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5"/>
  </p:notesMasterIdLst>
  <p:sldIdLst>
    <p:sldId id="257" r:id="rId5"/>
    <p:sldId id="258" r:id="rId6"/>
    <p:sldId id="660" r:id="rId7"/>
    <p:sldId id="665" r:id="rId8"/>
    <p:sldId id="666" r:id="rId9"/>
    <p:sldId id="1182" r:id="rId10"/>
    <p:sldId id="667" r:id="rId11"/>
    <p:sldId id="668" r:id="rId12"/>
    <p:sldId id="669" r:id="rId13"/>
    <p:sldId id="1068" r:id="rId14"/>
    <p:sldId id="1069" r:id="rId15"/>
    <p:sldId id="1070" r:id="rId16"/>
    <p:sldId id="662" r:id="rId17"/>
    <p:sldId id="671" r:id="rId18"/>
    <p:sldId id="674" r:id="rId19"/>
    <p:sldId id="672" r:id="rId20"/>
    <p:sldId id="673" r:id="rId21"/>
    <p:sldId id="675" r:id="rId22"/>
    <p:sldId id="676" r:id="rId23"/>
    <p:sldId id="678" r:id="rId24"/>
    <p:sldId id="1173" r:id="rId25"/>
    <p:sldId id="677" r:id="rId26"/>
    <p:sldId id="1055" r:id="rId27"/>
    <p:sldId id="679" r:id="rId28"/>
    <p:sldId id="1056" r:id="rId29"/>
    <p:sldId id="1057" r:id="rId30"/>
    <p:sldId id="1059" r:id="rId31"/>
    <p:sldId id="1058" r:id="rId32"/>
    <p:sldId id="1066" r:id="rId33"/>
    <p:sldId id="1071" r:id="rId34"/>
    <p:sldId id="1060" r:id="rId35"/>
    <p:sldId id="1061" r:id="rId36"/>
    <p:sldId id="1064" r:id="rId37"/>
    <p:sldId id="1065" r:id="rId38"/>
    <p:sldId id="1117" r:id="rId39"/>
    <p:sldId id="1118" r:id="rId40"/>
    <p:sldId id="1119" r:id="rId41"/>
    <p:sldId id="1120" r:id="rId42"/>
    <p:sldId id="1121" r:id="rId43"/>
    <p:sldId id="1122" r:id="rId44"/>
    <p:sldId id="1123" r:id="rId45"/>
    <p:sldId id="1183" r:id="rId46"/>
    <p:sldId id="1124" r:id="rId47"/>
    <p:sldId id="1125" r:id="rId48"/>
    <p:sldId id="1174" r:id="rId49"/>
    <p:sldId id="1189" r:id="rId50"/>
    <p:sldId id="1192" r:id="rId51"/>
    <p:sldId id="1193" r:id="rId52"/>
    <p:sldId id="1195" r:id="rId53"/>
    <p:sldId id="1196" r:id="rId54"/>
    <p:sldId id="1197" r:id="rId55"/>
    <p:sldId id="1198" r:id="rId56"/>
    <p:sldId id="1199" r:id="rId57"/>
    <p:sldId id="1126" r:id="rId58"/>
    <p:sldId id="1127" r:id="rId59"/>
    <p:sldId id="1128" r:id="rId60"/>
    <p:sldId id="1129" r:id="rId61"/>
    <p:sldId id="1184" r:id="rId62"/>
    <p:sldId id="1130" r:id="rId63"/>
    <p:sldId id="1185" r:id="rId64"/>
    <p:sldId id="1186" r:id="rId65"/>
    <p:sldId id="1200" r:id="rId66"/>
    <p:sldId id="1131" r:id="rId67"/>
    <p:sldId id="1187" r:id="rId68"/>
    <p:sldId id="1132" r:id="rId69"/>
    <p:sldId id="1133" r:id="rId70"/>
    <p:sldId id="1175" r:id="rId71"/>
    <p:sldId id="1134" r:id="rId72"/>
    <p:sldId id="1137" r:id="rId73"/>
    <p:sldId id="1138" r:id="rId74"/>
    <p:sldId id="1139" r:id="rId75"/>
    <p:sldId id="1140" r:id="rId76"/>
    <p:sldId id="1141" r:id="rId77"/>
    <p:sldId id="1142" r:id="rId78"/>
    <p:sldId id="1188" r:id="rId79"/>
    <p:sldId id="1143" r:id="rId80"/>
    <p:sldId id="1144" r:id="rId81"/>
    <p:sldId id="1145" r:id="rId82"/>
    <p:sldId id="1146" r:id="rId83"/>
    <p:sldId id="1147" r:id="rId84"/>
    <p:sldId id="1176" r:id="rId85"/>
    <p:sldId id="1148" r:id="rId86"/>
    <p:sldId id="656" r:id="rId87"/>
    <p:sldId id="1104" r:id="rId88"/>
    <p:sldId id="1135" r:id="rId89"/>
    <p:sldId id="1136" r:id="rId90"/>
    <p:sldId id="1105" r:id="rId91"/>
    <p:sldId id="1177" r:id="rId92"/>
    <p:sldId id="1106" r:id="rId93"/>
    <p:sldId id="1107" r:id="rId94"/>
    <p:sldId id="1108" r:id="rId95"/>
    <p:sldId id="1109" r:id="rId96"/>
    <p:sldId id="1110" r:id="rId97"/>
    <p:sldId id="1179" r:id="rId98"/>
    <p:sldId id="1111" r:id="rId99"/>
    <p:sldId id="1112" r:id="rId100"/>
    <p:sldId id="1149" r:id="rId101"/>
    <p:sldId id="1178" r:id="rId102"/>
    <p:sldId id="1113" r:id="rId103"/>
    <p:sldId id="1114" r:id="rId104"/>
    <p:sldId id="1115" r:id="rId105"/>
    <p:sldId id="1116" r:id="rId106"/>
    <p:sldId id="1150" r:id="rId107"/>
    <p:sldId id="1171" r:id="rId108"/>
    <p:sldId id="1180" r:id="rId109"/>
    <p:sldId id="1152" r:id="rId110"/>
    <p:sldId id="1201" r:id="rId111"/>
    <p:sldId id="1181" r:id="rId112"/>
    <p:sldId id="1155" r:id="rId113"/>
    <p:sldId id="1172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viewProps" Target="view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E8226-2566-458C-80E8-B3E2CDDF19A4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20E93-F43A-4599-BDCF-A0D25DB2D0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1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183C-D5C5-731D-0120-D33578AC4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90F52-0792-3B51-B0F3-D430D24FA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ADA8B-CB75-5FF4-4F9B-F40E222D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1E0E2-E760-32B5-520A-496EFA36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A88FA-BE54-3598-4736-D9C50045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64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C2A50-8127-6624-063B-E62C26E6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18358-6253-C557-2628-2F03396F0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79649-97C5-23A8-663D-E14BB207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732C9-39FA-978E-DD3C-504F1536C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AB0F-EB33-1A47-A03D-FA196458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2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7362AC-DE35-C86A-6BC8-7EDA34B17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F9DCE-C5B3-51DA-9F86-3384A35CC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A78EF-C2C4-F9C8-C8B6-53AC7FE2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37262-D2F0-015A-AD7B-A3C1E0AB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0A75A-A190-F11C-FE31-84FD0932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69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1C29-B968-9D77-0888-8EF23F09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BADD7-D0DC-0364-7827-1C0EF2D8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E7FD3-0286-E41A-E615-DD16C3E9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A9B2C-9B09-94C2-253D-DF42B59E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24237-8305-B67E-9825-6C4DFC85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14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D1B1-CCA0-A8A2-4FA9-9FB6558A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8F17D-5E6A-0ADE-26D6-C611104B2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62811-6314-3C75-51CB-958DA457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FDFCE-3ED2-0C46-5681-F2355E30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D2ECC-2B43-A2FC-54D3-A881E074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61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42CC-760C-2A8D-D997-57EF477B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F052-8795-9E80-63CF-33FF1ED46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AF0BD-3F68-B542-0874-C65A65EDA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FF65A-8CDD-08F2-85C4-3F69BABE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E21CA-599D-95F1-4E0E-BA209752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D21A-B0DF-4C8B-6CE7-AD5EF5D1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67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0620-0022-D270-D968-76E905E9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1166D-DCBD-9DDB-540D-595084E48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5298D-89B7-E9EB-2183-6A59EDD94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6AA9F-61EB-B0E5-3D02-9204CADBF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4AFBC-12B4-57E7-BB85-BAE8C1F6B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E0857-620A-8B4D-E30F-5486FB0E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368B9-2EDA-D47A-876E-93290BA0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05814B-21E9-49DC-0684-BEA30263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2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C746-5DD1-F929-AC1D-C2112013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29998-B80F-BAB7-22C6-BD3EF9EE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A1B6D-E6B6-4662-F312-6009C713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63C40-23C4-7128-6559-C5E56011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6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791008-252C-6094-97CD-FB364320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907A7-B470-5E14-B04F-19FA6ADC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8FF57-F24E-F5AA-0F5C-609C3F2E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08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FDC6-5850-4652-BAF6-578CEF28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21FE2-609A-7B37-9AD7-812F78F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B6CF6-F25E-0524-B9B6-BF2B8E543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DB90B-D1DB-54B9-4272-65BEC2D3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DFDD8-3E1D-888C-15CF-01C28B25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E9DD6-80F4-11EF-CFD0-98A7F4DB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15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3DE77-C7A6-3F77-70E0-6CA6DDFA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8D443B-A5B1-C32A-79E4-42D2BB9AE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08B54-143F-1304-69A2-EB62C0E9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FBC3A-951B-E516-5516-2203598FC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28441-A2E3-2482-9EE1-EB018CE5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23AFB-9656-8636-FD15-F29D58B3C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24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9B4E2-77F4-745B-3A8B-AC277960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6BF74-864D-8ABF-4C9A-E2B0B0071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4ED46-29D3-9439-BC7D-ABEC15FED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CC6C3-7E55-45C9-952C-02FA626DF87A}" type="datetimeFigureOut">
              <a:rPr lang="en-GB" smtClean="0"/>
              <a:t>2022-11-15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27B43-65C0-5A38-AC11-DDEAE4A73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FE58E-053D-618D-7711-99C85A2CC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16144-FD45-4549-80A2-8BDED8A72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72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3683-AE8A-8D2A-A849-389A7D5BAE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66AEA-FF1E-09EE-C534-4A8C318BB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1A8E9AA-B2DE-B55B-5153-16D4CC3BB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93F235-9674-9CD4-6336-7E4423DBF3F5}"/>
              </a:ext>
            </a:extLst>
          </p:cNvPr>
          <p:cNvSpPr txBox="1"/>
          <p:nvPr/>
        </p:nvSpPr>
        <p:spPr>
          <a:xfrm>
            <a:off x="3842657" y="1523999"/>
            <a:ext cx="763088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Calibri"/>
              </a:rPr>
              <a:t>Towards a stronger and more sustainable library field in Asia-Oceania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/>
              <a:ea typeface="+mn-ea"/>
              <a:cs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Calibri"/>
              </a:rPr>
              <a:t>IFLA Workshop, Bangkok, Thailand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Calibri"/>
              </a:rPr>
              <a:t>14-16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153846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7D9D6-D29E-A5AF-A00B-EFC5B41AF60C}"/>
              </a:ext>
            </a:extLst>
          </p:cNvPr>
          <p:cNvSpPr/>
          <p:nvPr/>
        </p:nvSpPr>
        <p:spPr>
          <a:xfrm>
            <a:off x="-20548" y="-10274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262743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Roles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05543" y="2178872"/>
            <a:ext cx="9459951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Barbara and Nthabi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: IFLA GB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IFLA HQ Staff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: Moderators, additional support, keeping the show on the road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Table facilitators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: Helping you through our programme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You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: essential to the success of our time together!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C03705D-3EBA-9D53-3BF5-DF1A9F8AD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56019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259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721926" y="1574495"/>
            <a:ext cx="49950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What advocacy isn’t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A solo activity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Just about lobbying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A single skill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Something that can be left to others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13F0C5-DC24-3F10-D074-CAAB71450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/>
          <a:stretch/>
        </p:blipFill>
        <p:spPr bwMode="auto">
          <a:xfrm>
            <a:off x="6438900" y="-10274"/>
            <a:ext cx="5753100" cy="68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1FC4E8-0BC8-E791-9466-ACCA7CE7509F}"/>
              </a:ext>
            </a:extLst>
          </p:cNvPr>
          <p:cNvSpPr txBox="1"/>
          <p:nvPr/>
        </p:nvSpPr>
        <p:spPr>
          <a:xfrm>
            <a:off x="3365500" y="6078307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Univers" panose="020B0503020202020204" pitchFamily="34" charset="0"/>
              </a:rPr>
              <a:t>Photo: Seth Anderson, CC-BY-SA 2.0, bit.ly/3zb2vGb</a:t>
            </a:r>
          </a:p>
        </p:txBody>
      </p:sp>
    </p:spTree>
    <p:extLst>
      <p:ext uri="{BB962C8B-B14F-4D97-AF65-F5344CB8AC3E}">
        <p14:creationId xmlns:p14="http://schemas.microsoft.com/office/powerpoint/2010/main" val="17571636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782804" y="1027906"/>
            <a:ext cx="9990096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8 Dimensions of Advocacy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Understanding the landscape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Coordinating your work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Mobilising the field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Gathering evidence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Communication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Building relations with decision-makers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Building advocacy partnerships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Evaluation and goal-setting</a:t>
            </a:r>
          </a:p>
        </p:txBody>
      </p:sp>
    </p:spTree>
    <p:extLst>
      <p:ext uri="{BB962C8B-B14F-4D97-AF65-F5344CB8AC3E}">
        <p14:creationId xmlns:p14="http://schemas.microsoft.com/office/powerpoint/2010/main" val="11736400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9D68A-1C4B-2C55-FB36-B70F50719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2548" cy="68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837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926679" y="1406214"/>
            <a:ext cx="10359189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EXERCISE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Refresh your memory about the advocacy capacity grid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3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Share with colleagues on your table where you think your national library field stands. What are your strong points, where can you get stronger?</a:t>
            </a:r>
            <a:r>
              <a:rPr lang="en-GB" sz="3100" dirty="0">
                <a:solidFill>
                  <a:prstClr val="black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Discuss – what partnerships could you form to boost skills?</a:t>
            </a:r>
          </a:p>
        </p:txBody>
      </p:sp>
    </p:spTree>
    <p:extLst>
      <p:ext uri="{BB962C8B-B14F-4D97-AF65-F5344CB8AC3E}">
        <p14:creationId xmlns:p14="http://schemas.microsoft.com/office/powerpoint/2010/main" val="4778229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9D68A-1C4B-2C55-FB36-B70F50719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2548" cy="68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038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38200" y="2424544"/>
            <a:ext cx="387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Share your findings!</a:t>
            </a:r>
          </a:p>
        </p:txBody>
      </p:sp>
      <p:pic>
        <p:nvPicPr>
          <p:cNvPr id="6" name="Picture 5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0CEF9841-D053-A3B7-654C-B6B2C0AC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231"/>
          <a:stretch/>
        </p:blipFill>
        <p:spPr>
          <a:xfrm>
            <a:off x="6096000" y="0"/>
            <a:ext cx="60941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5A6B-3664-2106-76D4-60040E8313AF}"/>
              </a:ext>
            </a:extLst>
          </p:cNvPr>
          <p:cNvSpPr txBox="1"/>
          <p:nvPr/>
        </p:nvSpPr>
        <p:spPr>
          <a:xfrm>
            <a:off x="6248400" y="6051501"/>
            <a:ext cx="227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Univers" panose="020B0503020202020204" pitchFamily="34" charset="0"/>
              </a:rPr>
              <a:t>Photo: Matt Botsford on </a:t>
            </a:r>
            <a:r>
              <a:rPr lang="en-GB" sz="1100" dirty="0" err="1">
                <a:latin typeface="Univers" panose="020B0503020202020204" pitchFamily="34" charset="0"/>
              </a:rPr>
              <a:t>Unsplash</a:t>
            </a:r>
            <a:r>
              <a:rPr lang="en-GB" sz="1100" dirty="0">
                <a:latin typeface="Univers" panose="020B0503020202020204" pitchFamily="34" charset="0"/>
              </a:rPr>
              <a:t>, unsplash.com/photos/OKLqGsCT8qs</a:t>
            </a:r>
          </a:p>
        </p:txBody>
      </p:sp>
    </p:spTree>
    <p:extLst>
      <p:ext uri="{BB962C8B-B14F-4D97-AF65-F5344CB8AC3E}">
        <p14:creationId xmlns:p14="http://schemas.microsoft.com/office/powerpoint/2010/main" val="14904234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17652" y="1666907"/>
            <a:ext cx="456397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  <a:cs typeface="Calibri" panose="020F0502020204030204" pitchFamily="34" charset="0"/>
              </a:rPr>
              <a:t>Check out also the resources from our Management of Library Associations Section!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cs typeface="Calibri" panose="020F0502020204030204" pitchFamily="34" charset="0"/>
              </a:rPr>
              <a:t>https://www.ifla.org/mlas-npsig-2022-webinar-series/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132B13-784E-227B-F378-FB5095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4" y="899976"/>
            <a:ext cx="4706311" cy="470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732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17652" y="1206189"/>
            <a:ext cx="105156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EXERCISE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On your table, choose one of the projects you identified earlier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Choose someone to be the minister/official, and another their advisor/colleague. Everyone else is the library team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The role of the library delegation is to convince the minister to support library involvement in the project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Read the description of the minister’s role and personality – plan how you will approach the meeting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Hold a 3-4min meeting, and then assess how it went!</a:t>
            </a:r>
          </a:p>
        </p:txBody>
      </p:sp>
    </p:spTree>
    <p:extLst>
      <p:ext uri="{BB962C8B-B14F-4D97-AF65-F5344CB8AC3E}">
        <p14:creationId xmlns:p14="http://schemas.microsoft.com/office/powerpoint/2010/main" val="40923524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109579" y="2705725"/>
            <a:ext cx="387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Share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your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findings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0CEF9841-D053-A3B7-654C-B6B2C0AC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231"/>
          <a:stretch/>
        </p:blipFill>
        <p:spPr>
          <a:xfrm>
            <a:off x="6096000" y="0"/>
            <a:ext cx="60941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5A6B-3664-2106-76D4-60040E8313AF}"/>
              </a:ext>
            </a:extLst>
          </p:cNvPr>
          <p:cNvSpPr txBox="1"/>
          <p:nvPr/>
        </p:nvSpPr>
        <p:spPr>
          <a:xfrm>
            <a:off x="6248400" y="6051501"/>
            <a:ext cx="227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Univers" panose="020B0503020202020204" pitchFamily="34" charset="0"/>
              </a:rPr>
              <a:t>Photo: Matt Botsford on </a:t>
            </a:r>
            <a:r>
              <a:rPr lang="en-GB" sz="1100" dirty="0" err="1">
                <a:latin typeface="Univers" panose="020B0503020202020204" pitchFamily="34" charset="0"/>
              </a:rPr>
              <a:t>Unsplash</a:t>
            </a:r>
            <a:r>
              <a:rPr lang="en-GB" sz="1100" dirty="0">
                <a:latin typeface="Univers" panose="020B0503020202020204" pitchFamily="34" charset="0"/>
              </a:rPr>
              <a:t>, unsplash.com/photos/OKLqGsCT8qs</a:t>
            </a:r>
          </a:p>
        </p:txBody>
      </p:sp>
    </p:spTree>
    <p:extLst>
      <p:ext uri="{BB962C8B-B14F-4D97-AF65-F5344CB8AC3E}">
        <p14:creationId xmlns:p14="http://schemas.microsoft.com/office/powerpoint/2010/main" val="18455463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126958" y="2889349"/>
            <a:ext cx="10359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Thank you!</a:t>
            </a:r>
            <a:endParaRPr kumimoji="0" lang="en-GB" sz="4000" b="0" i="0" u="none" strike="noStrike" kern="1200" cap="none" spc="0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8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7D9D6-D29E-A5AF-A00B-EFC5B41AF60C}"/>
              </a:ext>
            </a:extLst>
          </p:cNvPr>
          <p:cNvSpPr/>
          <p:nvPr/>
        </p:nvSpPr>
        <p:spPr>
          <a:xfrm>
            <a:off x="-20548" y="0"/>
            <a:ext cx="12212548" cy="6868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698D321E-93E3-D9D5-C0CB-F6DA45342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92" y="0"/>
            <a:ext cx="8626415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C03705D-3EBA-9D53-3BF5-DF1A9F8AD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56019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58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3683-AE8A-8D2A-A849-389A7D5BAE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66AEA-FF1E-09EE-C534-4A8C318BB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1A8E9AA-B2DE-B55B-5153-16D4CC3BB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93F235-9674-9CD4-6336-7E4423DBF3F5}"/>
              </a:ext>
            </a:extLst>
          </p:cNvPr>
          <p:cNvSpPr txBox="1"/>
          <p:nvPr/>
        </p:nvSpPr>
        <p:spPr>
          <a:xfrm>
            <a:off x="3842657" y="1523999"/>
            <a:ext cx="763088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Calibri"/>
              </a:rPr>
              <a:t>Towards a stronger and more sustainable library field in Asia-Oceania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/>
              <a:ea typeface="+mn-ea"/>
              <a:cs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Calibri"/>
              </a:rPr>
              <a:t>IFLA Workshop, Bangkok, Thailand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Calibri"/>
              </a:rPr>
              <a:t>14-16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65307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7D9D6-D29E-A5AF-A00B-EFC5B41AF60C}"/>
              </a:ext>
            </a:extLst>
          </p:cNvPr>
          <p:cNvSpPr/>
          <p:nvPr/>
        </p:nvSpPr>
        <p:spPr>
          <a:xfrm>
            <a:off x="-20548" y="0"/>
            <a:ext cx="12212548" cy="6868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3F0C3C9-C097-AD59-6839-A3A6A5E2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20" y="0"/>
            <a:ext cx="10081160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C03705D-3EBA-9D53-3BF5-DF1A9F8AD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56019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88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307386" y="1907577"/>
            <a:ext cx="886097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Warming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Have you ever…</a:t>
            </a:r>
          </a:p>
        </p:txBody>
      </p:sp>
    </p:spTree>
    <p:extLst>
      <p:ext uri="{BB962C8B-B14F-4D97-AF65-F5344CB8AC3E}">
        <p14:creationId xmlns:p14="http://schemas.microsoft.com/office/powerpoint/2010/main" val="207377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307386" y="2606220"/>
            <a:ext cx="88609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Been an IFLA volunteer?</a:t>
            </a:r>
          </a:p>
        </p:txBody>
      </p:sp>
    </p:spTree>
    <p:extLst>
      <p:ext uri="{BB962C8B-B14F-4D97-AF65-F5344CB8AC3E}">
        <p14:creationId xmlns:p14="http://schemas.microsoft.com/office/powerpoint/2010/main" val="46413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307386" y="2606220"/>
            <a:ext cx="88609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Attended an IFLA Congress?</a:t>
            </a:r>
          </a:p>
        </p:txBody>
      </p:sp>
    </p:spTree>
    <p:extLst>
      <p:ext uri="{BB962C8B-B14F-4D97-AF65-F5344CB8AC3E}">
        <p14:creationId xmlns:p14="http://schemas.microsoft.com/office/powerpoint/2010/main" val="144459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430677" y="2215802"/>
            <a:ext cx="886097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Nominated someone in an IFLA election?</a:t>
            </a:r>
          </a:p>
        </p:txBody>
      </p:sp>
    </p:spTree>
    <p:extLst>
      <p:ext uri="{BB962C8B-B14F-4D97-AF65-F5344CB8AC3E}">
        <p14:creationId xmlns:p14="http://schemas.microsoft.com/office/powerpoint/2010/main" val="373612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564240" y="2606220"/>
            <a:ext cx="88609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Voted in an IFLA election?</a:t>
            </a:r>
          </a:p>
        </p:txBody>
      </p:sp>
    </p:spTree>
    <p:extLst>
      <p:ext uri="{BB962C8B-B14F-4D97-AF65-F5344CB8AC3E}">
        <p14:creationId xmlns:p14="http://schemas.microsoft.com/office/powerpoint/2010/main" val="264684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521137" y="2335352"/>
            <a:ext cx="886097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Ridden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a tuk-tuk? </a:t>
            </a:r>
          </a:p>
        </p:txBody>
      </p:sp>
      <p:pic>
        <p:nvPicPr>
          <p:cNvPr id="6" name="Picture 5" descr="A group of vehicles are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EB274EEC-D98B-B0E4-BFF2-224711B0F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5" r="9167"/>
          <a:stretch/>
        </p:blipFill>
        <p:spPr>
          <a:xfrm>
            <a:off x="6240378" y="0"/>
            <a:ext cx="5951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3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564240" y="2606220"/>
            <a:ext cx="88609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What score did you get?</a:t>
            </a:r>
          </a:p>
        </p:txBody>
      </p:sp>
    </p:spTree>
    <p:extLst>
      <p:ext uri="{BB962C8B-B14F-4D97-AF65-F5344CB8AC3E}">
        <p14:creationId xmlns:p14="http://schemas.microsoft.com/office/powerpoint/2010/main" val="28361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43000" y="2699657"/>
            <a:ext cx="88609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Opening and Welcome</a:t>
            </a:r>
          </a:p>
        </p:txBody>
      </p:sp>
    </p:spTree>
    <p:extLst>
      <p:ext uri="{BB962C8B-B14F-4D97-AF65-F5344CB8AC3E}">
        <p14:creationId xmlns:p14="http://schemas.microsoft.com/office/powerpoint/2010/main" val="3108039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8B98B0-58A0-3641-F36A-32EC1BB2DBBF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AC6102F-9717-237A-97FD-EBC75652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21150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660400" y="1934663"/>
            <a:ext cx="501650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Your plane is cancelled and you get stuck in a foreign city for a day – what do you do?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31D2858E-C764-0DE6-0568-A92DBF422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" r="33426" b="-509"/>
          <a:stretch/>
        </p:blipFill>
        <p:spPr>
          <a:xfrm>
            <a:off x="6096000" y="-1"/>
            <a:ext cx="609600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9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5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D4A3C-FCFF-1FC5-339A-E14E77494C7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245712" y="2045048"/>
            <a:ext cx="968002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Your plane is cancelled and you get stuck in a foreign city for a day – what do you do?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52B620-8DF7-E97C-1EF7-D5275375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6CD0D51-0AFB-EBBC-5985-9C95DA135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21150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5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D4A3C-FCFF-1FC5-339A-E14E77494C7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050533" y="1759696"/>
            <a:ext cx="886097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Introduce yourselves to your table in 1 minute, saying: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Who you are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Your engagement with IFLA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What you want to get from this meeting!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52B620-8DF7-E97C-1EF7-D5275375F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6CD0D51-0AFB-EBBC-5985-9C95DA135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21150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8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091506" y="2652011"/>
            <a:ext cx="88609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The road to Bangkok</a:t>
            </a:r>
          </a:p>
        </p:txBody>
      </p:sp>
    </p:spTree>
    <p:extLst>
      <p:ext uri="{BB962C8B-B14F-4D97-AF65-F5344CB8AC3E}">
        <p14:creationId xmlns:p14="http://schemas.microsoft.com/office/powerpoint/2010/main" val="1062369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009436" y="2798820"/>
            <a:ext cx="88609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Where we’re coming from…</a:t>
            </a:r>
          </a:p>
        </p:txBody>
      </p:sp>
    </p:spTree>
    <p:extLst>
      <p:ext uri="{BB962C8B-B14F-4D97-AF65-F5344CB8AC3E}">
        <p14:creationId xmlns:p14="http://schemas.microsoft.com/office/powerpoint/2010/main" val="4233309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516E42-B829-35B1-216E-EEF83881F315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D97009C-54CF-E4C7-D2DD-BFD6BA4C9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44555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975881" y="2175725"/>
            <a:ext cx="886097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The leading international body representing the interests of library and information services and their users</a:t>
            </a:r>
          </a:p>
        </p:txBody>
      </p:sp>
    </p:spTree>
    <p:extLst>
      <p:ext uri="{BB962C8B-B14F-4D97-AF65-F5344CB8AC3E}">
        <p14:creationId xmlns:p14="http://schemas.microsoft.com/office/powerpoint/2010/main" val="710484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AE02A0-275E-7F1D-4AA9-221AC478D5F0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E206729-FF85-6BC9-9D33-007F9ADF7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44555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2174059" y="1911258"/>
            <a:ext cx="886097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Independent, non-governmental, not-for-profit organisation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 panose="020B0506020202050204" pitchFamily="34" charset="0"/>
              <a:ea typeface="Franklin Gothic Demi" charset="0"/>
              <a:cs typeface="Franklin Gothic Demi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1,401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 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active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 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members in 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135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Franklin Gothic Demi" charset="0"/>
                <a:cs typeface="Franklin Gothic Demi" charset="0"/>
              </a:rPr>
              <a:t> 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countries worldwide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67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42F97C-D785-EE04-2B65-DC3845067709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C745D99-6678-F95C-86A9-68582C28C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2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930131" y="1602570"/>
            <a:ext cx="8860971" cy="30162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65 committees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&gt;1,100 experts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from 100 countries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Standards, guidelines, advocacy, support</a:t>
            </a:r>
          </a:p>
        </p:txBody>
      </p:sp>
    </p:spTree>
    <p:extLst>
      <p:ext uri="{BB962C8B-B14F-4D97-AF65-F5344CB8AC3E}">
        <p14:creationId xmlns:p14="http://schemas.microsoft.com/office/powerpoint/2010/main" val="894822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5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D4A3C-FCFF-1FC5-339A-E14E77494C7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57938-CCEE-706C-811D-AB1BB00C6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7"/>
          <a:stretch/>
        </p:blipFill>
        <p:spPr>
          <a:xfrm>
            <a:off x="649491" y="0"/>
            <a:ext cx="10893013" cy="6858000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5F12629-2D69-F826-FC33-B1B57A8FC59A}"/>
              </a:ext>
            </a:extLst>
          </p:cNvPr>
          <p:cNvSpPr/>
          <p:nvPr/>
        </p:nvSpPr>
        <p:spPr>
          <a:xfrm>
            <a:off x="975166" y="5699354"/>
            <a:ext cx="212272" cy="20682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28FA470-75D1-E62A-C8BA-9280A35097B2}"/>
              </a:ext>
            </a:extLst>
          </p:cNvPr>
          <p:cNvSpPr/>
          <p:nvPr/>
        </p:nvSpPr>
        <p:spPr>
          <a:xfrm>
            <a:off x="975166" y="5992180"/>
            <a:ext cx="212272" cy="206828"/>
          </a:xfrm>
          <a:prstGeom prst="flowChartConnector">
            <a:avLst/>
          </a:prstGeom>
          <a:solidFill>
            <a:srgbClr val="0A5A30"/>
          </a:solidFill>
          <a:ln>
            <a:solidFill>
              <a:srgbClr val="0A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D29604-D82E-5913-1E9B-96C2DF7B880D}"/>
              </a:ext>
            </a:extLst>
          </p:cNvPr>
          <p:cNvSpPr txBox="1"/>
          <p:nvPr/>
        </p:nvSpPr>
        <p:spPr>
          <a:xfrm>
            <a:off x="1175654" y="5633929"/>
            <a:ext cx="249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5F95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IFLA HQ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5F95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Regional Offices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5F95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Language Centres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2433630-C073-4F37-E72E-C9C0585F3AE0}"/>
              </a:ext>
            </a:extLst>
          </p:cNvPr>
          <p:cNvSpPr/>
          <p:nvPr/>
        </p:nvSpPr>
        <p:spPr>
          <a:xfrm>
            <a:off x="975166" y="6285007"/>
            <a:ext cx="212272" cy="206828"/>
          </a:xfrm>
          <a:prstGeom prst="flowChartConnector">
            <a:avLst/>
          </a:prstGeom>
          <a:solidFill>
            <a:srgbClr val="008997"/>
          </a:solidFill>
          <a:ln>
            <a:solidFill>
              <a:srgbClr val="008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AC9093-A4C1-F2CE-028A-B0F08E75FAD3}"/>
              </a:ext>
            </a:extLst>
          </p:cNvPr>
          <p:cNvSpPr txBox="1"/>
          <p:nvPr/>
        </p:nvSpPr>
        <p:spPr>
          <a:xfrm>
            <a:off x="3165725" y="300741"/>
            <a:ext cx="8745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IFLA HQ + Regional Offices + Language Centres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52B620-8DF7-E97C-1EF7-D5275375F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6EA3093-DB81-ABB4-E84B-0DB03F69352D}"/>
              </a:ext>
            </a:extLst>
          </p:cNvPr>
          <p:cNvSpPr/>
          <p:nvPr/>
        </p:nvSpPr>
        <p:spPr>
          <a:xfrm>
            <a:off x="5636080" y="2329542"/>
            <a:ext cx="212272" cy="20682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9AC5CD3C-FB60-86BD-5E01-1B46C529DE76}"/>
              </a:ext>
            </a:extLst>
          </p:cNvPr>
          <p:cNvSpPr/>
          <p:nvPr/>
        </p:nvSpPr>
        <p:spPr>
          <a:xfrm>
            <a:off x="4065814" y="5018314"/>
            <a:ext cx="212272" cy="206828"/>
          </a:xfrm>
          <a:prstGeom prst="flowChartConnector">
            <a:avLst/>
          </a:prstGeom>
          <a:solidFill>
            <a:srgbClr val="0A5A30"/>
          </a:solidFill>
          <a:ln>
            <a:solidFill>
              <a:srgbClr val="0A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65F4E3D-6558-4EEA-D62A-A36FE6CE8E1D}"/>
              </a:ext>
            </a:extLst>
          </p:cNvPr>
          <p:cNvSpPr/>
          <p:nvPr/>
        </p:nvSpPr>
        <p:spPr>
          <a:xfrm>
            <a:off x="8735785" y="4060371"/>
            <a:ext cx="212272" cy="206828"/>
          </a:xfrm>
          <a:prstGeom prst="flowChartConnector">
            <a:avLst/>
          </a:prstGeom>
          <a:solidFill>
            <a:srgbClr val="0A5A30"/>
          </a:solidFill>
          <a:ln>
            <a:solidFill>
              <a:srgbClr val="0A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6A4231D-6DB6-9002-3FA1-E162641A8AC9}"/>
              </a:ext>
            </a:extLst>
          </p:cNvPr>
          <p:cNvSpPr/>
          <p:nvPr/>
        </p:nvSpPr>
        <p:spPr>
          <a:xfrm>
            <a:off x="6449785" y="4914900"/>
            <a:ext cx="212272" cy="206828"/>
          </a:xfrm>
          <a:prstGeom prst="flowChartConnector">
            <a:avLst/>
          </a:prstGeom>
          <a:solidFill>
            <a:srgbClr val="0A5A30"/>
          </a:solidFill>
          <a:ln>
            <a:solidFill>
              <a:srgbClr val="0A5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6A2E0084-D2B1-84DD-5C14-F9FE1E2736FB}"/>
              </a:ext>
            </a:extLst>
          </p:cNvPr>
          <p:cNvSpPr/>
          <p:nvPr/>
        </p:nvSpPr>
        <p:spPr>
          <a:xfrm>
            <a:off x="5197928" y="3646715"/>
            <a:ext cx="212272" cy="206828"/>
          </a:xfrm>
          <a:prstGeom prst="flowChartConnector">
            <a:avLst/>
          </a:prstGeom>
          <a:solidFill>
            <a:srgbClr val="008997"/>
          </a:solidFill>
          <a:ln>
            <a:solidFill>
              <a:srgbClr val="008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42AAE1B-FC00-2500-C615-ABB091587254}"/>
              </a:ext>
            </a:extLst>
          </p:cNvPr>
          <p:cNvSpPr/>
          <p:nvPr/>
        </p:nvSpPr>
        <p:spPr>
          <a:xfrm>
            <a:off x="8735785" y="2694215"/>
            <a:ext cx="212272" cy="206828"/>
          </a:xfrm>
          <a:prstGeom prst="flowChartConnector">
            <a:avLst/>
          </a:prstGeom>
          <a:solidFill>
            <a:srgbClr val="008997"/>
          </a:solidFill>
          <a:ln>
            <a:solidFill>
              <a:srgbClr val="008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4AAD5C28-F8C3-2425-9B6E-17C19F7CCFF7}"/>
              </a:ext>
            </a:extLst>
          </p:cNvPr>
          <p:cNvSpPr/>
          <p:nvPr/>
        </p:nvSpPr>
        <p:spPr>
          <a:xfrm>
            <a:off x="6555921" y="2329542"/>
            <a:ext cx="212272" cy="206828"/>
          </a:xfrm>
          <a:prstGeom prst="flowChartConnector">
            <a:avLst/>
          </a:prstGeom>
          <a:solidFill>
            <a:srgbClr val="008997"/>
          </a:solidFill>
          <a:ln>
            <a:solidFill>
              <a:srgbClr val="008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BCA46D4A-95D3-89CB-B6D1-429E03DA77D9}"/>
              </a:ext>
            </a:extLst>
          </p:cNvPr>
          <p:cNvSpPr/>
          <p:nvPr/>
        </p:nvSpPr>
        <p:spPr>
          <a:xfrm>
            <a:off x="6501492" y="3038816"/>
            <a:ext cx="212272" cy="206828"/>
          </a:xfrm>
          <a:prstGeom prst="flowChartConnector">
            <a:avLst/>
          </a:prstGeom>
          <a:solidFill>
            <a:srgbClr val="008997"/>
          </a:solidFill>
          <a:ln>
            <a:solidFill>
              <a:srgbClr val="008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1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5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D4A3C-FCFF-1FC5-339A-E14E77494C7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F3CA6F-4338-836D-3F1A-E8A72AAAE4C0}"/>
              </a:ext>
            </a:extLst>
          </p:cNvPr>
          <p:cNvSpPr txBox="1"/>
          <p:nvPr/>
        </p:nvSpPr>
        <p:spPr>
          <a:xfrm>
            <a:off x="2562717" y="4845715"/>
            <a:ext cx="112268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Association Members</a:t>
            </a:r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9E96ACE3-8967-F434-4A18-EC5F669E5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92" y="0"/>
            <a:ext cx="8626415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52B620-8DF7-E97C-1EF7-D5275375F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0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C8510-0F81-9E47-93B0-8E48DF6BB6CD}"/>
              </a:ext>
            </a:extLst>
          </p:cNvPr>
          <p:cNvSpPr/>
          <p:nvPr/>
        </p:nvSpPr>
        <p:spPr>
          <a:xfrm>
            <a:off x="-20548" y="-10274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262743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By the end of this workshop, </a:t>
            </a:r>
            <a:r>
              <a:rPr kumimoji="0" lang="en-GB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you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 should...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05543" y="2178872"/>
            <a:ext cx="9459951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Have an understanding of what a sustainable library field means, and how you can apply this in your own 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Have new ideas about how you can engage with the United Nations and other international initiatives within your country and regionally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Be able to apply (IFLA) tools and references in your own strategic planning, in particular around gathering and applying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Be ready to work with us in shaping an IFLA ‘offer’ that responds to the needs of the region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Have built your own networks!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64F7DA7-5D79-C25F-C5FD-6F1AFE40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76568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92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5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D4A3C-FCFF-1FC5-339A-E14E77494C7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8D30E416-A373-719D-C152-01D4F7B28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20" y="0"/>
            <a:ext cx="1008116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52B620-8DF7-E97C-1EF7-D5275375F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07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429230" y="1334139"/>
            <a:ext cx="10147131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But…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are facing rapid changes bringing both threats and opportunities for libraries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cannot just sit back, complain, or hope that the internet will just go away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go further by going together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have plenty more to do to realise the potential of IFLA as an effective, inclusive, transparent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organisation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4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041569" y="2612350"/>
            <a:ext cx="886097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Vision - Strategy - Action</a:t>
            </a:r>
          </a:p>
        </p:txBody>
      </p:sp>
    </p:spTree>
    <p:extLst>
      <p:ext uri="{BB962C8B-B14F-4D97-AF65-F5344CB8AC3E}">
        <p14:creationId xmlns:p14="http://schemas.microsoft.com/office/powerpoint/2010/main" val="2946038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378287" y="1257248"/>
            <a:ext cx="10642600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The Vision process…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1 global kick-off meeting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6 regional workshops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185 national and volunteer workshops, &gt;9000 participants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&gt;21 000 online votes, from 190 countries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Nearly half a million years of library experience!	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983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774700" y="1701813"/>
            <a:ext cx="1064260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From Vision to Strategy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1 global kick-off meeting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6 regional workshops, including 26 from Asia Oceania!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163 national and volunteer workshops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&gt;8000 ideas submitted to the IFLA Ideas Store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131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38200" y="1694675"/>
            <a:ext cx="10642600" cy="30162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From Strategy to Action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IFLA’s own Strategy and its implementation (more on this later!)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Finding opportunities for alignment 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Building strong and sustainable regional library fields</a:t>
            </a:r>
          </a:p>
        </p:txBody>
      </p:sp>
    </p:spTree>
    <p:extLst>
      <p:ext uri="{BB962C8B-B14F-4D97-AF65-F5344CB8AC3E}">
        <p14:creationId xmlns:p14="http://schemas.microsoft.com/office/powerpoint/2010/main" val="3761811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48103E7-DC96-BFAD-8936-C2A51D350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/>
        </p:blipFill>
        <p:spPr>
          <a:xfrm>
            <a:off x="-1" y="-21039"/>
            <a:ext cx="6126837" cy="3450039"/>
          </a:xfrm>
          <a:prstGeom prst="rect">
            <a:avLst/>
          </a:prstGeom>
        </p:spPr>
      </p:pic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D4D793C-C4FC-7028-0D98-CD26A2EFB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6096000" y="-3005"/>
            <a:ext cx="6095999" cy="3432005"/>
          </a:xfrm>
          <a:prstGeom prst="rect">
            <a:avLst/>
          </a:prstGeom>
        </p:spPr>
      </p:pic>
      <p:pic>
        <p:nvPicPr>
          <p:cNvPr id="12" name="Picture 11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1DBBB79D-F2EA-C758-A799-AD946C117B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1"/>
          <a:stretch/>
        </p:blipFill>
        <p:spPr>
          <a:xfrm>
            <a:off x="1" y="3425995"/>
            <a:ext cx="6095998" cy="3432005"/>
          </a:xfrm>
          <a:prstGeom prst="rect">
            <a:avLst/>
          </a:prstGeom>
        </p:spPr>
      </p:pic>
      <p:pic>
        <p:nvPicPr>
          <p:cNvPr id="14" name="Picture 13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7D6E3522-DCD5-5244-2ACC-B89D80ABB9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2" b="1"/>
          <a:stretch/>
        </p:blipFill>
        <p:spPr>
          <a:xfrm>
            <a:off x="6088374" y="3425995"/>
            <a:ext cx="6103625" cy="34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3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665514" y="1690688"/>
            <a:ext cx="8860971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QUESTION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What did you take away from the Vision meetings?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2C018DF-2969-0123-74DD-116661321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323" y="4319340"/>
            <a:ext cx="1695943" cy="16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50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5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D4A3C-FCFF-1FC5-339A-E14E77494C7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19FB8-F06E-144B-76D1-507F5551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209" y="-1"/>
            <a:ext cx="4855792" cy="6899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59ACF-A3DC-12EF-1D0A-0E308D6F2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417" y="10765"/>
            <a:ext cx="4855792" cy="687903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52B620-8DF7-E97C-1EF7-D5275375F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1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-20548" y="10765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932794" y="1336632"/>
            <a:ext cx="10642600" cy="4216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We are united globally in our goals and values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 most important finding is that across all regions, library types, and lengths of library experience, we share a deep commitment to the enduring value and role of libraries.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We must connect global and local actions effectively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Acknowledging regional characteristics and requirements will be essential in our future efforts to unite the library field in addressing common challenges.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8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C8510-0F81-9E47-93B0-8E48DF6BB6CD}"/>
              </a:ext>
            </a:extLst>
          </p:cNvPr>
          <p:cNvSpPr/>
          <p:nvPr/>
        </p:nvSpPr>
        <p:spPr>
          <a:xfrm>
            <a:off x="-20548" y="-10274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262743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By the end of this workshop, </a:t>
            </a:r>
            <a:r>
              <a:rPr kumimoji="0" lang="en-GB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we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 should...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05543" y="2178872"/>
            <a:ext cx="945995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Know you and your national library fields better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Have ideas from you about where there are possibilities to work with the United Nations and other potential funders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Understand better how we can support a sustainable library field in Asia-Oceania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Have convinced you to extend your engagement in IFLA!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Calibri"/>
              <a:cs typeface="Calibri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64F7DA7-5D79-C25F-C5FD-6F1AFE40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76568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9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0" y="27841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16411-4B59-A633-340F-C9374CD9C025}"/>
              </a:ext>
            </a:extLst>
          </p:cNvPr>
          <p:cNvSpPr txBox="1"/>
          <p:nvPr/>
        </p:nvSpPr>
        <p:spPr>
          <a:xfrm>
            <a:off x="511115" y="1381539"/>
            <a:ext cx="111697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are dedicated to equal and free access to information and knowledge, but we must be champions of intellectual freedom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remain deeply committed to supporting literacy, learning and reading, but we must update our traditional roles in the digital 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are focused on serving our communities, but we need to understand community needs better and design services for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embrace digital innovation, but we must keep up with ongoing technological changes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have leaders who see the need for strong advocacy, but we need more and better advocates at all levels</a:t>
            </a:r>
          </a:p>
        </p:txBody>
      </p:sp>
    </p:spTree>
    <p:extLst>
      <p:ext uri="{BB962C8B-B14F-4D97-AF65-F5344CB8AC3E}">
        <p14:creationId xmlns:p14="http://schemas.microsoft.com/office/powerpoint/2010/main" val="2461486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16411-4B59-A633-340F-C9374CD9C025}"/>
              </a:ext>
            </a:extLst>
          </p:cNvPr>
          <p:cNvSpPr txBox="1"/>
          <p:nvPr/>
        </p:nvSpPr>
        <p:spPr>
          <a:xfrm>
            <a:off x="511115" y="1464263"/>
            <a:ext cx="1116977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see funding as one of our biggest challenges, but we need to ensure stakeholders understand our value and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see the need to build collaboration and partnerships, but we need to develop a spirit of collaboration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want to be less bureaucratic, inflexible and resistant to change, but we need to challenge current structures and behaviours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 are the guardians of the memory of the world, but we need to maximise access to the world’s documentary heritage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Our young professionals are deeply committed and eager to lead, but we must give young professionals effective opportunities to learn, develop and lead</a:t>
            </a:r>
          </a:p>
        </p:txBody>
      </p:sp>
    </p:spTree>
    <p:extLst>
      <p:ext uri="{BB962C8B-B14F-4D97-AF65-F5344CB8AC3E}">
        <p14:creationId xmlns:p14="http://schemas.microsoft.com/office/powerpoint/2010/main" val="3587587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6E7AB-D1A0-4F9F-2B5A-DB37E72AAE5C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FACD00E-5FCC-FA74-F1C9-2D1A794EE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9E60BC-2A7C-EDFB-2113-5870B2A02D5D}"/>
              </a:ext>
            </a:extLst>
          </p:cNvPr>
          <p:cNvSpPr txBox="1"/>
          <p:nvPr/>
        </p:nvSpPr>
        <p:spPr>
          <a:xfrm>
            <a:off x="1429230" y="1954611"/>
            <a:ext cx="98102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Univers Condensed" panose="020B0506020202050204" pitchFamily="34" charset="0"/>
              </a:rPr>
              <a:t>www.ifla.org/global-vision-report-summary/</a:t>
            </a:r>
          </a:p>
          <a:p>
            <a:endParaRPr lang="en-GB" sz="4800" b="1" dirty="0">
              <a:latin typeface="Univers Condensed" panose="020B0506020202050204" pitchFamily="34" charset="0"/>
            </a:endParaRPr>
          </a:p>
          <a:p>
            <a:r>
              <a:rPr lang="en-GB" sz="4800" b="1" dirty="0">
                <a:latin typeface="Univers Condensed" panose="020B0506020202050204" pitchFamily="34" charset="0"/>
              </a:rPr>
              <a:t>bit.ly/3E5wmCp</a:t>
            </a:r>
          </a:p>
        </p:txBody>
      </p:sp>
    </p:spTree>
    <p:extLst>
      <p:ext uri="{BB962C8B-B14F-4D97-AF65-F5344CB8AC3E}">
        <p14:creationId xmlns:p14="http://schemas.microsoft.com/office/powerpoint/2010/main" val="4217609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277294" y="1924245"/>
            <a:ext cx="8860971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EXERCISE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Which highlight/opportunity pairing  resonates most with you?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7F8E1-414C-3E3C-8E1C-B08F6370F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310" y="4448013"/>
            <a:ext cx="1787249" cy="17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15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64B87D-C2C4-9EE1-1C90-2E05635226EE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63212" y="1859567"/>
            <a:ext cx="8860971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EXERCISE: Which highlight/opportunity pairing  resonates most with you?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Think for a couple of minutes yourself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Explain your choice to others on your table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Then think together about which is most important for the Asia-Oceania region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B0AAD08-F3A5-3BFE-F452-CE8BD33C5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6459C-0ABB-B471-3DF3-862CED4F9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310" y="4448013"/>
            <a:ext cx="1787249" cy="17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21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109579" y="2411413"/>
            <a:ext cx="3876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Share </a:t>
            </a:r>
            <a:r>
              <a:rPr kumimoji="0" lang="es-419" sz="5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your</a:t>
            </a: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419" sz="5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findings</a:t>
            </a: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s-419" sz="4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0CEF9841-D053-A3B7-654C-B6B2C0AC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231"/>
          <a:stretch/>
        </p:blipFill>
        <p:spPr>
          <a:xfrm>
            <a:off x="6096000" y="0"/>
            <a:ext cx="60941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5A6B-3664-2106-76D4-60040E8313AF}"/>
              </a:ext>
            </a:extLst>
          </p:cNvPr>
          <p:cNvSpPr txBox="1"/>
          <p:nvPr/>
        </p:nvSpPr>
        <p:spPr>
          <a:xfrm>
            <a:off x="6248400" y="6051501"/>
            <a:ext cx="227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Univers" panose="020B0503020202020204" pitchFamily="34" charset="0"/>
              </a:rPr>
              <a:t>Photo: Matt Botsford on </a:t>
            </a:r>
            <a:r>
              <a:rPr lang="en-GB" sz="1100" dirty="0" err="1">
                <a:latin typeface="Univers" panose="020B0503020202020204" pitchFamily="34" charset="0"/>
              </a:rPr>
              <a:t>Unsplash</a:t>
            </a:r>
            <a:r>
              <a:rPr lang="en-GB" sz="1100" dirty="0">
                <a:latin typeface="Univers" panose="020B0503020202020204" pitchFamily="34" charset="0"/>
              </a:rPr>
              <a:t>, unsplash.com/photos/OKLqGsCT8qs</a:t>
            </a:r>
          </a:p>
        </p:txBody>
      </p:sp>
    </p:spTree>
    <p:extLst>
      <p:ext uri="{BB962C8B-B14F-4D97-AF65-F5344CB8AC3E}">
        <p14:creationId xmlns:p14="http://schemas.microsoft.com/office/powerpoint/2010/main" val="2675078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64B87D-C2C4-9EE1-1C90-2E05635226EE}"/>
              </a:ext>
            </a:extLst>
          </p:cNvPr>
          <p:cNvSpPr/>
          <p:nvPr/>
        </p:nvSpPr>
        <p:spPr>
          <a:xfrm>
            <a:off x="-10274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72737" y="1443841"/>
            <a:ext cx="9323813" cy="6617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Key opportunities at our last meeting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5. We need more and better advocates at all levels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2. </a:t>
            </a:r>
            <a:r>
              <a:rPr lang="en-GB" sz="2800" dirty="0">
                <a:solidFill>
                  <a:prstClr val="black"/>
                </a:solidFill>
                <a:latin typeface="Univers" panose="020B0503020202020204" pitchFamily="34" charset="0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e must update our traditional roles in the digital age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Univers" panose="020B0503020202020204" pitchFamily="34" charset="0"/>
              </a:rPr>
              <a:t>3. 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e need to understand community needs better and design services for impact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Univers" panose="020B0503020202020204" pitchFamily="34" charset="0"/>
              </a:rPr>
              <a:t>7. 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e need to develop a spirit of collaboration</a:t>
            </a:r>
            <a:endParaRPr lang="en-GB" sz="2800" dirty="0">
              <a:solidFill>
                <a:prstClr val="black"/>
              </a:solidFill>
              <a:latin typeface="Univers" panose="020B0503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Univers" panose="020B0503020202020204" pitchFamily="34" charset="0"/>
              </a:rPr>
              <a:t>4. 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e must keep up with ongoing technological changes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B0AAD08-F3A5-3BFE-F452-CE8BD33C5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9" y="168087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18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A48174-5BDB-C707-5FCA-50204F986E61}"/>
              </a:ext>
            </a:extLst>
          </p:cNvPr>
          <p:cNvSpPr txBox="1">
            <a:spLocks/>
          </p:cNvSpPr>
          <p:nvPr/>
        </p:nvSpPr>
        <p:spPr>
          <a:xfrm>
            <a:off x="838200" y="2766661"/>
            <a:ext cx="10284593" cy="1324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>
                <a:latin typeface="Univers Condensed" panose="020B0506020202050204" pitchFamily="34" charset="0"/>
              </a:rPr>
              <a:t>IFLA STRATEGY </a:t>
            </a:r>
            <a:br>
              <a:rPr lang="en-GB" sz="4800" b="1">
                <a:latin typeface="Univers Condensed" panose="020B0506020202050204" pitchFamily="34" charset="0"/>
              </a:rPr>
            </a:br>
            <a:r>
              <a:rPr lang="en-GB" sz="4800" b="1">
                <a:latin typeface="Univers Condensed" panose="020B0506020202050204" pitchFamily="34" charset="0"/>
              </a:rPr>
              <a:t>2019 – 2024</a:t>
            </a:r>
            <a:endParaRPr lang="en-GB" sz="4800" b="1" dirty="0">
              <a:latin typeface="Univers Condensed" panose="020B0506020202050204" pitchFamily="34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FF100B6-134F-9989-2DF8-8155E9F5B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42" y="2649767"/>
            <a:ext cx="1816612" cy="1859284"/>
          </a:xfrm>
          <a:prstGeom prst="rect">
            <a:avLst/>
          </a:prstGeom>
        </p:spPr>
      </p:pic>
      <p:pic>
        <p:nvPicPr>
          <p:cNvPr id="9" name="Picture 8" descr="A picture containing iPod&#10;&#10;Description automatically generated">
            <a:extLst>
              <a:ext uri="{FF2B5EF4-FFF2-40B4-BE49-F238E27FC236}">
                <a16:creationId xmlns:a16="http://schemas.microsoft.com/office/drawing/2014/main" id="{D9AB9E26-8E8F-426E-8332-072206BEC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82" y="3448050"/>
            <a:ext cx="1807468" cy="1853188"/>
          </a:xfrm>
          <a:prstGeom prst="rect">
            <a:avLst/>
          </a:prstGeom>
        </p:spPr>
      </p:pic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E6B93D4-5391-36AA-E999-F00ECC5A2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46" y="2640623"/>
            <a:ext cx="1844044" cy="1868428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6A6DDF6-3873-B1A2-99E0-43BCE8210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83" y="1536188"/>
            <a:ext cx="1773940" cy="18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48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B5D8A4-8486-8C97-3C71-786A9CED8674}"/>
              </a:ext>
            </a:extLst>
          </p:cNvPr>
          <p:cNvSpPr/>
          <p:nvPr/>
        </p:nvSpPr>
        <p:spPr>
          <a:xfrm>
            <a:off x="-10274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CCA471E6-970C-7D54-5787-4C27EFE3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9" y="168087"/>
            <a:ext cx="2516234" cy="686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A48174-5BDB-C707-5FCA-50204F986E61}"/>
              </a:ext>
            </a:extLst>
          </p:cNvPr>
          <p:cNvSpPr txBox="1">
            <a:spLocks/>
          </p:cNvSpPr>
          <p:nvPr/>
        </p:nvSpPr>
        <p:spPr>
          <a:xfrm>
            <a:off x="3383485" y="269596"/>
            <a:ext cx="10284593" cy="1324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latin typeface="Univers Condensed" panose="020B0506020202050204" pitchFamily="34" charset="0"/>
              </a:rPr>
              <a:t>Strategic Directions 2019 –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75174-6CA4-AB5C-49BD-B4F0CDB6B826}"/>
              </a:ext>
            </a:extLst>
          </p:cNvPr>
          <p:cNvSpPr txBox="1"/>
          <p:nvPr/>
        </p:nvSpPr>
        <p:spPr>
          <a:xfrm>
            <a:off x="6186889" y="1863872"/>
            <a:ext cx="2721419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459454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THREE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459454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Connect and Empower the Field</a:t>
            </a: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45945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33B58-544B-D65C-09FE-3D5A0E8034A7}"/>
              </a:ext>
            </a:extLst>
          </p:cNvPr>
          <p:cNvSpPr txBox="1"/>
          <p:nvPr/>
        </p:nvSpPr>
        <p:spPr>
          <a:xfrm>
            <a:off x="9026744" y="1863870"/>
            <a:ext cx="2688797" cy="3970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76B3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FOUR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115F95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76B3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Optimise our Organisation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76B3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DABCE-307D-8EF9-F7BB-EC2BB9014094}"/>
              </a:ext>
            </a:extLst>
          </p:cNvPr>
          <p:cNvSpPr txBox="1"/>
          <p:nvPr/>
        </p:nvSpPr>
        <p:spPr>
          <a:xfrm>
            <a:off x="383732" y="1863871"/>
            <a:ext cx="2716404" cy="3970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15F95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76B3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6B30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115F95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Strengthen the Global Voice of Libraries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D6DBA-9B58-5F05-AE38-6DCCD7DCBC7B}"/>
              </a:ext>
            </a:extLst>
          </p:cNvPr>
          <p:cNvSpPr txBox="1"/>
          <p:nvPr/>
        </p:nvSpPr>
        <p:spPr>
          <a:xfrm>
            <a:off x="3223585" y="1863872"/>
            <a:ext cx="2839854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BA39C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TWO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BA39C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BA39C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Inspire and Enhance Professional Practice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F1C1013-8884-F598-1DEA-4C264BAB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3"/>
          <a:stretch/>
        </p:blipFill>
        <p:spPr>
          <a:xfrm>
            <a:off x="6639292" y="2527399"/>
            <a:ext cx="1816612" cy="1583866"/>
          </a:xfrm>
          <a:prstGeom prst="rect">
            <a:avLst/>
          </a:prstGeom>
        </p:spPr>
      </p:pic>
      <p:pic>
        <p:nvPicPr>
          <p:cNvPr id="14" name="Picture 13" descr="A picture containing iPod&#10;&#10;Description automatically generated">
            <a:extLst>
              <a:ext uri="{FF2B5EF4-FFF2-40B4-BE49-F238E27FC236}">
                <a16:creationId xmlns:a16="http://schemas.microsoft.com/office/drawing/2014/main" id="{0BA22FAC-741B-90DC-A3C1-85F8A0F02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8"/>
          <a:stretch/>
        </p:blipFill>
        <p:spPr>
          <a:xfrm>
            <a:off x="838200" y="2527399"/>
            <a:ext cx="1807468" cy="1605638"/>
          </a:xfrm>
          <a:prstGeom prst="rect">
            <a:avLst/>
          </a:prstGeom>
        </p:spPr>
      </p:pic>
      <p:pic>
        <p:nvPicPr>
          <p:cNvPr id="15" name="Picture 1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22D7507-5118-3A8E-171C-24C442051B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9"/>
          <a:stretch/>
        </p:blipFill>
        <p:spPr>
          <a:xfrm>
            <a:off x="9444634" y="2539680"/>
            <a:ext cx="1844044" cy="1581075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93693CCB-B934-6E4E-E1FD-7BF50D700C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5"/>
          <a:stretch/>
        </p:blipFill>
        <p:spPr>
          <a:xfrm>
            <a:off x="3752181" y="2498117"/>
            <a:ext cx="1773940" cy="16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15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B5D8A4-8486-8C97-3C71-786A9CED8674}"/>
              </a:ext>
            </a:extLst>
          </p:cNvPr>
          <p:cNvSpPr/>
          <p:nvPr/>
        </p:nvSpPr>
        <p:spPr>
          <a:xfrm>
            <a:off x="-10274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CCA471E6-970C-7D54-5787-4C27EFE3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9" y="168087"/>
            <a:ext cx="2516234" cy="686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A48174-5BDB-C707-5FCA-50204F986E61}"/>
              </a:ext>
            </a:extLst>
          </p:cNvPr>
          <p:cNvSpPr txBox="1">
            <a:spLocks/>
          </p:cNvSpPr>
          <p:nvPr/>
        </p:nvSpPr>
        <p:spPr>
          <a:xfrm>
            <a:off x="2696123" y="433708"/>
            <a:ext cx="8560865" cy="1324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b="1" dirty="0">
                <a:latin typeface="Univers Condensed" panose="020B0506020202050204" pitchFamily="34" charset="0"/>
              </a:rPr>
              <a:t>SD1: Strengthen the global voice of libraries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9779593-1903-49E5-E9AB-AD7B0CEC35DA}"/>
              </a:ext>
            </a:extLst>
          </p:cNvPr>
          <p:cNvSpPr/>
          <p:nvPr/>
        </p:nvSpPr>
        <p:spPr>
          <a:xfrm>
            <a:off x="1432891" y="3716556"/>
            <a:ext cx="2653747" cy="2282191"/>
          </a:xfrm>
          <a:prstGeom prst="hexagon">
            <a:avLst/>
          </a:prstGeom>
          <a:solidFill>
            <a:srgbClr val="115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FB65AC-001B-DF3D-0ED4-734DE3D5E9E5}"/>
              </a:ext>
            </a:extLst>
          </p:cNvPr>
          <p:cNvSpPr/>
          <p:nvPr/>
        </p:nvSpPr>
        <p:spPr>
          <a:xfrm>
            <a:off x="1646266" y="3784254"/>
            <a:ext cx="22594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1.1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Show the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of libraries in achieving the Sustainable Development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Goals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3EDDABD9-36D0-2A43-BCBC-81926262FFD8}"/>
              </a:ext>
            </a:extLst>
          </p:cNvPr>
          <p:cNvSpPr/>
          <p:nvPr/>
        </p:nvSpPr>
        <p:spPr>
          <a:xfrm>
            <a:off x="3639379" y="2549940"/>
            <a:ext cx="2653747" cy="2282191"/>
          </a:xfrm>
          <a:prstGeom prst="hexagon">
            <a:avLst/>
          </a:prstGeom>
          <a:solidFill>
            <a:srgbClr val="115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C2E36-067D-B35F-569E-837BE12D4A1F}"/>
              </a:ext>
            </a:extLst>
          </p:cNvPr>
          <p:cNvSpPr/>
          <p:nvPr/>
        </p:nvSpPr>
        <p:spPr>
          <a:xfrm>
            <a:off x="3836504" y="2622324"/>
            <a:ext cx="225949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1.2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Build a strong presence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 international organizations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and meetings as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valued partner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B57B65-665D-B733-ACF9-204E2B434974}"/>
              </a:ext>
            </a:extLst>
          </p:cNvPr>
          <p:cNvSpPr/>
          <p:nvPr/>
        </p:nvSpPr>
        <p:spPr>
          <a:xfrm>
            <a:off x="5832393" y="3716556"/>
            <a:ext cx="2653747" cy="2282191"/>
          </a:xfrm>
          <a:prstGeom prst="hexagon">
            <a:avLst/>
          </a:prstGeom>
          <a:solidFill>
            <a:srgbClr val="115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2B04CF-9C21-42F9-5640-313820AC42F5}"/>
              </a:ext>
            </a:extLst>
          </p:cNvPr>
          <p:cNvSpPr/>
          <p:nvPr/>
        </p:nvSpPr>
        <p:spPr>
          <a:xfrm>
            <a:off x="6085841" y="3699542"/>
            <a:ext cx="2259496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1.3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Work with library associations and libraries to identify key legal and funding challenges to their work, and advocate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for action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A33384B-CBDA-5E98-4B49-1D67E72EDDF1}"/>
              </a:ext>
            </a:extLst>
          </p:cNvPr>
          <p:cNvSpPr/>
          <p:nvPr/>
        </p:nvSpPr>
        <p:spPr>
          <a:xfrm>
            <a:off x="8038881" y="2555703"/>
            <a:ext cx="2653747" cy="2282191"/>
          </a:xfrm>
          <a:prstGeom prst="hexagon">
            <a:avLst/>
          </a:prstGeom>
          <a:solidFill>
            <a:srgbClr val="115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BE85AA-1497-8445-C48A-031C504FEC15}"/>
              </a:ext>
            </a:extLst>
          </p:cNvPr>
          <p:cNvSpPr/>
          <p:nvPr/>
        </p:nvSpPr>
        <p:spPr>
          <a:xfrm>
            <a:off x="8179684" y="2555703"/>
            <a:ext cx="2372139" cy="253915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1.4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Shape public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opinion and debate around open access and library values, including intellectual freedom and human rights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3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C8510-0F81-9E47-93B0-8E48DF6BB6CD}"/>
              </a:ext>
            </a:extLst>
          </p:cNvPr>
          <p:cNvSpPr/>
          <p:nvPr/>
        </p:nvSpPr>
        <p:spPr>
          <a:xfrm>
            <a:off x="-20548" y="-10274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043668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Meeting rules and norms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34118" y="1874072"/>
            <a:ext cx="9910583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Please bring your full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attention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 to this process and to what others are saying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Please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ask questions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if you don’t understand</a:t>
            </a:r>
            <a:endParaRPr lang="en-GB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Let us know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if we are speaking too fast – we will slow down</a:t>
            </a:r>
            <a:endParaRPr lang="en-GB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Be understanding and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help each other out</a:t>
            </a:r>
            <a:endParaRPr lang="en-GB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Assume good intentions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, do not immediately make a judgement</a:t>
            </a:r>
            <a:endParaRPr lang="en-GB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Step up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if you have something to say.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Step back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if you’ve been doing a lot of talking to give others a chance</a:t>
            </a:r>
            <a:endParaRPr lang="en-GB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Use the parking lot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"/>
              </a:rPr>
              <a:t> to capture topics we may not be able to address in this workshop or in any particular segment</a:t>
            </a:r>
            <a:endParaRPr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Calibri"/>
              <a:cs typeface="Calibri"/>
            </a:endParaRPr>
          </a:p>
          <a:p>
            <a:pPr>
              <a:spcAft>
                <a:spcPts val="1200"/>
              </a:spcAft>
              <a:defRPr/>
            </a:pPr>
            <a:endParaRPr lang="en-GB" sz="2000" dirty="0">
              <a:solidFill>
                <a:prstClr val="black"/>
              </a:solidFill>
              <a:latin typeface="Univers"/>
              <a:ea typeface="Calibri"/>
              <a:cs typeface="Calibri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64F7DA7-5D79-C25F-C5FD-6F1AFE40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76568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01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B5D8A4-8486-8C97-3C71-786A9CED8674}"/>
              </a:ext>
            </a:extLst>
          </p:cNvPr>
          <p:cNvSpPr/>
          <p:nvPr/>
        </p:nvSpPr>
        <p:spPr>
          <a:xfrm>
            <a:off x="-10274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CCA471E6-970C-7D54-5787-4C27EFE3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9" y="168087"/>
            <a:ext cx="2516234" cy="686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A48174-5BDB-C707-5FCA-50204F986E61}"/>
              </a:ext>
            </a:extLst>
          </p:cNvPr>
          <p:cNvSpPr txBox="1">
            <a:spLocks/>
          </p:cNvSpPr>
          <p:nvPr/>
        </p:nvSpPr>
        <p:spPr>
          <a:xfrm>
            <a:off x="2696123" y="433708"/>
            <a:ext cx="8560865" cy="1324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b="1" dirty="0">
                <a:latin typeface="Univers Condensed" panose="020B0506020202050204" pitchFamily="34" charset="0"/>
              </a:rPr>
              <a:t>SD2: Inspire and enhance professional practice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0D64F6B0-1798-4214-E7F1-A680E4B4C354}"/>
              </a:ext>
            </a:extLst>
          </p:cNvPr>
          <p:cNvSpPr/>
          <p:nvPr/>
        </p:nvSpPr>
        <p:spPr>
          <a:xfrm>
            <a:off x="1370706" y="3500364"/>
            <a:ext cx="2653747" cy="2282191"/>
          </a:xfrm>
          <a:prstGeom prst="hexagon">
            <a:avLst/>
          </a:prstGeom>
          <a:solidFill>
            <a:srgbClr val="0BA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484DB-1617-50DB-DF93-7D320C7D4E95}"/>
              </a:ext>
            </a:extLst>
          </p:cNvPr>
          <p:cNvSpPr/>
          <p:nvPr/>
        </p:nvSpPr>
        <p:spPr>
          <a:xfrm>
            <a:off x="1584081" y="3568062"/>
            <a:ext cx="225949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Produce, communicate and distribute key resources and </a:t>
            </a: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materials that inspire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the profession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31AE5B3-1018-F2E8-333F-1C681DEDD9DA}"/>
              </a:ext>
            </a:extLst>
          </p:cNvPr>
          <p:cNvSpPr/>
          <p:nvPr/>
        </p:nvSpPr>
        <p:spPr>
          <a:xfrm>
            <a:off x="3577194" y="2333748"/>
            <a:ext cx="2653747" cy="2282191"/>
          </a:xfrm>
          <a:prstGeom prst="hexagon">
            <a:avLst/>
          </a:prstGeom>
          <a:solidFill>
            <a:srgbClr val="0BA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9F9F44D-43E9-A40D-26A3-7432B0DC8FDA}"/>
              </a:ext>
            </a:extLst>
          </p:cNvPr>
          <p:cNvSpPr/>
          <p:nvPr/>
        </p:nvSpPr>
        <p:spPr>
          <a:xfrm>
            <a:off x="5770208" y="3500364"/>
            <a:ext cx="2653747" cy="2282191"/>
          </a:xfrm>
          <a:prstGeom prst="hexagon">
            <a:avLst/>
          </a:prstGeom>
          <a:solidFill>
            <a:srgbClr val="0BA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C4E611-87D1-8EE0-9039-8CDB16782EA0}"/>
              </a:ext>
            </a:extLst>
          </p:cNvPr>
          <p:cNvSpPr/>
          <p:nvPr/>
        </p:nvSpPr>
        <p:spPr>
          <a:xfrm>
            <a:off x="6023656" y="3483350"/>
            <a:ext cx="22594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2.3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Develop standards, guidelines,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other materials that foster best professional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practice 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DB8FA8A-4F30-3EE3-BF75-97E60C230731}"/>
              </a:ext>
            </a:extLst>
          </p:cNvPr>
          <p:cNvSpPr/>
          <p:nvPr/>
        </p:nvSpPr>
        <p:spPr>
          <a:xfrm>
            <a:off x="7976696" y="2339511"/>
            <a:ext cx="2653747" cy="2282191"/>
          </a:xfrm>
          <a:prstGeom prst="hexagon">
            <a:avLst/>
          </a:prstGeom>
          <a:solidFill>
            <a:srgbClr val="0BA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E83309-E947-E42E-4D34-06C2A7752310}"/>
              </a:ext>
            </a:extLst>
          </p:cNvPr>
          <p:cNvSpPr/>
          <p:nvPr/>
        </p:nvSpPr>
        <p:spPr>
          <a:xfrm>
            <a:off x="8117499" y="2339511"/>
            <a:ext cx="2372139" cy="209288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2.4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Provide tools and infrastructure that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support the work of libraries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C284E4-E469-2F38-CBF4-F0535DE85BC2}"/>
              </a:ext>
            </a:extLst>
          </p:cNvPr>
          <p:cNvSpPr/>
          <p:nvPr/>
        </p:nvSpPr>
        <p:spPr>
          <a:xfrm>
            <a:off x="3712134" y="2342303"/>
            <a:ext cx="238386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2.2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Deliver high quality campaigns, information and other communications products on a regular basis to engage and energise libraries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B5D8A4-8486-8C97-3C71-786A9CED8674}"/>
              </a:ext>
            </a:extLst>
          </p:cNvPr>
          <p:cNvSpPr/>
          <p:nvPr/>
        </p:nvSpPr>
        <p:spPr>
          <a:xfrm>
            <a:off x="-10274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CCA471E6-970C-7D54-5787-4C27EFE3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9" y="168087"/>
            <a:ext cx="2516234" cy="686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A48174-5BDB-C707-5FCA-50204F986E61}"/>
              </a:ext>
            </a:extLst>
          </p:cNvPr>
          <p:cNvSpPr txBox="1">
            <a:spLocks/>
          </p:cNvSpPr>
          <p:nvPr/>
        </p:nvSpPr>
        <p:spPr>
          <a:xfrm>
            <a:off x="2696123" y="433708"/>
            <a:ext cx="8560865" cy="1324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b="1" dirty="0">
                <a:latin typeface="Univers Condensed" panose="020B0506020202050204" pitchFamily="34" charset="0"/>
              </a:rPr>
              <a:t>SD3: Connect and empower the field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B204543-8B4A-F2ED-562F-71C87F387D76}"/>
              </a:ext>
            </a:extLst>
          </p:cNvPr>
          <p:cNvSpPr/>
          <p:nvPr/>
        </p:nvSpPr>
        <p:spPr>
          <a:xfrm>
            <a:off x="1430625" y="3334554"/>
            <a:ext cx="2653747" cy="2282191"/>
          </a:xfrm>
          <a:prstGeom prst="hexagon">
            <a:avLst/>
          </a:prstGeom>
          <a:solidFill>
            <a:srgbClr val="45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BF69C2-C67A-AD58-10A7-852F5328A829}"/>
              </a:ext>
            </a:extLst>
          </p:cNvPr>
          <p:cNvSpPr/>
          <p:nvPr/>
        </p:nvSpPr>
        <p:spPr>
          <a:xfrm>
            <a:off x="1644000" y="3402252"/>
            <a:ext cx="2259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Provide excellent opportunities for face-to-face networking and learning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BDEECB4-BEEA-9E54-EAAC-F6731EA91C2B}"/>
              </a:ext>
            </a:extLst>
          </p:cNvPr>
          <p:cNvSpPr/>
          <p:nvPr/>
        </p:nvSpPr>
        <p:spPr>
          <a:xfrm>
            <a:off x="3637113" y="2167938"/>
            <a:ext cx="2653747" cy="2282191"/>
          </a:xfrm>
          <a:prstGeom prst="hexagon">
            <a:avLst/>
          </a:prstGeom>
          <a:solidFill>
            <a:srgbClr val="45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D4842-8D81-47F4-3708-834E5FED9E48}"/>
              </a:ext>
            </a:extLst>
          </p:cNvPr>
          <p:cNvSpPr/>
          <p:nvPr/>
        </p:nvSpPr>
        <p:spPr>
          <a:xfrm>
            <a:off x="3834238" y="2394211"/>
            <a:ext cx="22594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3.2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Support virtual networking and connections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51E046AA-B19B-ADA1-0AB8-E95A7EF69860}"/>
              </a:ext>
            </a:extLst>
          </p:cNvPr>
          <p:cNvSpPr/>
          <p:nvPr/>
        </p:nvSpPr>
        <p:spPr>
          <a:xfrm>
            <a:off x="5830127" y="3334554"/>
            <a:ext cx="2653747" cy="2282191"/>
          </a:xfrm>
          <a:prstGeom prst="hexagon">
            <a:avLst/>
          </a:prstGeom>
          <a:solidFill>
            <a:srgbClr val="45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931886-13A8-F4C6-0701-0623B6C93ED5}"/>
              </a:ext>
            </a:extLst>
          </p:cNvPr>
          <p:cNvSpPr/>
          <p:nvPr/>
        </p:nvSpPr>
        <p:spPr>
          <a:xfrm>
            <a:off x="6033990" y="3580775"/>
            <a:ext cx="22594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3.3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Empower the field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at the national and regional levels 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C628269-3E84-5F9D-ED1A-D1F20F815ACC}"/>
              </a:ext>
            </a:extLst>
          </p:cNvPr>
          <p:cNvSpPr/>
          <p:nvPr/>
        </p:nvSpPr>
        <p:spPr>
          <a:xfrm>
            <a:off x="8036615" y="2173701"/>
            <a:ext cx="2653747" cy="2282191"/>
          </a:xfrm>
          <a:prstGeom prst="hexagon">
            <a:avLst/>
          </a:prstGeom>
          <a:solidFill>
            <a:srgbClr val="459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8FF6BD-7F58-2523-8A9B-4FCB27263AF2}"/>
              </a:ext>
            </a:extLst>
          </p:cNvPr>
          <p:cNvSpPr/>
          <p:nvPr/>
        </p:nvSpPr>
        <p:spPr>
          <a:xfrm>
            <a:off x="8177418" y="2334280"/>
            <a:ext cx="2372139" cy="200054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3.4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Provide targeted learning and professional development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64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B5D8A4-8486-8C97-3C71-786A9CED8674}"/>
              </a:ext>
            </a:extLst>
          </p:cNvPr>
          <p:cNvSpPr/>
          <p:nvPr/>
        </p:nvSpPr>
        <p:spPr>
          <a:xfrm>
            <a:off x="-10274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CCA471E6-970C-7D54-5787-4C27EFE3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9" y="168087"/>
            <a:ext cx="2516234" cy="6864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A48174-5BDB-C707-5FCA-50204F986E61}"/>
              </a:ext>
            </a:extLst>
          </p:cNvPr>
          <p:cNvSpPr txBox="1">
            <a:spLocks/>
          </p:cNvSpPr>
          <p:nvPr/>
        </p:nvSpPr>
        <p:spPr>
          <a:xfrm>
            <a:off x="2696123" y="433708"/>
            <a:ext cx="8560865" cy="1324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b="1" dirty="0">
                <a:latin typeface="Univers Condensed" panose="020B0506020202050204" pitchFamily="34" charset="0"/>
              </a:rPr>
              <a:t>SD4: Optimise our organisation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C8D7D66-B878-7734-2951-737A30B312A8}"/>
              </a:ext>
            </a:extLst>
          </p:cNvPr>
          <p:cNvSpPr/>
          <p:nvPr/>
        </p:nvSpPr>
        <p:spPr>
          <a:xfrm>
            <a:off x="1354425" y="3344079"/>
            <a:ext cx="2653747" cy="2282191"/>
          </a:xfrm>
          <a:prstGeom prst="hexagon">
            <a:avLst/>
          </a:prstGeom>
          <a:solidFill>
            <a:srgbClr val="E7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3EB1AE-EC87-0D17-B21F-47BD533A1E71}"/>
              </a:ext>
            </a:extLst>
          </p:cNvPr>
          <p:cNvSpPr/>
          <p:nvPr/>
        </p:nvSpPr>
        <p:spPr>
          <a:xfrm>
            <a:off x="1578103" y="3527120"/>
            <a:ext cx="2259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Foster the long-term financial continuity and stability of the 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D333692-7D16-149E-75AC-35A046F607E0}"/>
              </a:ext>
            </a:extLst>
          </p:cNvPr>
          <p:cNvSpPr/>
          <p:nvPr/>
        </p:nvSpPr>
        <p:spPr>
          <a:xfrm>
            <a:off x="3547439" y="2202983"/>
            <a:ext cx="2653747" cy="2282191"/>
          </a:xfrm>
          <a:prstGeom prst="hexagon">
            <a:avLst/>
          </a:prstGeom>
          <a:solidFill>
            <a:srgbClr val="E7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267E9D-85D2-878E-4DE1-9C29AD223D4D}"/>
              </a:ext>
            </a:extLst>
          </p:cNvPr>
          <p:cNvSpPr/>
          <p:nvPr/>
        </p:nvSpPr>
        <p:spPr>
          <a:xfrm>
            <a:off x="3758039" y="2329229"/>
            <a:ext cx="22594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4.2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Effectively mobilise our human resources and networks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9A5531E0-C4D3-34BE-D8E8-D3D8D1F21651}"/>
              </a:ext>
            </a:extLst>
          </p:cNvPr>
          <p:cNvSpPr/>
          <p:nvPr/>
        </p:nvSpPr>
        <p:spPr>
          <a:xfrm>
            <a:off x="5753927" y="3344079"/>
            <a:ext cx="2653747" cy="2282191"/>
          </a:xfrm>
          <a:prstGeom prst="hexagon">
            <a:avLst/>
          </a:prstGeom>
          <a:solidFill>
            <a:srgbClr val="E7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C92D1F-B038-4149-5D9A-AE361B03D7CC}"/>
              </a:ext>
            </a:extLst>
          </p:cNvPr>
          <p:cNvSpPr/>
          <p:nvPr/>
        </p:nvSpPr>
        <p:spPr>
          <a:xfrm>
            <a:off x="5951053" y="3523886"/>
            <a:ext cx="225949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4.3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Increase, diversify and engage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membership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A73C746D-D668-0EAD-0415-84123934CD7E}"/>
              </a:ext>
            </a:extLst>
          </p:cNvPr>
          <p:cNvSpPr/>
          <p:nvPr/>
        </p:nvSpPr>
        <p:spPr>
          <a:xfrm>
            <a:off x="7960415" y="2183226"/>
            <a:ext cx="2653747" cy="2282191"/>
          </a:xfrm>
          <a:prstGeom prst="hexagon">
            <a:avLst/>
          </a:prstGeom>
          <a:solidFill>
            <a:srgbClr val="E7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416CB-A2DE-C023-20ED-F9E5272E9C6B}"/>
              </a:ext>
            </a:extLst>
          </p:cNvPr>
          <p:cNvSpPr/>
          <p:nvPr/>
        </p:nvSpPr>
        <p:spPr>
          <a:xfrm>
            <a:off x="8101218" y="2289846"/>
            <a:ext cx="2372139" cy="243143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4.4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Increase our visibility through excellent and innovative communications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52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64B87D-C2C4-9EE1-1C90-2E05635226EE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82262" y="1577191"/>
            <a:ext cx="9533363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The IFLA Strategy is…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A means of responding to the opportunities highlighted in the Global Vision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nivers" panose="020B0503020202020204" pitchFamily="34" charset="0"/>
              </a:rPr>
              <a:t>A reference point for all parts of IFLA in their work</a:t>
            </a:r>
          </a:p>
          <a:p>
            <a:pPr marL="571500" indent="-571500" defTabSz="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Univers" panose="020B0503020202020204" pitchFamily="34" charset="0"/>
              </a:rPr>
              <a:t>A tool for our Members and beyond in their own strategy-building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nivers" panose="020B0503020202020204" pitchFamily="34" charset="0"/>
              </a:rPr>
              <a:t>A framework for building cooperation and </a:t>
            </a:r>
            <a:r>
              <a:rPr lang="en-US" sz="2800" dirty="0" err="1">
                <a:solidFill>
                  <a:prstClr val="black"/>
                </a:solidFill>
                <a:latin typeface="Univers" panose="020B0503020202020204" pitchFamily="34" charset="0"/>
              </a:rPr>
              <a:t>realising</a:t>
            </a:r>
            <a:r>
              <a:rPr lang="en-US" sz="2800" dirty="0">
                <a:solidFill>
                  <a:prstClr val="black"/>
                </a:solidFill>
                <a:latin typeface="Univers" panose="020B0503020202020204" pitchFamily="34" charset="0"/>
              </a:rPr>
              <a:t> synergies within the library field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B0AAD08-F3A5-3BFE-F452-CE8BD33C5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8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4D164F6-6FE5-4C40-8BB3-8B690545E254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j-ea"/>
                <a:cs typeface="+mj-cs"/>
              </a:rPr>
              <a:t>Coffee Break</a:t>
            </a:r>
            <a:endParaRPr kumimoji="0" lang="es-AR" sz="6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Picture 5" descr="A large pile of coffee beans&#10;&#10;Description automatically generated">
            <a:extLst>
              <a:ext uri="{FF2B5EF4-FFF2-40B4-BE49-F238E27FC236}">
                <a16:creationId xmlns:a16="http://schemas.microsoft.com/office/drawing/2014/main" id="{13837F6A-012F-20D0-7BE1-0644BEE75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74795F-9351-6C22-2451-C2834618F8BB}"/>
              </a:ext>
            </a:extLst>
          </p:cNvPr>
          <p:cNvSpPr txBox="1"/>
          <p:nvPr/>
        </p:nvSpPr>
        <p:spPr>
          <a:xfrm>
            <a:off x="3733800" y="5538768"/>
            <a:ext cx="2273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latin typeface="Univers" panose="020B0503020202020204" pitchFamily="34" charset="0"/>
              </a:rPr>
              <a:t>Photo by Mike Kenneally on </a:t>
            </a:r>
            <a:r>
              <a:rPr lang="en-GB" sz="1400" dirty="0" err="1">
                <a:latin typeface="Univers" panose="020B0503020202020204" pitchFamily="34" charset="0"/>
              </a:rPr>
              <a:t>Unsplash</a:t>
            </a:r>
            <a:r>
              <a:rPr lang="en-GB" sz="1400" dirty="0">
                <a:latin typeface="Univers" panose="020B0503020202020204" pitchFamily="34" charset="0"/>
              </a:rPr>
              <a:t>, unsplash.com/photos/TD4DBagg2wE</a:t>
            </a:r>
          </a:p>
        </p:txBody>
      </p:sp>
    </p:spTree>
    <p:extLst>
      <p:ext uri="{BB962C8B-B14F-4D97-AF65-F5344CB8AC3E}">
        <p14:creationId xmlns:p14="http://schemas.microsoft.com/office/powerpoint/2010/main" val="9069357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20697" y="2253608"/>
            <a:ext cx="886097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What do we mean by a sustainable library field?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491F4B3-7B18-2216-DAAF-782EDB63F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84" y="4338254"/>
            <a:ext cx="1658116" cy="16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0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239644" y="1919071"/>
            <a:ext cx="886097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The library field 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Library and information workers, institutions (of all types), associations, and the services and infrastructures that support them</a:t>
            </a:r>
          </a:p>
        </p:txBody>
      </p:sp>
    </p:spTree>
    <p:extLst>
      <p:ext uri="{BB962C8B-B14F-4D97-AF65-F5344CB8AC3E}">
        <p14:creationId xmlns:p14="http://schemas.microsoft.com/office/powerpoint/2010/main" val="3863827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20697" y="1905506"/>
            <a:ext cx="886097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Brundtland Report, 1987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Sustainable development is: “development that meets the needs of the present without compromising the ability of future generations to meet their own needs”</a:t>
            </a:r>
          </a:p>
        </p:txBody>
      </p:sp>
    </p:spTree>
    <p:extLst>
      <p:ext uri="{BB962C8B-B14F-4D97-AF65-F5344CB8AC3E}">
        <p14:creationId xmlns:p14="http://schemas.microsoft.com/office/powerpoint/2010/main" val="260743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20697" y="1905506"/>
            <a:ext cx="8860971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Brundtland Report, 1987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Sustainable development is: “development that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Univers "/>
                <a:ea typeface="+mn-ea"/>
                <a:cs typeface="+mn-cs"/>
              </a:rPr>
              <a:t>meets the needs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of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FF"/>
                </a:highlight>
                <a:uLnTx/>
                <a:uFillTx/>
                <a:latin typeface="Univers "/>
                <a:ea typeface="+mn-ea"/>
                <a:cs typeface="+mn-cs"/>
              </a:rPr>
              <a:t>the present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without compromising the ability of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FF"/>
                </a:highlight>
                <a:uLnTx/>
                <a:uFillTx/>
                <a:latin typeface="Univers "/>
                <a:ea typeface="+mn-ea"/>
                <a:cs typeface="+mn-cs"/>
              </a:rPr>
              <a:t>future generations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 to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Univers "/>
                <a:ea typeface="+mn-ea"/>
                <a:cs typeface="+mn-cs"/>
              </a:rPr>
              <a:t>meet their own needs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6127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538548" y="1400613"/>
            <a:ext cx="8860971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The ‘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pillarisation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’ of sustainability – complements or competitors?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Environmental 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Economic 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Social 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… and cultural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0298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7D9D6-D29E-A5AF-A00B-EFC5B41AF60C}"/>
              </a:ext>
            </a:extLst>
          </p:cNvPr>
          <p:cNvSpPr/>
          <p:nvPr/>
        </p:nvSpPr>
        <p:spPr>
          <a:xfrm>
            <a:off x="-20548" y="877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262743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Note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05543" y="2178872"/>
            <a:ext cx="9459951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We’ll be using quite a lot of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Mentimeter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, so please make sure your device can work.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Mentimeter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 does work well on smartphones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Univers"/>
                <a:ea typeface="Calibri"/>
                <a:cs typeface="Calibri"/>
              </a:rPr>
              <a:t>Please do wear masks, and don’t forget to change them at least every 4 hours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"/>
              <a:ea typeface="Calibri"/>
              <a:cs typeface="Calibri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C03705D-3EBA-9D53-3BF5-DF1A9F8AD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56019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3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A9D896-2082-A74B-DA3B-EE5BD063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41" y="497833"/>
            <a:ext cx="6039359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89D20-CE15-0119-4902-D526676C6ECD}"/>
              </a:ext>
            </a:extLst>
          </p:cNvPr>
          <p:cNvSpPr txBox="1"/>
          <p:nvPr/>
        </p:nvSpPr>
        <p:spPr>
          <a:xfrm>
            <a:off x="952500" y="2401454"/>
            <a:ext cx="473525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Doughnut economics and the limits to growth</a:t>
            </a:r>
          </a:p>
        </p:txBody>
      </p:sp>
    </p:spTree>
    <p:extLst>
      <p:ext uri="{BB962C8B-B14F-4D97-AF65-F5344CB8AC3E}">
        <p14:creationId xmlns:p14="http://schemas.microsoft.com/office/powerpoint/2010/main" val="3719564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89D20-CE15-0119-4902-D526676C6ECD}"/>
              </a:ext>
            </a:extLst>
          </p:cNvPr>
          <p:cNvSpPr txBox="1"/>
          <p:nvPr/>
        </p:nvSpPr>
        <p:spPr>
          <a:xfrm>
            <a:off x="838200" y="2353467"/>
            <a:ext cx="473525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Avoiding the under-supply of public goods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EAE3F-4E3E-CA0E-7450-CB67FC5443FA}"/>
              </a:ext>
            </a:extLst>
          </p:cNvPr>
          <p:cNvSpPr txBox="1"/>
          <p:nvPr/>
        </p:nvSpPr>
        <p:spPr>
          <a:xfrm>
            <a:off x="2687347" y="6135858"/>
            <a:ext cx="3218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latin typeface="Univers" panose="020B0503020202020204" pitchFamily="34" charset="0"/>
              </a:rPr>
              <a:t>Photo by </a:t>
            </a:r>
            <a:r>
              <a:rPr lang="en-GB" sz="1400" dirty="0" err="1">
                <a:latin typeface="Univers" panose="020B0503020202020204" pitchFamily="34" charset="0"/>
              </a:rPr>
              <a:t>Ulvi</a:t>
            </a:r>
            <a:r>
              <a:rPr lang="en-GB" sz="1400" dirty="0">
                <a:latin typeface="Univers" panose="020B0503020202020204" pitchFamily="34" charset="0"/>
              </a:rPr>
              <a:t> Safari on </a:t>
            </a:r>
            <a:r>
              <a:rPr lang="en-GB" sz="1400" dirty="0" err="1">
                <a:latin typeface="Univers" panose="020B0503020202020204" pitchFamily="34" charset="0"/>
              </a:rPr>
              <a:t>Unsplash</a:t>
            </a:r>
            <a:r>
              <a:rPr lang="en-GB" sz="1400" dirty="0">
                <a:latin typeface="Univers" panose="020B0503020202020204" pitchFamily="34" charset="0"/>
              </a:rPr>
              <a:t>, unsplash.com/photos/tCj8uuABLBA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EDA798-B62F-E0FA-791B-6244DF57F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97" y="-787400"/>
            <a:ext cx="6152640" cy="92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65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89D20-CE15-0119-4902-D526676C6ECD}"/>
              </a:ext>
            </a:extLst>
          </p:cNvPr>
          <p:cNvSpPr txBox="1"/>
          <p:nvPr/>
        </p:nvSpPr>
        <p:spPr>
          <a:xfrm>
            <a:off x="838200" y="2701445"/>
            <a:ext cx="473525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The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im</a:t>
            </a:r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</a:rPr>
              <a:t>portance of resilience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Victoria Terrace - storm damage">
            <a:extLst>
              <a:ext uri="{FF2B5EF4-FFF2-40B4-BE49-F238E27FC236}">
                <a16:creationId xmlns:a16="http://schemas.microsoft.com/office/drawing/2014/main" id="{E6C66762-4F5C-C910-50FA-3D89A7D7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-728180"/>
            <a:ext cx="6229350" cy="94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E4E140-FF09-1FEF-0C02-7B61BB1D9851}"/>
              </a:ext>
            </a:extLst>
          </p:cNvPr>
          <p:cNvSpPr txBox="1"/>
          <p:nvPr/>
        </p:nvSpPr>
        <p:spPr>
          <a:xfrm>
            <a:off x="2687347" y="6262042"/>
            <a:ext cx="3136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Univers" panose="020B0503020202020204" pitchFamily="34" charset="0"/>
              </a:rPr>
              <a:t>Photo: Ian Capper, CC-BY-SA 3.0, www.geograph.org.uk/photo/3804467</a:t>
            </a:r>
          </a:p>
        </p:txBody>
      </p:sp>
    </p:spTree>
    <p:extLst>
      <p:ext uri="{BB962C8B-B14F-4D97-AF65-F5344CB8AC3E}">
        <p14:creationId xmlns:p14="http://schemas.microsoft.com/office/powerpoint/2010/main" val="2058156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8F9356-648C-6752-2391-8A9CA18A2E20}"/>
              </a:ext>
            </a:extLst>
          </p:cNvPr>
          <p:cNvSpPr txBox="1"/>
          <p:nvPr/>
        </p:nvSpPr>
        <p:spPr>
          <a:xfrm>
            <a:off x="1149350" y="1843243"/>
            <a:ext cx="9893300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Strong and weak versions of 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333333"/>
                </a:solidFill>
                <a:latin typeface="Univers "/>
              </a:rPr>
              <a:t>Weak: we can innovate our way to sustainability, i.e. do things better rather than cutting back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Strong: we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hav</a:t>
            </a:r>
            <a:r>
              <a:rPr lang="en-GB" sz="3200" dirty="0">
                <a:solidFill>
                  <a:srgbClr val="333333"/>
                </a:solidFill>
                <a:latin typeface="Univers "/>
              </a:rPr>
              <a:t>e to make tough decisions if we want to preserve what matters and deliver what we need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3785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001EC2-1D06-A4BF-7ADD-6DDC0146E553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E45017-29BA-08CE-367F-1B112A59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8F9356-648C-6752-2391-8A9CA18A2E20}"/>
              </a:ext>
            </a:extLst>
          </p:cNvPr>
          <p:cNvSpPr txBox="1"/>
          <p:nvPr/>
        </p:nvSpPr>
        <p:spPr>
          <a:xfrm>
            <a:off x="1149350" y="1811829"/>
            <a:ext cx="9893300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</a:rPr>
              <a:t>We can talk about sustainability…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As an internal issue within our field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solidFill>
                  <a:srgbClr val="333333"/>
                </a:solidFill>
                <a:latin typeface="Univers "/>
              </a:rPr>
              <a:t>As an issue in our relationships with others (users, suppliers, supporters, partners)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As a global issue</a:t>
            </a:r>
          </a:p>
        </p:txBody>
      </p:sp>
    </p:spTree>
    <p:extLst>
      <p:ext uri="{BB962C8B-B14F-4D97-AF65-F5344CB8AC3E}">
        <p14:creationId xmlns:p14="http://schemas.microsoft.com/office/powerpoint/2010/main" val="1062129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277294" y="1924245"/>
            <a:ext cx="8860971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EXERCISE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What does sustainability mean in the context of the library field?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F97A9-7E67-4F76-B55D-CE8665901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310" y="4448013"/>
            <a:ext cx="1787249" cy="17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72737" y="1165061"/>
            <a:ext cx="997848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EXERCISE: What does sustainability mean in the context of the library field?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Write down the words you think are most relevant in defining what sustainability means for libraries in your country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Write down your own ideas as a tweet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Compare on your table, and write a shared definition on your flipchart (240 characters)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Swap with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neighbouring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 table, and note – on post-its – what you like, and what you’d add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030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109579" y="2411413"/>
            <a:ext cx="3876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Share </a:t>
            </a:r>
            <a:r>
              <a:rPr kumimoji="0" lang="es-419" sz="5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your</a:t>
            </a: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419" sz="5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findings</a:t>
            </a: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s-419" sz="4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0CEF9841-D053-A3B7-654C-B6B2C0AC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231"/>
          <a:stretch/>
        </p:blipFill>
        <p:spPr>
          <a:xfrm>
            <a:off x="6096000" y="0"/>
            <a:ext cx="60941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5A6B-3664-2106-76D4-60040E8313AF}"/>
              </a:ext>
            </a:extLst>
          </p:cNvPr>
          <p:cNvSpPr txBox="1"/>
          <p:nvPr/>
        </p:nvSpPr>
        <p:spPr>
          <a:xfrm>
            <a:off x="6248400" y="6051501"/>
            <a:ext cx="227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Univers" panose="020B0503020202020204" pitchFamily="34" charset="0"/>
              </a:rPr>
              <a:t>Photo: Matt Botsford on </a:t>
            </a:r>
            <a:r>
              <a:rPr lang="en-GB" sz="1100" dirty="0" err="1">
                <a:latin typeface="Univers" panose="020B0503020202020204" pitchFamily="34" charset="0"/>
              </a:rPr>
              <a:t>Unsplash</a:t>
            </a:r>
            <a:r>
              <a:rPr lang="en-GB" sz="1100" dirty="0">
                <a:latin typeface="Univers" panose="020B0503020202020204" pitchFamily="34" charset="0"/>
              </a:rPr>
              <a:t>, unsplash.com/photos/OKLqGsCT8qs</a:t>
            </a:r>
          </a:p>
        </p:txBody>
      </p:sp>
    </p:spTree>
    <p:extLst>
      <p:ext uri="{BB962C8B-B14F-4D97-AF65-F5344CB8AC3E}">
        <p14:creationId xmlns:p14="http://schemas.microsoft.com/office/powerpoint/2010/main" val="2029176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20697" y="2253608"/>
            <a:ext cx="886097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Libraries, Sustainable Development and Advocacy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2A42BAB-E429-D3C6-C6A2-46D498F90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24" y="4679731"/>
            <a:ext cx="1702676" cy="17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990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1C000-C325-5736-BEFC-6DEA58D78C8D}"/>
              </a:ext>
            </a:extLst>
          </p:cNvPr>
          <p:cNvSpPr txBox="1"/>
          <p:nvPr/>
        </p:nvSpPr>
        <p:spPr>
          <a:xfrm>
            <a:off x="619125" y="1312253"/>
            <a:ext cx="852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The UN Sustainable Development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Goals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BF681-9B05-9DCD-70B3-D57051342588}"/>
              </a:ext>
            </a:extLst>
          </p:cNvPr>
          <p:cNvSpPr txBox="1"/>
          <p:nvPr/>
        </p:nvSpPr>
        <p:spPr>
          <a:xfrm>
            <a:off x="619125" y="2583995"/>
            <a:ext cx="6257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Transforming Our World: the 2030 Agenda for Sustainable Development, agreed in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Includes: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Sustainable Development Goals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Resource mobilisation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Follow-up mechanisms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D1F798-518D-8C2D-CCF7-401A0C6DD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49" y="1412796"/>
            <a:ext cx="3668419" cy="45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9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C8510-0F81-9E47-93B0-8E48DF6BB6CD}"/>
              </a:ext>
            </a:extLst>
          </p:cNvPr>
          <p:cNvSpPr/>
          <p:nvPr/>
        </p:nvSpPr>
        <p:spPr>
          <a:xfrm>
            <a:off x="-20548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262743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Our Agenda (Day 1)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05543" y="2178872"/>
            <a:ext cx="9459951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Opening and welcome (almost over!)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Setting the scene and warming 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What do we mean when we talk about sustainability?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Calibri"/>
                <a:cs typeface="Calibri"/>
              </a:rPr>
              <a:t>Libraries and sustainable development – a vector of advocacy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Calibri"/>
                <a:cs typeface="Calibri"/>
              </a:rPr>
              <a:t>Defining advocacy goals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Calibri"/>
                <a:cs typeface="Calibri"/>
              </a:rPr>
              <a:t>Practicing advocacy skills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Calibri"/>
                <a:cs typeface="Calibri"/>
              </a:rPr>
              <a:t>Welcome dinner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Calibri"/>
              <a:cs typeface="Calibri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64F7DA7-5D79-C25F-C5FD-6F1AFE40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76568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51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0AAD4-4B95-79BC-312A-599F41C0EB04}"/>
              </a:ext>
            </a:extLst>
          </p:cNvPr>
          <p:cNvSpPr txBox="1"/>
          <p:nvPr/>
        </p:nvSpPr>
        <p:spPr>
          <a:xfrm>
            <a:off x="945639" y="2090266"/>
            <a:ext cx="62579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17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Goals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169</a:t>
            </a: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Targets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232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 Indicators</a:t>
            </a:r>
          </a:p>
        </p:txBody>
      </p:sp>
      <p:pic>
        <p:nvPicPr>
          <p:cNvPr id="10" name="Picture 2" descr="Sustainable Development Goals - Corporate sustainability - Onze organisatie  - PwC">
            <a:extLst>
              <a:ext uri="{FF2B5EF4-FFF2-40B4-BE49-F238E27FC236}">
                <a16:creationId xmlns:a16="http://schemas.microsoft.com/office/drawing/2014/main" id="{4CEBB26F-0020-9E19-151D-0AA414DE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02" y="1376325"/>
            <a:ext cx="6633098" cy="41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369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6135A-1848-258D-8730-F8A8D2330E9C}"/>
              </a:ext>
            </a:extLst>
          </p:cNvPr>
          <p:cNvSpPr txBox="1"/>
          <p:nvPr/>
        </p:nvSpPr>
        <p:spPr>
          <a:xfrm>
            <a:off x="838200" y="1559743"/>
            <a:ext cx="10286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The SDGs are different because…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They are an agenda for all, not just developing countries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They define development broadly, including environmental issues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They take a holistic approach, focused on policy connections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They stress that everyone has a right to development (“Leave No-one Behind”)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They focus on partnerships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There are monitoring and follow-up mechanisms</a:t>
            </a:r>
          </a:p>
        </p:txBody>
      </p:sp>
    </p:spTree>
    <p:extLst>
      <p:ext uri="{BB962C8B-B14F-4D97-AF65-F5344CB8AC3E}">
        <p14:creationId xmlns:p14="http://schemas.microsoft.com/office/powerpoint/2010/main" val="42482527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12B32-39E6-08B6-6F43-9174C56CEEE6}"/>
              </a:ext>
            </a:extLst>
          </p:cNvPr>
          <p:cNvSpPr txBox="1"/>
          <p:nvPr/>
        </p:nvSpPr>
        <p:spPr>
          <a:xfrm>
            <a:off x="1053136" y="1633540"/>
            <a:ext cx="62579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SDG16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Promote peaceful and inclusive societies for sustainable development, provide access to justice for all and build effective, accountable and inclusive institutions at all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Target 16.10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"/>
                <a:ea typeface="+mn-ea"/>
                <a:cs typeface="+mn-cs"/>
              </a:rPr>
              <a:t>Ensure public access to information and protect fundamental freedoms, in accordance with national legislation and international agreements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"/>
              <a:ea typeface="+mn-ea"/>
              <a:cs typeface="+mn-cs"/>
            </a:endParaRPr>
          </a:p>
        </p:txBody>
      </p:sp>
      <p:pic>
        <p:nvPicPr>
          <p:cNvPr id="8" name="Picture 2" descr="Indicator 16.10.2 - Goal -">
            <a:extLst>
              <a:ext uri="{FF2B5EF4-FFF2-40B4-BE49-F238E27FC236}">
                <a16:creationId xmlns:a16="http://schemas.microsoft.com/office/drawing/2014/main" id="{6ECF452B-8304-CBBC-24C7-4FF839D5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941" y="2101694"/>
            <a:ext cx="33242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703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DB6EE7-BB58-420F-D444-67B05A7E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06" y="1651016"/>
            <a:ext cx="917701" cy="1159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E8FB1-013B-1724-0907-19B720C55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819" y="2430256"/>
            <a:ext cx="927462" cy="1172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5780F-7133-F091-F087-52481FE2A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739" y="3168098"/>
            <a:ext cx="943216" cy="1172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8316F1-E6A5-A153-A9B3-E906E5959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224" y="1651016"/>
            <a:ext cx="962727" cy="1172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B27FB-D177-A2FE-14A5-2FBC9E2B18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6028" y="2430256"/>
            <a:ext cx="980485" cy="1214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64B9FE-A83F-50B4-2D11-94404A408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4182" y="3159402"/>
            <a:ext cx="976564" cy="1214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598F22-9201-A0EE-546D-8E4973C4A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151" y="1651016"/>
            <a:ext cx="971705" cy="1214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F149C-2349-0897-D921-4AD578B51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190" y="2415439"/>
            <a:ext cx="962132" cy="1209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165ED9-BC1D-0EC7-28A5-7D6CE1AFFA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4325" y="3159400"/>
            <a:ext cx="967834" cy="1214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6EA623-914F-807E-FAD7-028CCADC42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6701" y="1656778"/>
            <a:ext cx="967834" cy="12146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E045B2-C338-6C82-580F-C1EE70712F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1692" y="2385923"/>
            <a:ext cx="966847" cy="1214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897DEC-E751-1BAF-1B58-0BAB0664EA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2011" y="3159398"/>
            <a:ext cx="984441" cy="1214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ACFD58-DE6B-8F59-6E24-A5D45EEF67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5021" y="1651013"/>
            <a:ext cx="975609" cy="1214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0E7231-8B03-2854-0E24-B108DF9896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37230" y="2372648"/>
            <a:ext cx="967833" cy="12146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3A5258-89E1-842C-CA44-A67E55DC3A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91104" y="3168096"/>
            <a:ext cx="967836" cy="12220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408E20-D85C-D370-08C8-8A2F912533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08780" y="1648082"/>
            <a:ext cx="972673" cy="12146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243DF8-F067-B0FF-03C5-62BD58A01D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24095" y="2099519"/>
            <a:ext cx="980485" cy="1214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167BD0-4185-3D3B-7546-C54DAF831C0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49702" y="2590349"/>
            <a:ext cx="972215" cy="12116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E8A7E6-B7BC-0695-1C6D-2F0DC623CA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89105" y="3165743"/>
            <a:ext cx="984442" cy="12146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20DF5A-EEE6-0343-CE0E-5F40EF78EABB}"/>
              </a:ext>
            </a:extLst>
          </p:cNvPr>
          <p:cNvSpPr txBox="1"/>
          <p:nvPr/>
        </p:nvSpPr>
        <p:spPr>
          <a:xfrm>
            <a:off x="546101" y="5018381"/>
            <a:ext cx="10807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In total, 19 SDG targets talk about or imply the need to access information…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…but to achieve them, we need a coherent approach</a:t>
            </a:r>
          </a:p>
        </p:txBody>
      </p:sp>
    </p:spTree>
    <p:extLst>
      <p:ext uri="{BB962C8B-B14F-4D97-AF65-F5344CB8AC3E}">
        <p14:creationId xmlns:p14="http://schemas.microsoft.com/office/powerpoint/2010/main" val="27457992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3F7E8-1E22-929D-5CA7-2BC5B210235D}"/>
              </a:ext>
            </a:extLst>
          </p:cNvPr>
          <p:cNvSpPr txBox="1"/>
          <p:nvPr/>
        </p:nvSpPr>
        <p:spPr>
          <a:xfrm>
            <a:off x="1625600" y="1966020"/>
            <a:ext cx="9314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Meaningful and inclusive access to information represents an accelerator of development across the 2030 Agenda, and should be at the heart of the Decade of Action</a:t>
            </a:r>
          </a:p>
        </p:txBody>
      </p:sp>
    </p:spTree>
    <p:extLst>
      <p:ext uri="{BB962C8B-B14F-4D97-AF65-F5344CB8AC3E}">
        <p14:creationId xmlns:p14="http://schemas.microsoft.com/office/powerpoint/2010/main" val="566205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3F7E8-1E22-929D-5CA7-2BC5B210235D}"/>
              </a:ext>
            </a:extLst>
          </p:cNvPr>
          <p:cNvSpPr txBox="1"/>
          <p:nvPr/>
        </p:nvSpPr>
        <p:spPr>
          <a:xfrm>
            <a:off x="1448877" y="2824555"/>
            <a:ext cx="9314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How have you engaged with the SDGs in your library field?</a:t>
            </a:r>
          </a:p>
        </p:txBody>
      </p:sp>
    </p:spTree>
    <p:extLst>
      <p:ext uri="{BB962C8B-B14F-4D97-AF65-F5344CB8AC3E}">
        <p14:creationId xmlns:p14="http://schemas.microsoft.com/office/powerpoint/2010/main" val="7425478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055636" y="1901210"/>
            <a:ext cx="549230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SDGs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as a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tool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thinking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– and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speaking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about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419" sz="4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libraries</a:t>
            </a:r>
            <a:r>
              <a:rPr kumimoji="0" lang="es-419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7EE42-3C7F-CBA7-83B0-60611A4AB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981" y="1051586"/>
            <a:ext cx="3658748" cy="50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51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958479" y="1796739"/>
            <a:ext cx="103953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EXERCISE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Question 1: on which 5 SDGs are you currently working most?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Question 2: on which 5 SDGs should you be working most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8382464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2" descr="Sustainable Development Goals - Corporate sustainability - Onze organisatie  - PwC">
            <a:extLst>
              <a:ext uri="{FF2B5EF4-FFF2-40B4-BE49-F238E27FC236}">
                <a16:creationId xmlns:a16="http://schemas.microsoft.com/office/drawing/2014/main" id="{9CFBC286-3650-CAAF-C79E-05E51EB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30" y="321952"/>
            <a:ext cx="10040241" cy="62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524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17652" y="1206189"/>
            <a:ext cx="10515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EXERCISE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Discuss how libraries deliver on single SDGs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On tables, define the two most convincing ways in which libraries deliver on one of the top five SDGs defined earlier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And then define two ways in which libraries deliver on the SDGs across the board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DFC0C-1641-70DF-A5B9-CCA28A903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76" y="5030613"/>
            <a:ext cx="1462262" cy="14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C8510-0F81-9E47-93B0-8E48DF6BB6CD}"/>
              </a:ext>
            </a:extLst>
          </p:cNvPr>
          <p:cNvSpPr/>
          <p:nvPr/>
        </p:nvSpPr>
        <p:spPr>
          <a:xfrm>
            <a:off x="-20548" y="-10274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262743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Our Agenda (Day 2)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05543" y="2178872"/>
            <a:ext cx="9459951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Information for Development: Mobilising Libraries to Support UN Goals in Asia-Pacific (Seminar at UN ESCAP)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*** BRING YOUR ID! ***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What do we need to do in our field to ensure sustainability?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From priorities to 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/>
                <a:ea typeface="Calibri"/>
                <a:cs typeface="Calibri"/>
              </a:rPr>
              <a:t>Dinner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Calibri"/>
              <a:cs typeface="Calibri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64F7DA7-5D79-C25F-C5FD-6F1AFE40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25197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00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2" descr="Sustainable Development Goals - Corporate sustainability - Onze organisatie  - PwC">
            <a:extLst>
              <a:ext uri="{FF2B5EF4-FFF2-40B4-BE49-F238E27FC236}">
                <a16:creationId xmlns:a16="http://schemas.microsoft.com/office/drawing/2014/main" id="{9CFBC286-3650-CAAF-C79E-05E51EB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30" y="321952"/>
            <a:ext cx="10040241" cy="62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1500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109579" y="2411413"/>
            <a:ext cx="3876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Share </a:t>
            </a:r>
            <a:r>
              <a:rPr kumimoji="0" lang="es-419" sz="5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your</a:t>
            </a: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419" sz="54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findings</a:t>
            </a:r>
            <a:r>
              <a:rPr kumimoji="0" lang="es-419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s-419" sz="4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0CEF9841-D053-A3B7-654C-B6B2C0AC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231"/>
          <a:stretch/>
        </p:blipFill>
        <p:spPr>
          <a:xfrm>
            <a:off x="6096000" y="0"/>
            <a:ext cx="60941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5A6B-3664-2106-76D4-60040E8313AF}"/>
              </a:ext>
            </a:extLst>
          </p:cNvPr>
          <p:cNvSpPr txBox="1"/>
          <p:nvPr/>
        </p:nvSpPr>
        <p:spPr>
          <a:xfrm>
            <a:off x="6248400" y="6051501"/>
            <a:ext cx="227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Univers" panose="020B0503020202020204" pitchFamily="34" charset="0"/>
              </a:rPr>
              <a:t>Photo: Matt Botsford on </a:t>
            </a:r>
            <a:r>
              <a:rPr lang="en-GB" sz="1100" dirty="0" err="1">
                <a:latin typeface="Univers" panose="020B0503020202020204" pitchFamily="34" charset="0"/>
              </a:rPr>
              <a:t>Unsplash</a:t>
            </a:r>
            <a:r>
              <a:rPr lang="en-GB" sz="1100" dirty="0">
                <a:latin typeface="Univers" panose="020B0503020202020204" pitchFamily="34" charset="0"/>
              </a:rPr>
              <a:t>, unsplash.com/photos/OKLqGsCT8qs</a:t>
            </a:r>
          </a:p>
        </p:txBody>
      </p:sp>
    </p:spTree>
    <p:extLst>
      <p:ext uri="{BB962C8B-B14F-4D97-AF65-F5344CB8AC3E}">
        <p14:creationId xmlns:p14="http://schemas.microsoft.com/office/powerpoint/2010/main" val="30451793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922283" y="1206189"/>
            <a:ext cx="99900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Looking Ahead to Tomorrow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UN ESCAP’s work on the SDGs in Asia-Oceania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UN ESCAP’s work on technology and innovation in Asia-Oceania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UNESCO’s work on education and lifelong learning in Asia-Oceania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UNESCO’s work on culture in Asia-Oceania</a:t>
            </a:r>
          </a:p>
        </p:txBody>
      </p:sp>
    </p:spTree>
    <p:extLst>
      <p:ext uri="{BB962C8B-B14F-4D97-AF65-F5344CB8AC3E}">
        <p14:creationId xmlns:p14="http://schemas.microsoft.com/office/powerpoint/2010/main" val="5295227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4D164F6-6FE5-4C40-8BB3-8B690545E254}"/>
              </a:ext>
            </a:extLst>
          </p:cNvPr>
          <p:cNvSpPr txBox="1">
            <a:spLocks/>
          </p:cNvSpPr>
          <p:nvPr/>
        </p:nvSpPr>
        <p:spPr>
          <a:xfrm>
            <a:off x="1043100" y="2766218"/>
            <a:ext cx="439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</a:rPr>
              <a:t>Lunch break</a:t>
            </a:r>
            <a:endParaRPr kumimoji="0" lang="es-AR" sz="5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20D77786-58C0-7B6F-E7C6-E7F712BC9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8799" b="16965"/>
          <a:stretch/>
        </p:blipFill>
        <p:spPr>
          <a:xfrm>
            <a:off x="5981700" y="0"/>
            <a:ext cx="6210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56A29B-18FE-B060-7CD7-BFF01482878F}"/>
              </a:ext>
            </a:extLst>
          </p:cNvPr>
          <p:cNvSpPr txBox="1"/>
          <p:nvPr/>
        </p:nvSpPr>
        <p:spPr>
          <a:xfrm>
            <a:off x="9283700" y="5774104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latin typeface="Univers" panose="020B0503020202020204" pitchFamily="34" charset="0"/>
              </a:rPr>
              <a:t>Photo: Max </a:t>
            </a:r>
            <a:r>
              <a:rPr lang="en-GB" sz="1400" dirty="0" err="1">
                <a:solidFill>
                  <a:schemeClr val="bg1"/>
                </a:solidFill>
                <a:latin typeface="Univers" panose="020B0503020202020204" pitchFamily="34" charset="0"/>
              </a:rPr>
              <a:t>Griss</a:t>
            </a:r>
            <a:r>
              <a:rPr lang="en-GB" sz="1400" dirty="0">
                <a:solidFill>
                  <a:schemeClr val="bg1"/>
                </a:solidFill>
                <a:latin typeface="Univers" panose="020B0503020202020204" pitchFamily="34" charset="0"/>
              </a:rPr>
              <a:t> on </a:t>
            </a:r>
            <a:r>
              <a:rPr lang="en-GB" sz="1400" dirty="0" err="1">
                <a:solidFill>
                  <a:schemeClr val="bg1"/>
                </a:solidFill>
                <a:latin typeface="Univers" panose="020B0503020202020204" pitchFamily="34" charset="0"/>
              </a:rPr>
              <a:t>Unsplash</a:t>
            </a:r>
            <a:r>
              <a:rPr lang="en-GB" sz="1400" dirty="0">
                <a:solidFill>
                  <a:schemeClr val="bg1"/>
                </a:solidFill>
                <a:latin typeface="Univers" panose="020B0503020202020204" pitchFamily="34" charset="0"/>
              </a:rPr>
              <a:t>, https://unsplash.com/photos/3ni86XCruis</a:t>
            </a:r>
          </a:p>
        </p:txBody>
      </p:sp>
    </p:spTree>
    <p:extLst>
      <p:ext uri="{BB962C8B-B14F-4D97-AF65-F5344CB8AC3E}">
        <p14:creationId xmlns:p14="http://schemas.microsoft.com/office/powerpoint/2010/main" val="18832906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20696" y="2750849"/>
            <a:ext cx="88609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Defining Advocacy Goals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99A7D20-12B8-1792-8ECE-181B8B4D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83" y="4401797"/>
            <a:ext cx="1820917" cy="18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450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43968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010596" y="1901210"/>
            <a:ext cx="9755458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Why we advocate?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Because we rely on the support of our funders and communities in order, in turn, to be able to give back to them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576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-6832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59311" y="1335879"/>
            <a:ext cx="987337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From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Libraries are the answer. What was the question again?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To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 Condensed" panose="020B050602020205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How can we show that libraries are the answer to the questions decision-makers (and those who influence them) are asking?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909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17652" y="1361025"/>
            <a:ext cx="99900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Securing and diversifying sources of support for libraries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As ‘external’ factors, libraries rely on both laws and funding in order to succeed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Decision-makers need to make trade-offs (sympathy isn’t enough)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Our future is safest when we can rely both on champions and broad alliances that support libraries</a:t>
            </a:r>
          </a:p>
        </p:txBody>
      </p:sp>
    </p:spTree>
    <p:extLst>
      <p:ext uri="{BB962C8B-B14F-4D97-AF65-F5344CB8AC3E}">
        <p14:creationId xmlns:p14="http://schemas.microsoft.com/office/powerpoint/2010/main" val="28162306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7DBDF-EFB5-C3FA-8E07-DC976B6A8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80" y="6035"/>
            <a:ext cx="6862239" cy="686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B3292-82CA-7E48-6AF6-66461D5A2ABF}"/>
              </a:ext>
            </a:extLst>
          </p:cNvPr>
          <p:cNvSpPr txBox="1"/>
          <p:nvPr/>
        </p:nvSpPr>
        <p:spPr>
          <a:xfrm>
            <a:off x="220048" y="2696288"/>
            <a:ext cx="2224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</a:rPr>
              <a:t>Contribution of different ministries/ agencies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5625A-7A44-5DC5-4554-A11B9E3E70CE}"/>
              </a:ext>
            </a:extLst>
          </p:cNvPr>
          <p:cNvSpPr txBox="1"/>
          <p:nvPr/>
        </p:nvSpPr>
        <p:spPr>
          <a:xfrm>
            <a:off x="9747167" y="2911731"/>
            <a:ext cx="195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tx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</a:rPr>
              <a:t>Benefits in policy terms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C73D4-E157-FEC3-0BF3-C51053C6DE6E}"/>
              </a:ext>
            </a:extLst>
          </p:cNvPr>
          <p:cNvSpPr txBox="1"/>
          <p:nvPr/>
        </p:nvSpPr>
        <p:spPr>
          <a:xfrm>
            <a:off x="9891933" y="5846544"/>
            <a:ext cx="19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i="1">
                <a:solidFill>
                  <a:schemeClr val="tx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</a:rPr>
              <a:t>*Figures are guesswork!</a:t>
            </a:r>
          </a:p>
        </p:txBody>
      </p:sp>
    </p:spTree>
    <p:extLst>
      <p:ext uri="{BB962C8B-B14F-4D97-AF65-F5344CB8AC3E}">
        <p14:creationId xmlns:p14="http://schemas.microsoft.com/office/powerpoint/2010/main" val="24739332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38200" y="1657679"/>
            <a:ext cx="99900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Celebrating advocacy successes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Share examples you know about where libraries have convinced decision-makers/funders of the need to support libraries, especially outside of our ‘traditional’ partners</a:t>
            </a:r>
          </a:p>
        </p:txBody>
      </p:sp>
    </p:spTree>
    <p:extLst>
      <p:ext uri="{BB962C8B-B14F-4D97-AF65-F5344CB8AC3E}">
        <p14:creationId xmlns:p14="http://schemas.microsoft.com/office/powerpoint/2010/main" val="25595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7D9D6-D29E-A5AF-A00B-EFC5B41AF60C}"/>
              </a:ext>
            </a:extLst>
          </p:cNvPr>
          <p:cNvSpPr/>
          <p:nvPr/>
        </p:nvSpPr>
        <p:spPr>
          <a:xfrm>
            <a:off x="-20548" y="877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805543" y="1262743"/>
            <a:ext cx="102543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Our Agenda (Day 3)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AA8D36-2AEB-429B-080B-D35E04FB5C2C}"/>
              </a:ext>
            </a:extLst>
          </p:cNvPr>
          <p:cNvSpPr txBox="1"/>
          <p:nvPr/>
        </p:nvSpPr>
        <p:spPr>
          <a:xfrm>
            <a:off x="805543" y="2178872"/>
            <a:ext cx="945995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Evaluating and demonstrating value and impact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Library Map of the World – your advocacy tool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Highlights and reflections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Certificates and closing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C03705D-3EBA-9D53-3BF5-DF1A9F8AD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" y="156019"/>
            <a:ext cx="2516234" cy="6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554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-10274" y="-10274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38200" y="1392537"/>
            <a:ext cx="99900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Why engage with the UN system in Asia-Oceania (or anywhere else)?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Engage in projects that raise the profile/status of libraries (and sometimes bring funding)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Support reports and recommendations that can influence (and be used to influence) decision-makers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Build networks and gain insights</a:t>
            </a:r>
          </a:p>
        </p:txBody>
      </p:sp>
    </p:spTree>
    <p:extLst>
      <p:ext uri="{BB962C8B-B14F-4D97-AF65-F5344CB8AC3E}">
        <p14:creationId xmlns:p14="http://schemas.microsoft.com/office/powerpoint/2010/main" val="35005483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990910" y="1747337"/>
            <a:ext cx="99900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The topics we’ll be exploring tomorrow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Sustainable Development Goals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Technology and innovation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Education and lifelong learning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3176814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38200" y="2055813"/>
            <a:ext cx="9990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How can we show that libraries are the answer to the questions UN ESCAP and UNESCO in Asia-Oceania are asking?</a:t>
            </a:r>
          </a:p>
        </p:txBody>
      </p:sp>
    </p:spTree>
    <p:extLst>
      <p:ext uri="{BB962C8B-B14F-4D97-AF65-F5344CB8AC3E}">
        <p14:creationId xmlns:p14="http://schemas.microsoft.com/office/powerpoint/2010/main" val="7435156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17652" y="1051586"/>
            <a:ext cx="99900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EXERCISE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Tables 1, 3 and 5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visi</a:t>
            </a:r>
            <a:r>
              <a:rPr lang="en-GB" sz="2800" dirty="0">
                <a:solidFill>
                  <a:prstClr val="black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t 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UN ESCAP website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Tables 2, 4 and 6 visit the website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of UNESCO’s Bangkok Office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Individually identify areas where they are working and what they are doing, and where libraries can offer solutions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Work on your tables to identify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three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 projects you think libraries could get involved in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7927FC-E082-F204-8405-921F32627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76" y="5030613"/>
            <a:ext cx="1462262" cy="14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309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971879" y="2565320"/>
            <a:ext cx="3876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Share your findings!</a:t>
            </a:r>
          </a:p>
        </p:txBody>
      </p:sp>
      <p:pic>
        <p:nvPicPr>
          <p:cNvPr id="6" name="Picture 5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0CEF9841-D053-A3B7-654C-B6B2C0AC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231"/>
          <a:stretch/>
        </p:blipFill>
        <p:spPr>
          <a:xfrm>
            <a:off x="6096000" y="0"/>
            <a:ext cx="60941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5A6B-3664-2106-76D4-60040E8313AF}"/>
              </a:ext>
            </a:extLst>
          </p:cNvPr>
          <p:cNvSpPr txBox="1"/>
          <p:nvPr/>
        </p:nvSpPr>
        <p:spPr>
          <a:xfrm>
            <a:off x="6248400" y="6051501"/>
            <a:ext cx="227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Univers" panose="020B0503020202020204" pitchFamily="34" charset="0"/>
              </a:rPr>
              <a:t>Photo: Matt Botsford on </a:t>
            </a:r>
            <a:r>
              <a:rPr lang="en-GB" sz="1100" dirty="0" err="1">
                <a:latin typeface="Univers" panose="020B0503020202020204" pitchFamily="34" charset="0"/>
              </a:rPr>
              <a:t>Unsplash</a:t>
            </a:r>
            <a:r>
              <a:rPr lang="en-GB" sz="1100" dirty="0">
                <a:latin typeface="Univers" panose="020B0503020202020204" pitchFamily="34" charset="0"/>
              </a:rPr>
              <a:t>, unsplash.com/photos/OKLqGsCT8qs</a:t>
            </a:r>
          </a:p>
        </p:txBody>
      </p:sp>
    </p:spTree>
    <p:extLst>
      <p:ext uri="{BB962C8B-B14F-4D97-AF65-F5344CB8AC3E}">
        <p14:creationId xmlns:p14="http://schemas.microsoft.com/office/powerpoint/2010/main" val="12529182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100952" y="2659559"/>
            <a:ext cx="99900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Balancing effort and impact</a:t>
            </a:r>
          </a:p>
        </p:txBody>
      </p:sp>
    </p:spTree>
    <p:extLst>
      <p:ext uri="{BB962C8B-B14F-4D97-AF65-F5344CB8AC3E}">
        <p14:creationId xmlns:p14="http://schemas.microsoft.com/office/powerpoint/2010/main" val="39713864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379D40-D81E-A569-E7AB-B80741E768B0}"/>
              </a:ext>
            </a:extLst>
          </p:cNvPr>
          <p:cNvCxnSpPr/>
          <p:nvPr/>
        </p:nvCxnSpPr>
        <p:spPr>
          <a:xfrm flipV="1">
            <a:off x="3133494" y="1416205"/>
            <a:ext cx="0" cy="44939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7C0724-DC27-117E-AE0C-3D7483250E74}"/>
              </a:ext>
            </a:extLst>
          </p:cNvPr>
          <p:cNvCxnSpPr>
            <a:cxnSpLocks/>
          </p:cNvCxnSpPr>
          <p:nvPr/>
        </p:nvCxnSpPr>
        <p:spPr>
          <a:xfrm flipV="1">
            <a:off x="2687347" y="5333999"/>
            <a:ext cx="7553189" cy="1077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DF3B3F-A718-F7CE-3676-9224DD956F65}"/>
              </a:ext>
            </a:extLst>
          </p:cNvPr>
          <p:cNvSpPr txBox="1"/>
          <p:nvPr/>
        </p:nvSpPr>
        <p:spPr>
          <a:xfrm>
            <a:off x="579864" y="3039999"/>
            <a:ext cx="2252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EFFORT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8179B-0D75-0F92-CB34-DCDD89201450}"/>
              </a:ext>
            </a:extLst>
          </p:cNvPr>
          <p:cNvSpPr txBox="1"/>
          <p:nvPr/>
        </p:nvSpPr>
        <p:spPr>
          <a:xfrm>
            <a:off x="5806069" y="5525425"/>
            <a:ext cx="2252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IMPACT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91D13-BF87-0661-888A-6047484063F8}"/>
              </a:ext>
            </a:extLst>
          </p:cNvPr>
          <p:cNvSpPr txBox="1"/>
          <p:nvPr/>
        </p:nvSpPr>
        <p:spPr>
          <a:xfrm>
            <a:off x="171113" y="1791151"/>
            <a:ext cx="225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High effort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88DBFA-2051-2915-F760-E25993F29313}"/>
              </a:ext>
            </a:extLst>
          </p:cNvPr>
          <p:cNvSpPr txBox="1"/>
          <p:nvPr/>
        </p:nvSpPr>
        <p:spPr>
          <a:xfrm>
            <a:off x="171113" y="4666740"/>
            <a:ext cx="225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Low effort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CF06D7-5004-DF13-DFDB-6E08DC16B98D}"/>
              </a:ext>
            </a:extLst>
          </p:cNvPr>
          <p:cNvSpPr txBox="1"/>
          <p:nvPr/>
        </p:nvSpPr>
        <p:spPr>
          <a:xfrm>
            <a:off x="2687347" y="5715228"/>
            <a:ext cx="225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Low impact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5B2787-0C72-B359-8311-CF46B76F0EDC}"/>
              </a:ext>
            </a:extLst>
          </p:cNvPr>
          <p:cNvSpPr txBox="1"/>
          <p:nvPr/>
        </p:nvSpPr>
        <p:spPr>
          <a:xfrm>
            <a:off x="7872810" y="5697164"/>
            <a:ext cx="2252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High impact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3A84-224E-FA5A-8791-5D964C475479}"/>
              </a:ext>
            </a:extLst>
          </p:cNvPr>
          <p:cNvSpPr txBox="1"/>
          <p:nvPr/>
        </p:nvSpPr>
        <p:spPr>
          <a:xfrm rot="2208520">
            <a:off x="4190999" y="3065832"/>
            <a:ext cx="476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Where’s your action?</a:t>
            </a:r>
          </a:p>
        </p:txBody>
      </p:sp>
    </p:spTree>
    <p:extLst>
      <p:ext uri="{BB962C8B-B14F-4D97-AF65-F5344CB8AC3E}">
        <p14:creationId xmlns:p14="http://schemas.microsoft.com/office/powerpoint/2010/main" val="6651340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EA4ECA-098E-658E-564E-0985BED4A767}"/>
              </a:ext>
            </a:extLst>
          </p:cNvPr>
          <p:cNvSpPr/>
          <p:nvPr/>
        </p:nvSpPr>
        <p:spPr>
          <a:xfrm>
            <a:off x="0" y="0"/>
            <a:ext cx="12212548" cy="686827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44731C8-ED6C-8C45-49AD-4B9C8A3E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3" y="154603"/>
            <a:ext cx="2516234" cy="686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838200" y="1690688"/>
            <a:ext cx="99900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EXERCISE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Draw a graph on your flipchart for effort and impact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Write your projects on post-it notes</a:t>
            </a:r>
            <a:endParaRPr kumimoji="0" lang="en-GB" sz="3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Calibri" panose="020F0502020204030204" pitchFamily="34" charset="0"/>
              </a:rPr>
              <a:t>Assess where the three projects you have identified would stand on this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B74FF-4AAD-E5E0-6F26-1170FE09D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297" y="4746834"/>
            <a:ext cx="1746041" cy="17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897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51A35-7CC9-A402-CDDA-365AC8EF65C1}"/>
              </a:ext>
            </a:extLst>
          </p:cNvPr>
          <p:cNvSpPr/>
          <p:nvPr/>
        </p:nvSpPr>
        <p:spPr>
          <a:xfrm>
            <a:off x="1109579" y="2411413"/>
            <a:ext cx="38768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Calibri" panose="020F0502020204030204" pitchFamily="34" charset="0"/>
              </a:rPr>
              <a:t>Share your findings!</a:t>
            </a:r>
            <a:endParaRPr kumimoji="0" lang="en-GB" sz="4000" b="0" i="0" u="none" strike="noStrike" kern="1200" cap="none" spc="0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close-up of a light bulb&#10;&#10;Description automatically generated with medium confidence">
            <a:extLst>
              <a:ext uri="{FF2B5EF4-FFF2-40B4-BE49-F238E27FC236}">
                <a16:creationId xmlns:a16="http://schemas.microsoft.com/office/drawing/2014/main" id="{0CEF9841-D053-A3B7-654C-B6B2C0ACA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231"/>
          <a:stretch/>
        </p:blipFill>
        <p:spPr>
          <a:xfrm>
            <a:off x="6096000" y="0"/>
            <a:ext cx="60941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55A6B-3664-2106-76D4-60040E8313AF}"/>
              </a:ext>
            </a:extLst>
          </p:cNvPr>
          <p:cNvSpPr txBox="1"/>
          <p:nvPr/>
        </p:nvSpPr>
        <p:spPr>
          <a:xfrm>
            <a:off x="6248400" y="6051501"/>
            <a:ext cx="227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Univers" panose="020B0503020202020204" pitchFamily="34" charset="0"/>
              </a:rPr>
              <a:t>Photo: Matt Botsford on </a:t>
            </a:r>
            <a:r>
              <a:rPr lang="en-GB" sz="1100" dirty="0" err="1">
                <a:latin typeface="Univers" panose="020B0503020202020204" pitchFamily="34" charset="0"/>
              </a:rPr>
              <a:t>Unsplash</a:t>
            </a:r>
            <a:r>
              <a:rPr lang="en-GB" sz="1100" dirty="0">
                <a:latin typeface="Univers" panose="020B0503020202020204" pitchFamily="34" charset="0"/>
              </a:rPr>
              <a:t>, unsplash.com/photos/OKLqGsCT8qs</a:t>
            </a:r>
          </a:p>
        </p:txBody>
      </p:sp>
    </p:spTree>
    <p:extLst>
      <p:ext uri="{BB962C8B-B14F-4D97-AF65-F5344CB8AC3E}">
        <p14:creationId xmlns:p14="http://schemas.microsoft.com/office/powerpoint/2010/main" val="20687284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CAD1-3529-D216-F8FB-88B884AA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75129D1-DC15-13A4-2A75-D5493CAA9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27579-2273-E07C-A5A1-1BBC2D140A5D}"/>
              </a:ext>
            </a:extLst>
          </p:cNvPr>
          <p:cNvSpPr txBox="1"/>
          <p:nvPr/>
        </p:nvSpPr>
        <p:spPr>
          <a:xfrm>
            <a:off x="1120696" y="2750849"/>
            <a:ext cx="886097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Practicing Advocacy Skills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F1308BB-720D-BB3D-9767-0035EA81B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45" y="4364217"/>
            <a:ext cx="1881555" cy="18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5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CA7A53FA11684488D66726EAD408F2" ma:contentTypeVersion="11" ma:contentTypeDescription="Create a new document." ma:contentTypeScope="" ma:versionID="07d52322df13f5a83d49ec0dd9127463">
  <xsd:schema xmlns:xsd="http://www.w3.org/2001/XMLSchema" xmlns:xs="http://www.w3.org/2001/XMLSchema" xmlns:p="http://schemas.microsoft.com/office/2006/metadata/properties" xmlns:ns2="688a13e7-7144-49b6-a998-84218a86bcfc" xmlns:ns3="2807e5d5-c161-43bc-b566-f7a11afa873b" targetNamespace="http://schemas.microsoft.com/office/2006/metadata/properties" ma:root="true" ma:fieldsID="787929174d4f490a17c958c85d6e0149" ns2:_="" ns3:_="">
    <xsd:import namespace="688a13e7-7144-49b6-a998-84218a86bcfc"/>
    <xsd:import namespace="2807e5d5-c161-43bc-b566-f7a11afa8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a13e7-7144-49b6-a998-84218a86bc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ad832d6-9c8b-4012-9c42-03f973017e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7e5d5-c161-43bc-b566-f7a11afa873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7247e19-cceb-4011-b2c0-558ec39277fd}" ma:internalName="TaxCatchAll" ma:showField="CatchAllData" ma:web="2807e5d5-c161-43bc-b566-f7a11afa8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8a13e7-7144-49b6-a998-84218a86bcfc">
      <Terms xmlns="http://schemas.microsoft.com/office/infopath/2007/PartnerControls"/>
    </lcf76f155ced4ddcb4097134ff3c332f>
    <TaxCatchAll xmlns="2807e5d5-c161-43bc-b566-f7a11afa873b" xsi:nil="true"/>
  </documentManagement>
</p:properties>
</file>

<file path=customXml/itemProps1.xml><?xml version="1.0" encoding="utf-8"?>
<ds:datastoreItem xmlns:ds="http://schemas.openxmlformats.org/officeDocument/2006/customXml" ds:itemID="{AE92DB14-AB29-4005-BF73-B9B584246E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82AB93-BB7C-439D-BF0D-9264F967550D}">
  <ds:schemaRefs>
    <ds:schemaRef ds:uri="2807e5d5-c161-43bc-b566-f7a11afa873b"/>
    <ds:schemaRef ds:uri="688a13e7-7144-49b6-a998-84218a86bc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9A01BD3-58CB-44A8-A7E2-5B2C7B95B78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2807e5d5-c161-43bc-b566-f7a11afa873b"/>
    <ds:schemaRef ds:uri="688a13e7-7144-49b6-a998-84218a86bcfc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2982</Words>
  <Application>Microsoft Office PowerPoint</Application>
  <PresentationFormat>Widescreen</PresentationFormat>
  <Paragraphs>414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2" baseType="lpstr">
      <vt:lpstr>Arial</vt:lpstr>
      <vt:lpstr>Calibri</vt:lpstr>
      <vt:lpstr>Calibri Light</vt:lpstr>
      <vt:lpstr>Century Gothic</vt:lpstr>
      <vt:lpstr>Franklin Gothic Book</vt:lpstr>
      <vt:lpstr>Franklin Gothic Demi</vt:lpstr>
      <vt:lpstr>Franklin Gothic Demi Cond</vt:lpstr>
      <vt:lpstr>Franklin Gothic Medium</vt:lpstr>
      <vt:lpstr>Univers</vt:lpstr>
      <vt:lpstr>Univers </vt:lpstr>
      <vt:lpstr>Univers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Kristine Paberza</dc:creator>
  <cp:lastModifiedBy>Stephen Wyber</cp:lastModifiedBy>
  <cp:revision>12</cp:revision>
  <cp:lastPrinted>2022-11-13T18:36:11Z</cp:lastPrinted>
  <dcterms:created xsi:type="dcterms:W3CDTF">2022-11-13T11:41:16Z</dcterms:created>
  <dcterms:modified xsi:type="dcterms:W3CDTF">2022-11-16T02:35:49Z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0x010100FDCA7A53FA11684488D66726EAD408F2</vt:lpwstr>
  </property>
  <property fmtid="{D5CDD505-2E9C-101B-9397-08002B2CF9AE}" pid="3" name="MediaServiceImageTags">
    <vt:lpwstr/>
  </property>
</Properties>
</file>