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sldIdLst>
    <p:sldId id="286" r:id="rId2"/>
    <p:sldId id="307" r:id="rId3"/>
    <p:sldId id="303" r:id="rId4"/>
    <p:sldId id="314" r:id="rId5"/>
    <p:sldId id="309" r:id="rId6"/>
    <p:sldId id="266" r:id="rId7"/>
    <p:sldId id="292" r:id="rId8"/>
    <p:sldId id="257" r:id="rId9"/>
    <p:sldId id="315" r:id="rId10"/>
    <p:sldId id="316" r:id="rId11"/>
    <p:sldId id="259" r:id="rId12"/>
    <p:sldId id="305" r:id="rId13"/>
    <p:sldId id="317" r:id="rId14"/>
    <p:sldId id="293" r:id="rId15"/>
    <p:sldId id="262" r:id="rId16"/>
    <p:sldId id="310" r:id="rId17"/>
    <p:sldId id="311" r:id="rId18"/>
    <p:sldId id="267" r:id="rId19"/>
    <p:sldId id="313" r:id="rId20"/>
    <p:sldId id="301" r:id="rId21"/>
  </p:sldIdLst>
  <p:sldSz cx="12192000" cy="6858000"/>
  <p:notesSz cx="6669088" cy="97536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072"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MELLA CLAPAROLS, ESTHER" initials="OCE" lastIdx="18" clrIdx="0">
    <p:extLst>
      <p:ext uri="{19B8F6BF-5375-455C-9EA6-DF929625EA0E}">
        <p15:presenceInfo xmlns:p15="http://schemas.microsoft.com/office/powerpoint/2012/main" userId="S::omellace@diba.cat::0efee878-c7cc-4424-93ca-600aead8e4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2D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Estil clar 3 - èmfasi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0" autoAdjust="0"/>
    <p:restoredTop sz="62665" autoAdjust="0"/>
  </p:normalViewPr>
  <p:slideViewPr>
    <p:cSldViewPr snapToGrid="0">
      <p:cViewPr varScale="1">
        <p:scale>
          <a:sx n="43" d="100"/>
          <a:sy n="43" d="100"/>
        </p:scale>
        <p:origin x="828" y="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6908"/>
    </p:cViewPr>
  </p:sorterViewPr>
  <p:notesViewPr>
    <p:cSldViewPr snapToGrid="0">
      <p:cViewPr>
        <p:scale>
          <a:sx n="100" d="100"/>
          <a:sy n="100" d="100"/>
        </p:scale>
        <p:origin x="1648" y="-816"/>
      </p:cViewPr>
      <p:guideLst>
        <p:guide orient="horz" pos="3072"/>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0A3B1-B913-4DCC-B49C-A013386599FA}" type="doc">
      <dgm:prSet loTypeId="urn:microsoft.com/office/officeart/2005/8/layout/process5" loCatId="process" qsTypeId="urn:microsoft.com/office/officeart/2005/8/quickstyle/simple1" qsCatId="simple" csTypeId="urn:microsoft.com/office/officeart/2005/8/colors/colorful5" csCatId="colorful" phldr="1"/>
      <dgm:spPr/>
      <dgm:t>
        <a:bodyPr/>
        <a:lstStyle/>
        <a:p>
          <a:endParaRPr lang="en-US"/>
        </a:p>
      </dgm:t>
    </dgm:pt>
    <dgm:pt modelId="{D8E45FD4-FD15-4F9F-99DB-24B898A24A97}">
      <dgm:prSet/>
      <dgm:spPr/>
      <dgm:t>
        <a:bodyPr/>
        <a:lstStyle/>
        <a:p>
          <a:r>
            <a:rPr lang="en-GB" i="1" noProof="0" dirty="0"/>
            <a:t>Political leaders: </a:t>
          </a:r>
          <a:br>
            <a:rPr lang="en-GB" i="1" noProof="0" dirty="0"/>
          </a:br>
          <a:r>
            <a:rPr lang="en-GB" i="1" noProof="0" dirty="0"/>
            <a:t>Promotion </a:t>
          </a:r>
          <a:br>
            <a:rPr lang="en-GB" i="1" noProof="0" dirty="0"/>
          </a:br>
          <a:r>
            <a:rPr lang="en-GB" i="1" noProof="0" dirty="0"/>
            <a:t>of cultural rights</a:t>
          </a:r>
          <a:endParaRPr lang="en-GB" noProof="0" dirty="0"/>
        </a:p>
      </dgm:t>
    </dgm:pt>
    <dgm:pt modelId="{23B10A7D-CA5E-4814-9D48-88981AB70EA3}" type="parTrans" cxnId="{F1868917-1307-4087-9C95-EF21B27A5371}">
      <dgm:prSet/>
      <dgm:spPr/>
      <dgm:t>
        <a:bodyPr/>
        <a:lstStyle/>
        <a:p>
          <a:endParaRPr lang="en-US"/>
        </a:p>
      </dgm:t>
    </dgm:pt>
    <dgm:pt modelId="{E09F5C51-58FF-46E4-A4FE-E092F03B7DBD}" type="sibTrans" cxnId="{F1868917-1307-4087-9C95-EF21B27A5371}">
      <dgm:prSet/>
      <dgm:spPr/>
      <dgm:t>
        <a:bodyPr/>
        <a:lstStyle/>
        <a:p>
          <a:endParaRPr lang="en-US"/>
        </a:p>
      </dgm:t>
    </dgm:pt>
    <dgm:pt modelId="{CF3ADFF6-2344-4230-9CA4-EA816EBBF873}">
      <dgm:prSet/>
      <dgm:spPr/>
      <dgm:t>
        <a:bodyPr/>
        <a:lstStyle/>
        <a:p>
          <a:r>
            <a:rPr lang="en-GB" i="1" noProof="0" dirty="0"/>
            <a:t>Library professionals: implementation in the municipality</a:t>
          </a:r>
        </a:p>
      </dgm:t>
    </dgm:pt>
    <dgm:pt modelId="{16135330-8475-40ED-A9DF-9E8E3D9AAE3A}" type="parTrans" cxnId="{6E72A352-5758-4200-AA61-851CCCF85B0C}">
      <dgm:prSet/>
      <dgm:spPr/>
      <dgm:t>
        <a:bodyPr/>
        <a:lstStyle/>
        <a:p>
          <a:endParaRPr lang="ca-ES"/>
        </a:p>
      </dgm:t>
    </dgm:pt>
    <dgm:pt modelId="{58387BD8-69E6-4141-9F1A-AFE1725318FB}" type="sibTrans" cxnId="{6E72A352-5758-4200-AA61-851CCCF85B0C}">
      <dgm:prSet/>
      <dgm:spPr/>
      <dgm:t>
        <a:bodyPr/>
        <a:lstStyle/>
        <a:p>
          <a:endParaRPr lang="ca-ES"/>
        </a:p>
      </dgm:t>
    </dgm:pt>
    <dgm:pt modelId="{060A48BE-6078-4FC8-BD19-F5FF42187AA6}">
      <dgm:prSet/>
      <dgm:spPr/>
      <dgm:t>
        <a:bodyPr/>
        <a:lstStyle/>
        <a:p>
          <a:r>
            <a:rPr lang="en-GB" i="1" noProof="0" dirty="0"/>
            <a:t>Administrations: </a:t>
          </a:r>
          <a:br>
            <a:rPr lang="en-GB" i="1" noProof="0" dirty="0"/>
          </a:br>
          <a:r>
            <a:rPr lang="en-GB" i="1" noProof="0" dirty="0"/>
            <a:t>effective collaboration for the Public Libraries support</a:t>
          </a:r>
          <a:endParaRPr lang="en-GB" noProof="0" dirty="0"/>
        </a:p>
      </dgm:t>
    </dgm:pt>
    <dgm:pt modelId="{738F394A-85AE-433F-9754-D69C94A57311}" type="parTrans" cxnId="{2B9E3E6F-1C52-4704-9984-6F4357B78162}">
      <dgm:prSet/>
      <dgm:spPr/>
      <dgm:t>
        <a:bodyPr/>
        <a:lstStyle/>
        <a:p>
          <a:endParaRPr lang="ca-ES"/>
        </a:p>
      </dgm:t>
    </dgm:pt>
    <dgm:pt modelId="{9DE68A71-92D4-488E-895E-59A804151807}" type="sibTrans" cxnId="{2B9E3E6F-1C52-4704-9984-6F4357B78162}">
      <dgm:prSet/>
      <dgm:spPr/>
      <dgm:t>
        <a:bodyPr/>
        <a:lstStyle/>
        <a:p>
          <a:endParaRPr lang="ca-ES"/>
        </a:p>
      </dgm:t>
    </dgm:pt>
    <dgm:pt modelId="{CE1041C9-2C9A-40AA-BF73-CECD4753E156}">
      <dgm:prSet/>
      <dgm:spPr/>
      <dgm:t>
        <a:bodyPr/>
        <a:lstStyle/>
        <a:p>
          <a:r>
            <a:rPr lang="en-GB" i="1" noProof="0" dirty="0"/>
            <a:t>IFLA-UNESCO:</a:t>
          </a:r>
          <a:br>
            <a:rPr lang="en-GB" i="1" noProof="0" dirty="0"/>
          </a:br>
          <a:r>
            <a:rPr lang="en-GB" i="1" noProof="0" dirty="0"/>
            <a:t>Support in the professional field</a:t>
          </a:r>
        </a:p>
      </dgm:t>
    </dgm:pt>
    <dgm:pt modelId="{2AA6DC90-5616-47FB-9A91-DC30D4F845AE}" type="parTrans" cxnId="{CF579E11-66BE-427F-B224-06AD8D5ED5E1}">
      <dgm:prSet/>
      <dgm:spPr/>
      <dgm:t>
        <a:bodyPr/>
        <a:lstStyle/>
        <a:p>
          <a:endParaRPr lang="ca-ES"/>
        </a:p>
      </dgm:t>
    </dgm:pt>
    <dgm:pt modelId="{2E3A4517-AC2D-4283-9D30-509518DF064C}" type="sibTrans" cxnId="{CF579E11-66BE-427F-B224-06AD8D5ED5E1}">
      <dgm:prSet/>
      <dgm:spPr/>
      <dgm:t>
        <a:bodyPr/>
        <a:lstStyle/>
        <a:p>
          <a:endParaRPr lang="ca-ES"/>
        </a:p>
      </dgm:t>
    </dgm:pt>
    <dgm:pt modelId="{6C2E88BB-ACFA-4C6D-889C-5DBE60ADC075}" type="pres">
      <dgm:prSet presAssocID="{1AD0A3B1-B913-4DCC-B49C-A013386599FA}" presName="diagram" presStyleCnt="0">
        <dgm:presLayoutVars>
          <dgm:dir/>
          <dgm:resizeHandles val="exact"/>
        </dgm:presLayoutVars>
      </dgm:prSet>
      <dgm:spPr/>
      <dgm:t>
        <a:bodyPr/>
        <a:lstStyle/>
        <a:p>
          <a:endParaRPr lang="en-US"/>
        </a:p>
      </dgm:t>
    </dgm:pt>
    <dgm:pt modelId="{D48134F1-ED20-4FC4-AE3C-8E9B6C7AC05C}" type="pres">
      <dgm:prSet presAssocID="{CE1041C9-2C9A-40AA-BF73-CECD4753E156}" presName="node" presStyleLbl="node1" presStyleIdx="0" presStyleCnt="4">
        <dgm:presLayoutVars>
          <dgm:bulletEnabled val="1"/>
        </dgm:presLayoutVars>
      </dgm:prSet>
      <dgm:spPr/>
      <dgm:t>
        <a:bodyPr/>
        <a:lstStyle/>
        <a:p>
          <a:endParaRPr lang="en-US"/>
        </a:p>
      </dgm:t>
    </dgm:pt>
    <dgm:pt modelId="{4FD8F4C9-9AAD-4E78-AD8D-5193E368D9DA}" type="pres">
      <dgm:prSet presAssocID="{2E3A4517-AC2D-4283-9D30-509518DF064C}" presName="sibTrans" presStyleLbl="sibTrans2D1" presStyleIdx="0" presStyleCnt="3"/>
      <dgm:spPr/>
      <dgm:t>
        <a:bodyPr/>
        <a:lstStyle/>
        <a:p>
          <a:endParaRPr lang="en-US"/>
        </a:p>
      </dgm:t>
    </dgm:pt>
    <dgm:pt modelId="{0A06A348-4205-4B9C-A53D-26CC1243A972}" type="pres">
      <dgm:prSet presAssocID="{2E3A4517-AC2D-4283-9D30-509518DF064C}" presName="connectorText" presStyleLbl="sibTrans2D1" presStyleIdx="0" presStyleCnt="3"/>
      <dgm:spPr/>
      <dgm:t>
        <a:bodyPr/>
        <a:lstStyle/>
        <a:p>
          <a:endParaRPr lang="en-US"/>
        </a:p>
      </dgm:t>
    </dgm:pt>
    <dgm:pt modelId="{4E583B26-5BD8-464B-8899-B063A9CA0834}" type="pres">
      <dgm:prSet presAssocID="{D8E45FD4-FD15-4F9F-99DB-24B898A24A97}" presName="node" presStyleLbl="node1" presStyleIdx="1" presStyleCnt="4">
        <dgm:presLayoutVars>
          <dgm:bulletEnabled val="1"/>
        </dgm:presLayoutVars>
      </dgm:prSet>
      <dgm:spPr/>
      <dgm:t>
        <a:bodyPr/>
        <a:lstStyle/>
        <a:p>
          <a:endParaRPr lang="en-US"/>
        </a:p>
      </dgm:t>
    </dgm:pt>
    <dgm:pt modelId="{D7A562E9-AFA2-4514-986B-5956669CCE26}" type="pres">
      <dgm:prSet presAssocID="{E09F5C51-58FF-46E4-A4FE-E092F03B7DBD}" presName="sibTrans" presStyleLbl="sibTrans2D1" presStyleIdx="1" presStyleCnt="3"/>
      <dgm:spPr/>
      <dgm:t>
        <a:bodyPr/>
        <a:lstStyle/>
        <a:p>
          <a:endParaRPr lang="en-US"/>
        </a:p>
      </dgm:t>
    </dgm:pt>
    <dgm:pt modelId="{5A627884-5A45-4A84-9414-80E1D30035A8}" type="pres">
      <dgm:prSet presAssocID="{E09F5C51-58FF-46E4-A4FE-E092F03B7DBD}" presName="connectorText" presStyleLbl="sibTrans2D1" presStyleIdx="1" presStyleCnt="3"/>
      <dgm:spPr/>
      <dgm:t>
        <a:bodyPr/>
        <a:lstStyle/>
        <a:p>
          <a:endParaRPr lang="en-US"/>
        </a:p>
      </dgm:t>
    </dgm:pt>
    <dgm:pt modelId="{09B84FC4-4B36-4CA3-A4DC-FF340F8478AB}" type="pres">
      <dgm:prSet presAssocID="{060A48BE-6078-4FC8-BD19-F5FF42187AA6}" presName="node" presStyleLbl="node1" presStyleIdx="2" presStyleCnt="4">
        <dgm:presLayoutVars>
          <dgm:bulletEnabled val="1"/>
        </dgm:presLayoutVars>
      </dgm:prSet>
      <dgm:spPr/>
      <dgm:t>
        <a:bodyPr/>
        <a:lstStyle/>
        <a:p>
          <a:endParaRPr lang="en-US"/>
        </a:p>
      </dgm:t>
    </dgm:pt>
    <dgm:pt modelId="{C3B86A95-5448-4862-87B1-2099410FA9D6}" type="pres">
      <dgm:prSet presAssocID="{9DE68A71-92D4-488E-895E-59A804151807}" presName="sibTrans" presStyleLbl="sibTrans2D1" presStyleIdx="2" presStyleCnt="3"/>
      <dgm:spPr/>
      <dgm:t>
        <a:bodyPr/>
        <a:lstStyle/>
        <a:p>
          <a:endParaRPr lang="en-US"/>
        </a:p>
      </dgm:t>
    </dgm:pt>
    <dgm:pt modelId="{6BA4FA31-C2A8-4836-AF5A-55B4C5E3413F}" type="pres">
      <dgm:prSet presAssocID="{9DE68A71-92D4-488E-895E-59A804151807}" presName="connectorText" presStyleLbl="sibTrans2D1" presStyleIdx="2" presStyleCnt="3"/>
      <dgm:spPr/>
      <dgm:t>
        <a:bodyPr/>
        <a:lstStyle/>
        <a:p>
          <a:endParaRPr lang="en-US"/>
        </a:p>
      </dgm:t>
    </dgm:pt>
    <dgm:pt modelId="{636BFB27-B65F-4A1E-8F8C-CF9CDF165E78}" type="pres">
      <dgm:prSet presAssocID="{CF3ADFF6-2344-4230-9CA4-EA816EBBF873}" presName="node" presStyleLbl="node1" presStyleIdx="3" presStyleCnt="4">
        <dgm:presLayoutVars>
          <dgm:bulletEnabled val="1"/>
        </dgm:presLayoutVars>
      </dgm:prSet>
      <dgm:spPr/>
      <dgm:t>
        <a:bodyPr/>
        <a:lstStyle/>
        <a:p>
          <a:endParaRPr lang="en-US"/>
        </a:p>
      </dgm:t>
    </dgm:pt>
  </dgm:ptLst>
  <dgm:cxnLst>
    <dgm:cxn modelId="{A7638E40-6964-4ECC-85B7-2B28FCF76556}" type="presOf" srcId="{CF3ADFF6-2344-4230-9CA4-EA816EBBF873}" destId="{636BFB27-B65F-4A1E-8F8C-CF9CDF165E78}" srcOrd="0" destOrd="0" presId="urn:microsoft.com/office/officeart/2005/8/layout/process5"/>
    <dgm:cxn modelId="{1BA8CD58-91ED-4FEA-AD92-432A0C35ADD4}" type="presOf" srcId="{2E3A4517-AC2D-4283-9D30-509518DF064C}" destId="{4FD8F4C9-9AAD-4E78-AD8D-5193E368D9DA}" srcOrd="0" destOrd="0" presId="urn:microsoft.com/office/officeart/2005/8/layout/process5"/>
    <dgm:cxn modelId="{756D5B2B-7EC9-43F3-AA3F-98FB2F971EFA}" type="presOf" srcId="{E09F5C51-58FF-46E4-A4FE-E092F03B7DBD}" destId="{D7A562E9-AFA2-4514-986B-5956669CCE26}" srcOrd="0" destOrd="0" presId="urn:microsoft.com/office/officeart/2005/8/layout/process5"/>
    <dgm:cxn modelId="{B3FBDEEA-70B6-49B1-8EFF-ED87BCA76AE3}" type="presOf" srcId="{CE1041C9-2C9A-40AA-BF73-CECD4753E156}" destId="{D48134F1-ED20-4FC4-AE3C-8E9B6C7AC05C}" srcOrd="0" destOrd="0" presId="urn:microsoft.com/office/officeart/2005/8/layout/process5"/>
    <dgm:cxn modelId="{9AAB7E24-37BE-4DBE-8CB2-8F512EBC8255}" type="presOf" srcId="{060A48BE-6078-4FC8-BD19-F5FF42187AA6}" destId="{09B84FC4-4B36-4CA3-A4DC-FF340F8478AB}" srcOrd="0" destOrd="0" presId="urn:microsoft.com/office/officeart/2005/8/layout/process5"/>
    <dgm:cxn modelId="{D120F038-6B79-443C-A354-8FF9321AA39D}" type="presOf" srcId="{9DE68A71-92D4-488E-895E-59A804151807}" destId="{C3B86A95-5448-4862-87B1-2099410FA9D6}" srcOrd="0" destOrd="0" presId="urn:microsoft.com/office/officeart/2005/8/layout/process5"/>
    <dgm:cxn modelId="{2B9E3E6F-1C52-4704-9984-6F4357B78162}" srcId="{1AD0A3B1-B913-4DCC-B49C-A013386599FA}" destId="{060A48BE-6078-4FC8-BD19-F5FF42187AA6}" srcOrd="2" destOrd="0" parTransId="{738F394A-85AE-433F-9754-D69C94A57311}" sibTransId="{9DE68A71-92D4-488E-895E-59A804151807}"/>
    <dgm:cxn modelId="{2711F0B7-0A12-401C-8F05-80F4C5A0F74C}" type="presOf" srcId="{E09F5C51-58FF-46E4-A4FE-E092F03B7DBD}" destId="{5A627884-5A45-4A84-9414-80E1D30035A8}" srcOrd="1" destOrd="0" presId="urn:microsoft.com/office/officeart/2005/8/layout/process5"/>
    <dgm:cxn modelId="{6E72A352-5758-4200-AA61-851CCCF85B0C}" srcId="{1AD0A3B1-B913-4DCC-B49C-A013386599FA}" destId="{CF3ADFF6-2344-4230-9CA4-EA816EBBF873}" srcOrd="3" destOrd="0" parTransId="{16135330-8475-40ED-A9DF-9E8E3D9AAE3A}" sibTransId="{58387BD8-69E6-4141-9F1A-AFE1725318FB}"/>
    <dgm:cxn modelId="{0631D2A5-560E-4E62-AD7E-938378831A50}" type="presOf" srcId="{D8E45FD4-FD15-4F9F-99DB-24B898A24A97}" destId="{4E583B26-5BD8-464B-8899-B063A9CA0834}" srcOrd="0" destOrd="0" presId="urn:microsoft.com/office/officeart/2005/8/layout/process5"/>
    <dgm:cxn modelId="{BA7EE1A8-90D6-43AF-A2D7-4CB51346B609}" type="presOf" srcId="{1AD0A3B1-B913-4DCC-B49C-A013386599FA}" destId="{6C2E88BB-ACFA-4C6D-889C-5DBE60ADC075}" srcOrd="0" destOrd="0" presId="urn:microsoft.com/office/officeart/2005/8/layout/process5"/>
    <dgm:cxn modelId="{CF579E11-66BE-427F-B224-06AD8D5ED5E1}" srcId="{1AD0A3B1-B913-4DCC-B49C-A013386599FA}" destId="{CE1041C9-2C9A-40AA-BF73-CECD4753E156}" srcOrd="0" destOrd="0" parTransId="{2AA6DC90-5616-47FB-9A91-DC30D4F845AE}" sibTransId="{2E3A4517-AC2D-4283-9D30-509518DF064C}"/>
    <dgm:cxn modelId="{7F969816-D77A-49DD-BC61-83465CC519DE}" type="presOf" srcId="{9DE68A71-92D4-488E-895E-59A804151807}" destId="{6BA4FA31-C2A8-4836-AF5A-55B4C5E3413F}" srcOrd="1" destOrd="0" presId="urn:microsoft.com/office/officeart/2005/8/layout/process5"/>
    <dgm:cxn modelId="{F1868917-1307-4087-9C95-EF21B27A5371}" srcId="{1AD0A3B1-B913-4DCC-B49C-A013386599FA}" destId="{D8E45FD4-FD15-4F9F-99DB-24B898A24A97}" srcOrd="1" destOrd="0" parTransId="{23B10A7D-CA5E-4814-9D48-88981AB70EA3}" sibTransId="{E09F5C51-58FF-46E4-A4FE-E092F03B7DBD}"/>
    <dgm:cxn modelId="{7D27DD21-EF70-437F-B200-09879E7BB5FE}" type="presOf" srcId="{2E3A4517-AC2D-4283-9D30-509518DF064C}" destId="{0A06A348-4205-4B9C-A53D-26CC1243A972}" srcOrd="1" destOrd="0" presId="urn:microsoft.com/office/officeart/2005/8/layout/process5"/>
    <dgm:cxn modelId="{3D39C823-A770-4EE5-9095-4C2E02FDC15A}" type="presParOf" srcId="{6C2E88BB-ACFA-4C6D-889C-5DBE60ADC075}" destId="{D48134F1-ED20-4FC4-AE3C-8E9B6C7AC05C}" srcOrd="0" destOrd="0" presId="urn:microsoft.com/office/officeart/2005/8/layout/process5"/>
    <dgm:cxn modelId="{493C973B-1A31-4945-8779-1FD93203E74D}" type="presParOf" srcId="{6C2E88BB-ACFA-4C6D-889C-5DBE60ADC075}" destId="{4FD8F4C9-9AAD-4E78-AD8D-5193E368D9DA}" srcOrd="1" destOrd="0" presId="urn:microsoft.com/office/officeart/2005/8/layout/process5"/>
    <dgm:cxn modelId="{BE634DE9-8E07-497E-98E6-C42AF06AA86F}" type="presParOf" srcId="{4FD8F4C9-9AAD-4E78-AD8D-5193E368D9DA}" destId="{0A06A348-4205-4B9C-A53D-26CC1243A972}" srcOrd="0" destOrd="0" presId="urn:microsoft.com/office/officeart/2005/8/layout/process5"/>
    <dgm:cxn modelId="{EA416C81-8B97-46BC-8227-B7D254F69B6F}" type="presParOf" srcId="{6C2E88BB-ACFA-4C6D-889C-5DBE60ADC075}" destId="{4E583B26-5BD8-464B-8899-B063A9CA0834}" srcOrd="2" destOrd="0" presId="urn:microsoft.com/office/officeart/2005/8/layout/process5"/>
    <dgm:cxn modelId="{A4DDC9ED-0948-48A2-993A-9053938BF1BA}" type="presParOf" srcId="{6C2E88BB-ACFA-4C6D-889C-5DBE60ADC075}" destId="{D7A562E9-AFA2-4514-986B-5956669CCE26}" srcOrd="3" destOrd="0" presId="urn:microsoft.com/office/officeart/2005/8/layout/process5"/>
    <dgm:cxn modelId="{7DFC985F-904E-4C45-80CE-CFB17EE13843}" type="presParOf" srcId="{D7A562E9-AFA2-4514-986B-5956669CCE26}" destId="{5A627884-5A45-4A84-9414-80E1D30035A8}" srcOrd="0" destOrd="0" presId="urn:microsoft.com/office/officeart/2005/8/layout/process5"/>
    <dgm:cxn modelId="{E11491DD-0424-44A6-9EB3-25245C46056B}" type="presParOf" srcId="{6C2E88BB-ACFA-4C6D-889C-5DBE60ADC075}" destId="{09B84FC4-4B36-4CA3-A4DC-FF340F8478AB}" srcOrd="4" destOrd="0" presId="urn:microsoft.com/office/officeart/2005/8/layout/process5"/>
    <dgm:cxn modelId="{82EE11F9-A760-4047-96D4-9402EBD42B65}" type="presParOf" srcId="{6C2E88BB-ACFA-4C6D-889C-5DBE60ADC075}" destId="{C3B86A95-5448-4862-87B1-2099410FA9D6}" srcOrd="5" destOrd="0" presId="urn:microsoft.com/office/officeart/2005/8/layout/process5"/>
    <dgm:cxn modelId="{66320BE1-CCD5-4575-96BA-A694F5F1E28A}" type="presParOf" srcId="{C3B86A95-5448-4862-87B1-2099410FA9D6}" destId="{6BA4FA31-C2A8-4836-AF5A-55B4C5E3413F}" srcOrd="0" destOrd="0" presId="urn:microsoft.com/office/officeart/2005/8/layout/process5"/>
    <dgm:cxn modelId="{80C470C5-C44D-4A2B-8F9D-E81F503C7B24}" type="presParOf" srcId="{6C2E88BB-ACFA-4C6D-889C-5DBE60ADC075}" destId="{636BFB27-B65F-4A1E-8F8C-CF9CDF165E78}"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8134F1-ED20-4FC4-AE3C-8E9B6C7AC05C}">
      <dsp:nvSpPr>
        <dsp:cNvPr id="0" name=""/>
        <dsp:cNvSpPr/>
      </dsp:nvSpPr>
      <dsp:spPr>
        <a:xfrm>
          <a:off x="1143" y="1056657"/>
          <a:ext cx="2439260" cy="1463556"/>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i="1" kern="1200" noProof="0" dirty="0"/>
            <a:t>IFLA-UNESCO:</a:t>
          </a:r>
          <a:br>
            <a:rPr lang="en-GB" sz="1900" i="1" kern="1200" noProof="0" dirty="0"/>
          </a:br>
          <a:r>
            <a:rPr lang="en-GB" sz="1900" i="1" kern="1200" noProof="0" dirty="0"/>
            <a:t>Support in the professional field</a:t>
          </a:r>
        </a:p>
      </dsp:txBody>
      <dsp:txXfrm>
        <a:off x="44009" y="1099523"/>
        <a:ext cx="2353528" cy="1377824"/>
      </dsp:txXfrm>
    </dsp:sp>
    <dsp:sp modelId="{4FD8F4C9-9AAD-4E78-AD8D-5193E368D9DA}">
      <dsp:nvSpPr>
        <dsp:cNvPr id="0" name=""/>
        <dsp:cNvSpPr/>
      </dsp:nvSpPr>
      <dsp:spPr>
        <a:xfrm>
          <a:off x="2655059" y="1485967"/>
          <a:ext cx="517123" cy="604936"/>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ca-ES" sz="1500" kern="1200"/>
        </a:p>
      </dsp:txBody>
      <dsp:txXfrm>
        <a:off x="2655059" y="1606954"/>
        <a:ext cx="361986" cy="362962"/>
      </dsp:txXfrm>
    </dsp:sp>
    <dsp:sp modelId="{4E583B26-5BD8-464B-8899-B063A9CA0834}">
      <dsp:nvSpPr>
        <dsp:cNvPr id="0" name=""/>
        <dsp:cNvSpPr/>
      </dsp:nvSpPr>
      <dsp:spPr>
        <a:xfrm>
          <a:off x="3416109" y="1056657"/>
          <a:ext cx="2439260" cy="1463556"/>
        </a:xfrm>
        <a:prstGeom prst="roundRect">
          <a:avLst>
            <a:gd name="adj" fmla="val 10000"/>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i="1" kern="1200" noProof="0" dirty="0"/>
            <a:t>Political leaders: </a:t>
          </a:r>
          <a:br>
            <a:rPr lang="en-GB" sz="1900" i="1" kern="1200" noProof="0" dirty="0"/>
          </a:br>
          <a:r>
            <a:rPr lang="en-GB" sz="1900" i="1" kern="1200" noProof="0" dirty="0"/>
            <a:t>Promotion </a:t>
          </a:r>
          <a:br>
            <a:rPr lang="en-GB" sz="1900" i="1" kern="1200" noProof="0" dirty="0"/>
          </a:br>
          <a:r>
            <a:rPr lang="en-GB" sz="1900" i="1" kern="1200" noProof="0" dirty="0"/>
            <a:t>of cultural rights</a:t>
          </a:r>
          <a:endParaRPr lang="en-GB" sz="1900" kern="1200" noProof="0" dirty="0"/>
        </a:p>
      </dsp:txBody>
      <dsp:txXfrm>
        <a:off x="3458975" y="1099523"/>
        <a:ext cx="2353528" cy="1377824"/>
      </dsp:txXfrm>
    </dsp:sp>
    <dsp:sp modelId="{D7A562E9-AFA2-4514-986B-5956669CCE26}">
      <dsp:nvSpPr>
        <dsp:cNvPr id="0" name=""/>
        <dsp:cNvSpPr/>
      </dsp:nvSpPr>
      <dsp:spPr>
        <a:xfrm rot="5400000">
          <a:off x="4377178" y="2690962"/>
          <a:ext cx="517123" cy="604936"/>
        </a:xfrm>
        <a:prstGeom prst="rightArrow">
          <a:avLst>
            <a:gd name="adj1" fmla="val 60000"/>
            <a:gd name="adj2" fmla="val 50000"/>
          </a:avLst>
        </a:prstGeom>
        <a:solidFill>
          <a:schemeClr val="accent5">
            <a:hueOff val="-3379271"/>
            <a:satOff val="-8710"/>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5400000">
        <a:off x="4454259" y="2734869"/>
        <a:ext cx="362962" cy="361986"/>
      </dsp:txXfrm>
    </dsp:sp>
    <dsp:sp modelId="{09B84FC4-4B36-4CA3-A4DC-FF340F8478AB}">
      <dsp:nvSpPr>
        <dsp:cNvPr id="0" name=""/>
        <dsp:cNvSpPr/>
      </dsp:nvSpPr>
      <dsp:spPr>
        <a:xfrm>
          <a:off x="3416109" y="3495918"/>
          <a:ext cx="2439260" cy="1463556"/>
        </a:xfrm>
        <a:prstGeom prst="roundRect">
          <a:avLst>
            <a:gd name="adj" fmla="val 10000"/>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i="1" kern="1200" noProof="0" dirty="0"/>
            <a:t>Administrations: </a:t>
          </a:r>
          <a:br>
            <a:rPr lang="en-GB" sz="1900" i="1" kern="1200" noProof="0" dirty="0"/>
          </a:br>
          <a:r>
            <a:rPr lang="en-GB" sz="1900" i="1" kern="1200" noProof="0" dirty="0"/>
            <a:t>effective collaboration for the Public Libraries support</a:t>
          </a:r>
          <a:endParaRPr lang="en-GB" sz="1900" kern="1200" noProof="0" dirty="0"/>
        </a:p>
      </dsp:txBody>
      <dsp:txXfrm>
        <a:off x="3458975" y="3538784"/>
        <a:ext cx="2353528" cy="1377824"/>
      </dsp:txXfrm>
    </dsp:sp>
    <dsp:sp modelId="{C3B86A95-5448-4862-87B1-2099410FA9D6}">
      <dsp:nvSpPr>
        <dsp:cNvPr id="0" name=""/>
        <dsp:cNvSpPr/>
      </dsp:nvSpPr>
      <dsp:spPr>
        <a:xfrm rot="10800000">
          <a:off x="2684330" y="3925228"/>
          <a:ext cx="517123" cy="604936"/>
        </a:xfrm>
        <a:prstGeom prst="rightArrow">
          <a:avLst>
            <a:gd name="adj1" fmla="val 600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ca-ES" sz="1500" kern="1200"/>
        </a:p>
      </dsp:txBody>
      <dsp:txXfrm rot="10800000">
        <a:off x="2839467" y="4046215"/>
        <a:ext cx="361986" cy="362962"/>
      </dsp:txXfrm>
    </dsp:sp>
    <dsp:sp modelId="{636BFB27-B65F-4A1E-8F8C-CF9CDF165E78}">
      <dsp:nvSpPr>
        <dsp:cNvPr id="0" name=""/>
        <dsp:cNvSpPr/>
      </dsp:nvSpPr>
      <dsp:spPr>
        <a:xfrm>
          <a:off x="1143" y="3495918"/>
          <a:ext cx="2439260" cy="1463556"/>
        </a:xfrm>
        <a:prstGeom prst="roundRect">
          <a:avLst>
            <a:gd name="adj" fmla="val 10000"/>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i="1" kern="1200" noProof="0" dirty="0"/>
            <a:t>Library professionals: implementation in the municipality</a:t>
          </a:r>
        </a:p>
      </dsp:txBody>
      <dsp:txXfrm>
        <a:off x="44009" y="3538784"/>
        <a:ext cx="2353528" cy="1377824"/>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1" y="0"/>
            <a:ext cx="2889938" cy="489374"/>
          </a:xfrm>
          <a:prstGeom prst="rect">
            <a:avLst/>
          </a:prstGeom>
        </p:spPr>
        <p:txBody>
          <a:bodyPr vert="horz" lIns="90998" tIns="45499" rIns="90998" bIns="45499" rtlCol="0"/>
          <a:lstStyle>
            <a:lvl1pPr algn="l">
              <a:defRPr sz="1200"/>
            </a:lvl1pPr>
          </a:lstStyle>
          <a:p>
            <a:endParaRPr lang="ca-ES"/>
          </a:p>
        </p:txBody>
      </p:sp>
      <p:sp>
        <p:nvSpPr>
          <p:cNvPr id="3" name="Contenidor de data 2"/>
          <p:cNvSpPr>
            <a:spLocks noGrp="1"/>
          </p:cNvSpPr>
          <p:nvPr>
            <p:ph type="dt" idx="1"/>
          </p:nvPr>
        </p:nvSpPr>
        <p:spPr>
          <a:xfrm>
            <a:off x="3777607" y="0"/>
            <a:ext cx="2889938" cy="489374"/>
          </a:xfrm>
          <a:prstGeom prst="rect">
            <a:avLst/>
          </a:prstGeom>
        </p:spPr>
        <p:txBody>
          <a:bodyPr vert="horz" lIns="90998" tIns="45499" rIns="90998" bIns="45499" rtlCol="0"/>
          <a:lstStyle>
            <a:lvl1pPr algn="r">
              <a:defRPr sz="1200"/>
            </a:lvl1pPr>
          </a:lstStyle>
          <a:p>
            <a:fld id="{A838E9D8-5DA1-4048-B727-58D35A4575C0}" type="datetimeFigureOut">
              <a:rPr lang="ca-ES" smtClean="0"/>
              <a:pPr/>
              <a:t>21/7/2023</a:t>
            </a:fld>
            <a:endParaRPr lang="ca-ES"/>
          </a:p>
        </p:txBody>
      </p:sp>
      <p:sp>
        <p:nvSpPr>
          <p:cNvPr id="4" name="Contenidor d'imatge de diapositiva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0998" tIns="45499" rIns="90998" bIns="45499" rtlCol="0" anchor="ctr"/>
          <a:lstStyle/>
          <a:p>
            <a:endParaRPr lang="ca-ES"/>
          </a:p>
        </p:txBody>
      </p:sp>
      <p:sp>
        <p:nvSpPr>
          <p:cNvPr id="5" name="Contenidor de notes 4"/>
          <p:cNvSpPr>
            <a:spLocks noGrp="1"/>
          </p:cNvSpPr>
          <p:nvPr>
            <p:ph type="body" sz="quarter" idx="3"/>
          </p:nvPr>
        </p:nvSpPr>
        <p:spPr>
          <a:xfrm>
            <a:off x="666909" y="4693920"/>
            <a:ext cx="5335270" cy="3840480"/>
          </a:xfrm>
          <a:prstGeom prst="rect">
            <a:avLst/>
          </a:prstGeom>
        </p:spPr>
        <p:txBody>
          <a:bodyPr vert="horz" lIns="90998" tIns="45499" rIns="90998" bIns="45499"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1" y="9264228"/>
            <a:ext cx="2889938" cy="489373"/>
          </a:xfrm>
          <a:prstGeom prst="rect">
            <a:avLst/>
          </a:prstGeom>
        </p:spPr>
        <p:txBody>
          <a:bodyPr vert="horz" lIns="90998" tIns="45499" rIns="90998" bIns="45499"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777607" y="9264228"/>
            <a:ext cx="2889938" cy="489373"/>
          </a:xfrm>
          <a:prstGeom prst="rect">
            <a:avLst/>
          </a:prstGeom>
        </p:spPr>
        <p:txBody>
          <a:bodyPr vert="horz" lIns="90998" tIns="45499" rIns="90998" bIns="45499" rtlCol="0" anchor="b"/>
          <a:lstStyle>
            <a:lvl1pPr algn="r">
              <a:defRPr sz="1200"/>
            </a:lvl1pPr>
          </a:lstStyle>
          <a:p>
            <a:fld id="{8D528F0B-5561-43EE-9DF5-059471CE4796}" type="slidenum">
              <a:rPr lang="ca-ES" smtClean="0"/>
              <a:pPr/>
              <a:t>‹#›</a:t>
            </a:fld>
            <a:endParaRPr lang="ca-ES"/>
          </a:p>
        </p:txBody>
      </p:sp>
    </p:spTree>
    <p:extLst>
      <p:ext uri="{BB962C8B-B14F-4D97-AF65-F5344CB8AC3E}">
        <p14:creationId xmlns:p14="http://schemas.microsoft.com/office/powerpoint/2010/main" val="41731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0"/>
            <a:endParaRPr lang="ca-ES" b="1" dirty="0"/>
          </a:p>
          <a:p>
            <a:pPr lvl="0"/>
            <a:endParaRPr lang="ca-ES" b="1" dirty="0"/>
          </a:p>
          <a:p>
            <a:pPr lvl="0"/>
            <a:r>
              <a:rPr lang="ca-ES" sz="1200" b="0" dirty="0">
                <a:latin typeface="+mn-lt"/>
              </a:rPr>
              <a:t>- </a:t>
            </a:r>
            <a:r>
              <a:rPr lang="ca-ES" sz="1200" b="0" dirty="0" err="1">
                <a:latin typeface="+mn-lt"/>
              </a:rPr>
              <a:t>Welcome</a:t>
            </a:r>
            <a:endParaRPr lang="ca-ES" sz="1200" b="0" dirty="0">
              <a:latin typeface="+mn-lt"/>
            </a:endParaRPr>
          </a:p>
          <a:p>
            <a:pPr lvl="0"/>
            <a:endParaRPr lang="ca-ES" sz="1200" b="1" dirty="0">
              <a:latin typeface="+mn-lt"/>
            </a:endParaRPr>
          </a:p>
          <a:p>
            <a:pPr lvl="0"/>
            <a:r>
              <a:rPr sz="1200" dirty="0">
                <a:latin typeface="+mn-lt"/>
              </a:rPr>
              <a:t>- </a:t>
            </a:r>
            <a:r>
              <a:rPr lang="es-ES_tradnl" sz="1200" dirty="0" err="1">
                <a:latin typeface="+mn-lt"/>
              </a:rPr>
              <a:t>Announce</a:t>
            </a:r>
            <a:r>
              <a:rPr sz="1200" dirty="0">
                <a:latin typeface="+mn-lt"/>
              </a:rPr>
              <a:t> Session</a:t>
            </a:r>
            <a:r>
              <a:rPr lang="es-ES_tradnl" sz="1200" dirty="0">
                <a:latin typeface="+mn-lt"/>
              </a:rPr>
              <a:t> </a:t>
            </a:r>
            <a:r>
              <a:rPr lang="es-ES_tradnl" sz="1200" dirty="0" err="1">
                <a:latin typeface="+mn-lt"/>
              </a:rPr>
              <a:t>objective</a:t>
            </a:r>
            <a:r>
              <a:rPr lang="es-ES_tradnl" sz="1200" dirty="0">
                <a:latin typeface="+mn-lt"/>
              </a:rPr>
              <a:t>.</a:t>
            </a:r>
            <a:r>
              <a:rPr sz="1200" dirty="0">
                <a:latin typeface="+mn-lt"/>
              </a:rPr>
              <a:t> Example: present the New </a:t>
            </a:r>
            <a:r>
              <a:rPr lang="es-ES_tradnl" sz="1200" dirty="0">
                <a:solidFill>
                  <a:prstClr val="white"/>
                </a:solidFill>
                <a:latin typeface="+mn-lt"/>
              </a:rPr>
              <a:t>IFLA/UNESCO </a:t>
            </a:r>
            <a:r>
              <a:rPr lang="es-ES_tradnl" sz="1200" dirty="0" err="1">
                <a:solidFill>
                  <a:prstClr val="white"/>
                </a:solidFill>
                <a:latin typeface="+mn-lt"/>
              </a:rPr>
              <a:t>Public</a:t>
            </a:r>
            <a:r>
              <a:rPr lang="es-ES_tradnl" sz="1200" dirty="0">
                <a:solidFill>
                  <a:prstClr val="white"/>
                </a:solidFill>
                <a:latin typeface="+mn-lt"/>
              </a:rPr>
              <a:t> Library </a:t>
            </a:r>
            <a:r>
              <a:rPr lang="es-ES_tradnl" sz="1200" dirty="0" err="1">
                <a:solidFill>
                  <a:prstClr val="white"/>
                </a:solidFill>
                <a:latin typeface="+mn-lt"/>
              </a:rPr>
              <a:t>Manifesto</a:t>
            </a:r>
            <a:r>
              <a:rPr lang="es-ES_tradnl" sz="1200" dirty="0">
                <a:solidFill>
                  <a:prstClr val="white"/>
                </a:solidFill>
                <a:latin typeface="+mn-lt"/>
              </a:rPr>
              <a:t> 2022</a:t>
            </a:r>
            <a:r>
              <a:rPr sz="1200" dirty="0">
                <a:latin typeface="+mn-lt"/>
              </a:rPr>
              <a:t>, which renews the mission of public libraries. </a:t>
            </a:r>
            <a:endParaRPr lang="es-ES_tradnl" sz="1200" dirty="0">
              <a:latin typeface="+mn-lt"/>
            </a:endParaRPr>
          </a:p>
          <a:p>
            <a:pPr lvl="0"/>
            <a:endParaRPr lang="es-ES_tradnl" sz="1200" dirty="0">
              <a:latin typeface="+mn-lt"/>
            </a:endParaRPr>
          </a:p>
          <a:p>
            <a:pPr lvl="0"/>
            <a:r>
              <a:rPr lang="es-ES_tradnl" sz="1200" dirty="0">
                <a:latin typeface="+mn-lt"/>
              </a:rPr>
              <a:t>- </a:t>
            </a:r>
            <a:r>
              <a:rPr sz="1200" dirty="0">
                <a:latin typeface="+mn-lt"/>
              </a:rPr>
              <a:t>Acknowledgments</a:t>
            </a:r>
            <a:endParaRPr lang="ca-ES" sz="1200" dirty="0">
              <a:latin typeface="+mn-lt"/>
            </a:endParaRPr>
          </a:p>
          <a:p>
            <a:endParaRPr lang="en-GB"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a:t>
            </a:fld>
            <a:endParaRPr lang="ca-ES"/>
          </a:p>
        </p:txBody>
      </p:sp>
    </p:spTree>
    <p:extLst>
      <p:ext uri="{BB962C8B-B14F-4D97-AF65-F5344CB8AC3E}">
        <p14:creationId xmlns:p14="http://schemas.microsoft.com/office/powerpoint/2010/main" val="322930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10</a:t>
            </a:fld>
            <a:endParaRPr lang="ca-ES"/>
          </a:p>
        </p:txBody>
      </p:sp>
    </p:spTree>
    <p:extLst>
      <p:ext uri="{BB962C8B-B14F-4D97-AF65-F5344CB8AC3E}">
        <p14:creationId xmlns:p14="http://schemas.microsoft.com/office/powerpoint/2010/main" val="3196969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0"/>
            <a:r>
              <a:rPr b="1" dirty="0"/>
              <a:t>Which public library reflects the Manifesto </a:t>
            </a:r>
            <a:endParaRPr lang="es-ES_tradnl" b="1" dirty="0"/>
          </a:p>
          <a:p>
            <a:pPr lvl="0"/>
            <a:endParaRPr lang="es-ES_tradnl" dirty="0"/>
          </a:p>
          <a:p>
            <a:pPr lvl="0"/>
            <a:r>
              <a:rPr dirty="0"/>
              <a:t>Be based on the fact that there are two key axes: the library must look after the Knowledge Society and </a:t>
            </a:r>
            <a:r>
              <a:rPr lang="es-ES_tradnl" dirty="0"/>
              <a:t>S</a:t>
            </a:r>
            <a:r>
              <a:rPr dirty="0"/>
              <a:t>ustainable </a:t>
            </a:r>
            <a:r>
              <a:rPr lang="es-ES_tradnl" dirty="0"/>
              <a:t>D</a:t>
            </a:r>
            <a:r>
              <a:rPr dirty="0"/>
              <a:t>evelopment. </a:t>
            </a:r>
            <a:endParaRPr lang="es-ES_tradnl" dirty="0"/>
          </a:p>
          <a:p>
            <a:pPr lvl="0"/>
            <a:r>
              <a:rPr dirty="0"/>
              <a:t>Explain the "Key Topics" and give examples of Libraries in our country that reflect the Manifesto.</a:t>
            </a:r>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11</a:t>
            </a:fld>
            <a:endParaRPr lang="ca-ES"/>
          </a:p>
        </p:txBody>
      </p:sp>
    </p:spTree>
    <p:extLst>
      <p:ext uri="{BB962C8B-B14F-4D97-AF65-F5344CB8AC3E}">
        <p14:creationId xmlns:p14="http://schemas.microsoft.com/office/powerpoint/2010/main" val="7233221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nSpc>
                <a:spcPct val="107000"/>
              </a:lnSpc>
              <a:spcAft>
                <a:spcPts val="786"/>
              </a:spcAft>
            </a:pPr>
            <a:r>
              <a:rPr lang="de-DE" sz="1200" dirty="0">
                <a:latin typeface="+mn-lt"/>
                <a:ea typeface="Calibri" panose="020F0502020204030204" pitchFamily="34" charset="0"/>
                <a:cs typeface="Calibri" panose="020F0502020204030204" pitchFamily="34" charset="0"/>
              </a:rPr>
              <a:t>I base myself on a document that has been made public by IFLA/UNESCO.</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There are two key axes: the library must ensure the Knowledge Society and Sustainable Development.</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Knowledge Society</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The Manifesto in its updated version reflects the role of libraries in fostering knowledge societies, helping all members of society to access, produce, create and share knowledge.</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This includes a greater emphasis on remote and digital access to information and materials and access to the skills and connectivity needed to bridge the digital divide. This includes the development of media and information literacy and digital skills with the will to create equipped, informed and democratic societies.</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I briefly leave the script: for the XBM this concept is not new, as we have already explained the Library that facilitates discovery, lifelong learning, the generation of knowledge and the strengthening of communities, which maintains the essence, but innovating in concepts of public management, which places the user at the centre of services, making a commitment to co-creation and the generation of knowledge within the Library and linking it to the resolution of social challenges, knowing that this is the role that citizens are strongly asking us to play. Back to the script.</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In the new Manifesto, the concepts of participation, empowerment, creation of communities, promotion of critical thinking appear strongly. The commitment is to a library centred on people, transforming the environment, open to the territory.</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Sustainable development</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The Manifesto states that, through their activities related to literacy, education and culture, libraries contribute to the United Nations Sustainable Development Goals and to building more equitable, humane and sustainable societies. </a:t>
            </a:r>
          </a:p>
          <a:p>
            <a:pPr>
              <a:lnSpc>
                <a:spcPct val="107000"/>
              </a:lnSpc>
              <a:spcAft>
                <a:spcPts val="786"/>
              </a:spcAft>
            </a:pPr>
            <a:endParaRPr lang="de-DE" sz="1200" dirty="0">
              <a:latin typeface="+mn-lt"/>
              <a:ea typeface="Calibri" panose="020F0502020204030204" pitchFamily="34" charset="0"/>
              <a:cs typeface="Calibri" panose="020F0502020204030204" pitchFamily="34"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Barcelona Example: More than 100 years ago, the library project in Catalonia took into account that libraries were needed to build a better society.</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endParaRPr lang="de-DE" sz="1200" dirty="0">
              <a:latin typeface="+mn-lt"/>
              <a:ea typeface="Calibri" panose="020F0502020204030204" pitchFamily="34" charset="0"/>
              <a:cs typeface="Calibri" panose="020F0502020204030204" pitchFamily="34" charset="0"/>
            </a:endParaRPr>
          </a:p>
          <a:p>
            <a:pPr>
              <a:lnSpc>
                <a:spcPct val="107000"/>
              </a:lnSpc>
              <a:spcAft>
                <a:spcPts val="786"/>
              </a:spcAft>
            </a:pPr>
            <a:endParaRPr lang="de-DE" sz="1200" dirty="0">
              <a:latin typeface="+mn-lt"/>
              <a:ea typeface="Calibri" panose="020F0502020204030204" pitchFamily="34" charset="0"/>
              <a:cs typeface="Calibri" panose="020F0502020204030204" pitchFamily="34" charset="0"/>
            </a:endParaRPr>
          </a:p>
          <a:p>
            <a:pPr>
              <a:lnSpc>
                <a:spcPct val="107000"/>
              </a:lnSpc>
              <a:spcAft>
                <a:spcPts val="786"/>
              </a:spcAft>
            </a:pP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 </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 </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 </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 </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 </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 </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 </a:t>
            </a:r>
            <a:endParaRPr lang="ca-ES" sz="1200" dirty="0">
              <a:latin typeface="+mn-lt"/>
              <a:ea typeface="Calibri" panose="020F0502020204030204" pitchFamily="34" charset="0"/>
              <a:cs typeface="Times New Roman" panose="02020603050405020304" pitchFamily="18" charset="0"/>
            </a:endParaRPr>
          </a:p>
          <a:p>
            <a:endParaRPr lang="ca-ES" sz="1200" b="1" dirty="0">
              <a:latin typeface="+mn-lt"/>
            </a:endParaRPr>
          </a:p>
          <a:p>
            <a:r>
              <a:rPr lang="ca-ES" sz="1200" dirty="0">
                <a:latin typeface="+mn-lt"/>
              </a:rPr>
              <a:t>  </a:t>
            </a:r>
          </a:p>
          <a:p>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12</a:t>
            </a:fld>
            <a:endParaRPr lang="ca-ES"/>
          </a:p>
        </p:txBody>
      </p:sp>
    </p:spTree>
    <p:extLst>
      <p:ext uri="{BB962C8B-B14F-4D97-AF65-F5344CB8AC3E}">
        <p14:creationId xmlns:p14="http://schemas.microsoft.com/office/powerpoint/2010/main" val="25741047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13</a:t>
            </a:fld>
            <a:endParaRPr lang="ca-ES"/>
          </a:p>
        </p:txBody>
      </p:sp>
    </p:spTree>
    <p:extLst>
      <p:ext uri="{BB962C8B-B14F-4D97-AF65-F5344CB8AC3E}">
        <p14:creationId xmlns:p14="http://schemas.microsoft.com/office/powerpoint/2010/main" val="319696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nSpc>
                <a:spcPct val="107000"/>
              </a:lnSpc>
              <a:spcAft>
                <a:spcPts val="786"/>
              </a:spcAft>
            </a:pPr>
            <a:r>
              <a:rPr lang="de-DE" dirty="0">
                <a:latin typeface="+mn-lt"/>
                <a:ea typeface="Calibri" panose="020F0502020204030204" pitchFamily="34" charset="0"/>
                <a:cs typeface="Calibri" panose="020F0502020204030204" pitchFamily="34" charset="0"/>
              </a:rPr>
              <a:t>What do I mean? The PowerPoint presentation gives examples. It shows that Catalan libraries are very healthy in their work in their territory. Fortunately, most of the libraries in Catalonia are very well aligned with municipal strategies- </a:t>
            </a:r>
          </a:p>
          <a:p>
            <a:pPr>
              <a:lnSpc>
                <a:spcPct val="107000"/>
              </a:lnSpc>
              <a:spcAft>
                <a:spcPts val="786"/>
              </a:spcAft>
            </a:pPr>
            <a:r>
              <a:rPr lang="de-DE" dirty="0">
                <a:latin typeface="+mn-lt"/>
                <a:ea typeface="Calibri" panose="020F0502020204030204" pitchFamily="34" charset="0"/>
                <a:cs typeface="Calibri" panose="020F0502020204030204" pitchFamily="34" charset="0"/>
              </a:rPr>
              <a:t>More information of good practices: &lt;https://www.diba.cat/documents/16060163/303284652/Projectes+inspiradors_2023.pdf/c2593a0a-33bd-f419-22b3-bc9c9faab8a9?t=1677151823084&gt;.</a:t>
            </a:r>
            <a:endParaRPr lang="ca-ES"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dirty="0">
                <a:latin typeface="+mn-lt"/>
                <a:ea typeface="Calibri" panose="020F0502020204030204" pitchFamily="34" charset="0"/>
                <a:cs typeface="Calibri" panose="020F0502020204030204" pitchFamily="34" charset="0"/>
              </a:rPr>
              <a:t> </a:t>
            </a:r>
            <a:endParaRPr lang="ca-ES" dirty="0">
              <a:latin typeface="+mn-lt"/>
            </a:endParaRPr>
          </a:p>
          <a:p>
            <a:r>
              <a:rPr lang="ca-ES" dirty="0" err="1">
                <a:latin typeface="+mn-lt"/>
              </a:rPr>
              <a:t>Note</a:t>
            </a:r>
            <a:r>
              <a:rPr lang="ca-ES" dirty="0">
                <a:latin typeface="+mn-lt"/>
              </a:rPr>
              <a:t>: </a:t>
            </a:r>
            <a:r>
              <a:rPr lang="en-US" dirty="0">
                <a:solidFill>
                  <a:srgbClr val="FF0000"/>
                </a:solidFill>
                <a:latin typeface="+mn-lt"/>
              </a:rPr>
              <a:t>to be added local examples</a:t>
            </a:r>
            <a:endParaRPr lang="ca-ES" dirty="0">
              <a:latin typeface="+mn-lt"/>
            </a:endParaRPr>
          </a:p>
          <a:p>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14</a:t>
            </a:fld>
            <a:endParaRPr lang="ca-ES"/>
          </a:p>
        </p:txBody>
      </p:sp>
    </p:spTree>
    <p:extLst>
      <p:ext uri="{BB962C8B-B14F-4D97-AF65-F5344CB8AC3E}">
        <p14:creationId xmlns:p14="http://schemas.microsoft.com/office/powerpoint/2010/main" val="2301165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0"/>
            <a:r>
              <a:rPr b="1" dirty="0"/>
              <a:t>Main news </a:t>
            </a:r>
            <a:endParaRPr lang="es-ES_tradnl" b="1" dirty="0"/>
          </a:p>
          <a:p>
            <a:pPr lvl="0"/>
            <a:r>
              <a:rPr dirty="0"/>
              <a:t>The background: it wants to become a useful instrument of the Library towards the public and by professionals for the defense of the public library.</a:t>
            </a:r>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15</a:t>
            </a:fld>
            <a:endParaRPr lang="ca-ES"/>
          </a:p>
        </p:txBody>
      </p:sp>
    </p:spTree>
    <p:extLst>
      <p:ext uri="{BB962C8B-B14F-4D97-AF65-F5344CB8AC3E}">
        <p14:creationId xmlns:p14="http://schemas.microsoft.com/office/powerpoint/2010/main" val="22390298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16</a:t>
            </a:fld>
            <a:endParaRPr lang="ca-ES"/>
          </a:p>
        </p:txBody>
      </p:sp>
    </p:spTree>
    <p:extLst>
      <p:ext uri="{BB962C8B-B14F-4D97-AF65-F5344CB8AC3E}">
        <p14:creationId xmlns:p14="http://schemas.microsoft.com/office/powerpoint/2010/main" val="22983260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17</a:t>
            </a:fld>
            <a:endParaRPr lang="ca-ES"/>
          </a:p>
        </p:txBody>
      </p:sp>
    </p:spTree>
    <p:extLst>
      <p:ext uri="{BB962C8B-B14F-4D97-AF65-F5344CB8AC3E}">
        <p14:creationId xmlns:p14="http://schemas.microsoft.com/office/powerpoint/2010/main" val="1916009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0"/>
            <a:r>
              <a:rPr b="1" dirty="0">
                <a:latin typeface="+mn-lt"/>
              </a:rPr>
              <a:t>The implementation of the Manifesto. A shared responsibility. </a:t>
            </a:r>
            <a:endParaRPr lang="es-ES_tradnl" b="1" dirty="0">
              <a:latin typeface="+mn-lt"/>
            </a:endParaRPr>
          </a:p>
          <a:p>
            <a:pPr>
              <a:lnSpc>
                <a:spcPct val="107000"/>
              </a:lnSpc>
              <a:spcAft>
                <a:spcPts val="786"/>
              </a:spcAft>
            </a:pPr>
            <a:endParaRPr lang="de-DE" sz="1800" dirty="0">
              <a:latin typeface="+mn-lt"/>
              <a:ea typeface="Calibri" panose="020F0502020204030204" pitchFamily="34" charset="0"/>
              <a:cs typeface="Calibri" panose="020F0502020204030204" pitchFamily="34" charset="0"/>
            </a:endParaRPr>
          </a:p>
          <a:p>
            <a:pPr>
              <a:lnSpc>
                <a:spcPct val="107000"/>
              </a:lnSpc>
              <a:spcAft>
                <a:spcPts val="786"/>
              </a:spcAft>
            </a:pPr>
            <a:endParaRPr lang="de-DE" sz="1800" dirty="0">
              <a:latin typeface="+mn-lt"/>
              <a:ea typeface="Calibri" panose="020F0502020204030204" pitchFamily="34" charset="0"/>
              <a:cs typeface="Calibri" panose="020F0502020204030204" pitchFamily="34"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Barcelona Example:</a:t>
            </a:r>
          </a:p>
          <a:p>
            <a:pPr>
              <a:lnSpc>
                <a:spcPct val="107000"/>
              </a:lnSpc>
              <a:spcAft>
                <a:spcPts val="786"/>
              </a:spcAft>
            </a:pPr>
            <a:r>
              <a:rPr lang="de-DE" sz="1800" dirty="0">
                <a:latin typeface="+mn-lt"/>
                <a:ea typeface="Calibri" panose="020F0502020204030204" pitchFamily="34" charset="0"/>
                <a:cs typeface="Calibri" panose="020F0502020204030204" pitchFamily="34" charset="0"/>
              </a:rPr>
              <a:t>The Manifesto is a programmatic document that, in order to be of value, must be translated into action in your libraries/organisations.</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I briefly go out of the script: when we explained the model in our Network, we emphasised that each project is specific, that it is built according to the environment of the municipal priorities, ...when we identified 15 potential benefits, we imagined that each Library and municipality would deepen in those more relevant or with more or more necessary ecosystems. Back to the script.</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The Section's task is to accompany the translations with tools for implementation, which we have prepared for you. The idea is that you use the Manifesto to build your project (as they said in 1994), for your action plans, to support the construction of the city story.</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Of the contributions made to me by the Culture technicians, with whom I have spoken over the last few days, the Manifesto offers us the opportunity to link libraries more closely to the rest of the municipal services.</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 </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The Manifesto places great emphasis on collaboration. Let us hope that it challenges the administrations that are managing the library service.</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In the coming years we will have to show that we are committed to more effective coordination. And we should also feel challenged on management issues which, in other countries, have advanced more... It should help us to put back on the table the debate on the profiles and competencies of the professionals who will have to manage libraries in the coming years. And it raises the question of whether we will empower professionals sufficiently now to move towards this model. Perhaps the next roundtable will raise issues along these lines.</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 </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The Manifesto gives impetus to Cultural Rights: it challenges policy makers.</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I would like to end with a reflection by Carme Mayol .... We think that the Manifesto reinforces a library model in which the principles of inspiring, learning, creating and sharing that we, as a collective, have assumed, take on greater authority. It should be a lever document of where we want to go. And to position the Library in public agendas. City councils and administrations must take advantage of the great human capital we have built up.</a:t>
            </a:r>
            <a:endParaRPr lang="ca-ES" sz="1800" dirty="0">
              <a:latin typeface="+mn-lt"/>
              <a:ea typeface="Calibri" panose="020F0502020204030204" pitchFamily="34" charset="0"/>
              <a:cs typeface="Times New Roman" panose="02020603050405020304" pitchFamily="18" charset="0"/>
            </a:endParaRPr>
          </a:p>
          <a:p>
            <a:pPr lvl="0"/>
            <a:endParaRPr lang="es-ES_tradnl"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18</a:t>
            </a:fld>
            <a:endParaRPr lang="ca-ES"/>
          </a:p>
        </p:txBody>
      </p:sp>
    </p:spTree>
    <p:extLst>
      <p:ext uri="{BB962C8B-B14F-4D97-AF65-F5344CB8AC3E}">
        <p14:creationId xmlns:p14="http://schemas.microsoft.com/office/powerpoint/2010/main" val="1689065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0"/>
            <a:r>
              <a:rPr b="0" dirty="0"/>
              <a:t>The implementation of the Manifesto. A shared responsibility. </a:t>
            </a:r>
            <a:endParaRPr lang="es-ES_tradnl" b="0" dirty="0"/>
          </a:p>
          <a:p>
            <a:r>
              <a:rPr lang="ca-ES" b="1" dirty="0"/>
              <a:t> </a:t>
            </a:r>
            <a:endParaRPr lang="ca-ES" dirty="0"/>
          </a:p>
          <a:p>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19</a:t>
            </a:fld>
            <a:endParaRPr lang="ca-ES"/>
          </a:p>
        </p:txBody>
      </p:sp>
    </p:spTree>
    <p:extLst>
      <p:ext uri="{BB962C8B-B14F-4D97-AF65-F5344CB8AC3E}">
        <p14:creationId xmlns:p14="http://schemas.microsoft.com/office/powerpoint/2010/main" val="255937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a:xfrm>
            <a:off x="407988" y="1225550"/>
            <a:ext cx="5853112" cy="3292475"/>
          </a:xfrm>
        </p:spPr>
      </p:sp>
      <p:sp>
        <p:nvSpPr>
          <p:cNvPr id="3" name="Contenidor de notes 2"/>
          <p:cNvSpPr>
            <a:spLocks noGrp="1"/>
          </p:cNvSpPr>
          <p:nvPr>
            <p:ph type="body" idx="1"/>
          </p:nvPr>
        </p:nvSpPr>
        <p:spPr/>
        <p:txBody>
          <a:bodyPr/>
          <a:lstStyle/>
          <a:p>
            <a:r>
              <a:rPr lang="ca-ES" dirty="0"/>
              <a:t>Suggested</a:t>
            </a:r>
            <a:r>
              <a:rPr lang="ca-ES" baseline="0" dirty="0"/>
              <a:t> </a:t>
            </a:r>
            <a:r>
              <a:rPr lang="ca-ES" dirty="0"/>
              <a:t>Summary: </a:t>
            </a:r>
          </a:p>
          <a:p>
            <a:endParaRPr lang="ca-ES" dirty="0"/>
          </a:p>
          <a:p>
            <a:r>
              <a:rPr lang="ca-ES" dirty="0"/>
              <a:t>4 parts (</a:t>
            </a:r>
            <a:r>
              <a:rPr lang="en-US" dirty="0"/>
              <a:t>first: highlight the fundamental ideas; explain the contributions of the previous Manifesto from your Country, Explain the contents of the new Manifesto and the main changes and, at the end, refer to the importance of implementation, as a shared responsibility).</a:t>
            </a:r>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2</a:t>
            </a:fld>
            <a:endParaRPr lang="ca-ES"/>
          </a:p>
        </p:txBody>
      </p:sp>
    </p:spTree>
    <p:extLst>
      <p:ext uri="{BB962C8B-B14F-4D97-AF65-F5344CB8AC3E}">
        <p14:creationId xmlns:p14="http://schemas.microsoft.com/office/powerpoint/2010/main" val="9276869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nSpc>
                <a:spcPct val="107000"/>
              </a:lnSpc>
              <a:spcAft>
                <a:spcPts val="786"/>
              </a:spcAft>
            </a:pPr>
            <a:r>
              <a:rPr lang="de-DE" dirty="0">
                <a:latin typeface="Calibri" panose="020F0502020204030204" pitchFamily="34" charset="0"/>
                <a:ea typeface="Calibri" panose="020F0502020204030204" pitchFamily="34" charset="0"/>
                <a:cs typeface="Calibri" panose="020F0502020204030204" pitchFamily="34" charset="0"/>
              </a:rPr>
              <a:t>To end:  detail of the toolbox that you have at your disposal soon in IFLA website.</a:t>
            </a:r>
            <a:endParaRPr lang="ca-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86"/>
              </a:spcAft>
            </a:pPr>
            <a:r>
              <a:rPr lang="de-DE" dirty="0">
                <a:latin typeface="Calibri" panose="020F0502020204030204" pitchFamily="34" charset="0"/>
                <a:ea typeface="Calibri" panose="020F0502020204030204" pitchFamily="34" charset="0"/>
                <a:cs typeface="Calibri" panose="020F0502020204030204" pitchFamily="34" charset="0"/>
              </a:rPr>
              <a:t>Thank you very much!</a:t>
            </a:r>
            <a:endParaRPr lang="ca-E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786"/>
              </a:spcAft>
            </a:pPr>
            <a:r>
              <a:rPr lang="de-DE" dirty="0">
                <a:latin typeface="Calibri" panose="020F0502020204030204" pitchFamily="34" charset="0"/>
                <a:ea typeface="Calibri" panose="020F0502020204030204" pitchFamily="34" charset="0"/>
                <a:cs typeface="Calibri" panose="020F0502020204030204" pitchFamily="34" charset="0"/>
              </a:rPr>
              <a:t> </a:t>
            </a:r>
            <a:endParaRPr lang="ca-ES" dirty="0">
              <a:latin typeface="Calibri" panose="020F0502020204030204" pitchFamily="34" charset="0"/>
              <a:ea typeface="Calibri" panose="020F0502020204030204" pitchFamily="34" charset="0"/>
              <a:cs typeface="Times New Roman" panose="02020603050405020304" pitchFamily="18" charset="0"/>
            </a:endParaRPr>
          </a:p>
          <a:p>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20</a:t>
            </a:fld>
            <a:endParaRPr lang="ca-ES"/>
          </a:p>
        </p:txBody>
      </p:sp>
    </p:spTree>
    <p:extLst>
      <p:ext uri="{BB962C8B-B14F-4D97-AF65-F5344CB8AC3E}">
        <p14:creationId xmlns:p14="http://schemas.microsoft.com/office/powerpoint/2010/main" val="295949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sz="1200" dirty="0">
                <a:latin typeface="+mn-lt"/>
              </a:rPr>
              <a:t>Highlight the importance of renewing the Manifesto in the country. Briefly indicate the main ideas of the presentation</a:t>
            </a:r>
            <a:r>
              <a:rPr lang="ca-ES" sz="1200" dirty="0">
                <a:latin typeface="+mn-lt"/>
              </a:rPr>
              <a:t>, </a:t>
            </a:r>
            <a:r>
              <a:rPr lang="ca-ES" sz="1200" dirty="0" err="1">
                <a:latin typeface="+mn-lt"/>
              </a:rPr>
              <a:t>and</a:t>
            </a:r>
            <a:r>
              <a:rPr lang="ca-ES" sz="1200" dirty="0">
                <a:latin typeface="+mn-lt"/>
              </a:rPr>
              <a:t> </a:t>
            </a:r>
            <a:r>
              <a:rPr lang="ca-ES" sz="1200" dirty="0" err="1">
                <a:latin typeface="+mn-lt"/>
              </a:rPr>
              <a:t>toolbox</a:t>
            </a:r>
            <a:r>
              <a:rPr lang="ca-ES" sz="1200" dirty="0">
                <a:latin typeface="+mn-lt"/>
              </a:rPr>
              <a:t> </a:t>
            </a:r>
            <a:r>
              <a:rPr lang="ca-ES" sz="1200" dirty="0" err="1">
                <a:latin typeface="+mn-lt"/>
              </a:rPr>
              <a:t>available</a:t>
            </a:r>
            <a:r>
              <a:rPr sz="1200" dirty="0">
                <a:latin typeface="+mn-lt"/>
              </a:rPr>
              <a:t>.</a:t>
            </a:r>
            <a:endParaRPr lang="ca-ES" sz="1200" dirty="0">
              <a:latin typeface="+mn-lt"/>
            </a:endParaRPr>
          </a:p>
          <a:p>
            <a:endParaRPr lang="ca-ES" sz="1200" dirty="0">
              <a:latin typeface="+mn-lt"/>
            </a:endParaRPr>
          </a:p>
          <a:p>
            <a:r>
              <a:rPr lang="ca-ES" sz="1200" dirty="0">
                <a:latin typeface="+mn-lt"/>
              </a:rPr>
              <a:t>Barcelona </a:t>
            </a:r>
            <a:r>
              <a:rPr lang="ca-ES" sz="1200" dirty="0" err="1">
                <a:latin typeface="+mn-lt"/>
              </a:rPr>
              <a:t>Example</a:t>
            </a:r>
            <a:r>
              <a:rPr lang="ca-ES" sz="1200" dirty="0">
                <a:latin typeface="+mn-lt"/>
              </a:rPr>
              <a:t>: </a:t>
            </a:r>
          </a:p>
          <a:p>
            <a:pPr>
              <a:lnSpc>
                <a:spcPct val="107000"/>
              </a:lnSpc>
              <a:spcAft>
                <a:spcPts val="786"/>
              </a:spcAft>
            </a:pPr>
            <a:r>
              <a:rPr lang="de-DE" sz="1200" dirty="0">
                <a:latin typeface="+mn-lt"/>
                <a:ea typeface="Calibri" panose="020F0502020204030204" pitchFamily="34" charset="0"/>
                <a:cs typeface="Calibri" panose="020F0502020204030204" pitchFamily="34" charset="0"/>
              </a:rPr>
              <a:t>It seemed essential to me to do some work on the recognition of what the previous Manifesto entailed. Over the last few days I have had very interesting sessions with the people who worked on the promotion of the previous Manifesto and with responsibility for its deployment in the libraries of our country.</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Everyone agrees that the previous Manifesto of 1994 contributed to the promotion of the Public Library in our country, „identifying a mission and values, which were and have been shared by the whole library community. The document got the tone and content right. It connected.</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The Manifesto helped us a lot to make an important leap towards the model of libraries we have today. Then came the Barcelona Library Plan. Today, the new Master Plan for Barcelona‘s libraries is being presented, which takes up this model.</a:t>
            </a:r>
            <a:endParaRPr lang="ca-ES" sz="12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200" dirty="0">
                <a:latin typeface="+mn-lt"/>
                <a:ea typeface="Calibri" panose="020F0502020204030204" pitchFamily="34" charset="0"/>
                <a:cs typeface="Calibri" panose="020F0502020204030204" pitchFamily="34" charset="0"/>
              </a:rPr>
              <a:t>Everyone agrees that the IFLA/UNESCO Manifesto of 1994 was approved at a time when intense work was being done on library development and that it laid the foundations that allow us to present today accessibility to culture, training and information, the essence of public library services as a manifestation of the principle of equality and respect for fundamental rights. The 2022 Manifesto reinforces this in the area of inclusiveness and civic participation. The importance of the community role of the library is highlighted.</a:t>
            </a:r>
            <a:endParaRPr lang="ca-ES" sz="1200" dirty="0">
              <a:latin typeface="+mn-lt"/>
              <a:ea typeface="Calibri" panose="020F0502020204030204" pitchFamily="34" charset="0"/>
              <a:cs typeface="Times New Roman" panose="02020603050405020304" pitchFamily="18" charset="0"/>
            </a:endParaRPr>
          </a:p>
          <a:p>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3</a:t>
            </a:fld>
            <a:endParaRPr lang="ca-ES"/>
          </a:p>
        </p:txBody>
      </p:sp>
    </p:spTree>
    <p:extLst>
      <p:ext uri="{BB962C8B-B14F-4D97-AF65-F5344CB8AC3E}">
        <p14:creationId xmlns:p14="http://schemas.microsoft.com/office/powerpoint/2010/main" val="3196969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gn="just">
              <a:lnSpc>
                <a:spcPct val="150000"/>
              </a:lnSpc>
            </a:pPr>
            <a:r>
              <a:rPr lang="de-DE" sz="1200" dirty="0">
                <a:solidFill>
                  <a:srgbClr val="000000"/>
                </a:solidFill>
                <a:latin typeface="+mn-lt"/>
                <a:ea typeface="Calibri" panose="020F0502020204030204" pitchFamily="34" charset="0"/>
                <a:cs typeface="Times New Roman" panose="02020603050405020304" pitchFamily="18" charset="0"/>
              </a:rPr>
              <a:t>Short overview about the evolution of the IFLA/UNESCO-Manifesto.</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b="1" dirty="0">
                <a:solidFill>
                  <a:srgbClr val="000000"/>
                </a:solidFill>
                <a:latin typeface="+mn-lt"/>
                <a:ea typeface="Calibri" panose="020F0502020204030204" pitchFamily="34" charset="0"/>
                <a:cs typeface="Times New Roman" panose="02020603050405020304" pitchFamily="18" charset="0"/>
              </a:rPr>
              <a:t> </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Times New Roman" panose="02020603050405020304" pitchFamily="18" charset="0"/>
              </a:rPr>
              <a:t>The original version dates back to 1949</a:t>
            </a:r>
            <a:r>
              <a:rPr lang="de-DE" sz="1200" dirty="0">
                <a:solidFill>
                  <a:srgbClr val="000000"/>
                </a:solidFill>
                <a:latin typeface="+mn-lt"/>
                <a:ea typeface="Calibri" panose="020F0502020204030204" pitchFamily="34" charset="0"/>
                <a:cs typeface="Arial" panose="020B0604020202020204" pitchFamily="34" charset="0"/>
              </a:rPr>
              <a:t> soon after the creation of UNESCO.</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Times New Roman" panose="02020603050405020304" pitchFamily="18" charset="0"/>
              </a:rPr>
              <a:t>Already this text points out the universal framework of public libraries as a l</a:t>
            </a:r>
            <a:r>
              <a:rPr lang="de-DE" sz="1200" dirty="0">
                <a:solidFill>
                  <a:srgbClr val="000000"/>
                </a:solidFill>
                <a:latin typeface="+mn-lt"/>
                <a:ea typeface="Calibri" panose="020F0502020204030204" pitchFamily="34" charset="0"/>
                <a:cs typeface="Arial" panose="020B0604020202020204" pitchFamily="34" charset="0"/>
              </a:rPr>
              <a:t>iving force for Popular Education in a democratic society.</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Arial" panose="020B0604020202020204" pitchFamily="34" charset="0"/>
              </a:rPr>
              <a:t>In 1972 und 1994 there were revisions of the Manifesto.</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Times New Roman" panose="02020603050405020304" pitchFamily="18" charset="0"/>
              </a:rPr>
              <a:t>The preamble </a:t>
            </a:r>
            <a:r>
              <a:rPr lang="de-DE" sz="1200" dirty="0">
                <a:solidFill>
                  <a:srgbClr val="000000"/>
                </a:solidFill>
                <a:latin typeface="+mn-lt"/>
                <a:ea typeface="Calibri" panose="020F0502020204030204" pitchFamily="34" charset="0"/>
                <a:cs typeface="Arial" panose="020B0604020202020204" pitchFamily="34" charset="0"/>
              </a:rPr>
              <a:t>expressed the general aim which public libraries should follow and what services must be developed to provide universal access to global information.</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Arial" panose="020B0604020202020204" pitchFamily="34" charset="0"/>
              </a:rPr>
              <a:t>12 missions related to information, literacy, education and culture should be at the core of public library services. </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Arial" panose="020B0604020202020204" pitchFamily="34" charset="0"/>
              </a:rPr>
              <a:t>Statements concerning funding, legislation, networks, operation and management are completing the text.</a:t>
            </a:r>
            <a:r>
              <a:rPr lang="de-DE" sz="1200" dirty="0">
                <a:solidFill>
                  <a:srgbClr val="000000"/>
                </a:solidFill>
                <a:latin typeface="+mn-lt"/>
                <a:ea typeface="Calibri" panose="020F0502020204030204" pitchFamily="34" charset="0"/>
                <a:cs typeface="Times New Roman" panose="02020603050405020304" pitchFamily="18" charset="0"/>
              </a:rPr>
              <a:t>.</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Times New Roman" panose="02020603050405020304" pitchFamily="18" charset="0"/>
              </a:rPr>
              <a:t>In 2009 the Public library section added 10 Points with additional recommendations to supplement the Public Library Manifesto. The objective was to empower public libraries to offer services like new technologies which developped since 1994.</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Times New Roman" panose="02020603050405020304" pitchFamily="18" charset="0"/>
              </a:rPr>
              <a:t> </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Arial" panose="020B0604020202020204" pitchFamily="34" charset="0"/>
              </a:rPr>
              <a:t>In </a:t>
            </a:r>
            <a:r>
              <a:rPr lang="de-DE" sz="1200" b="1" dirty="0">
                <a:solidFill>
                  <a:srgbClr val="000000"/>
                </a:solidFill>
                <a:latin typeface="+mn-lt"/>
                <a:ea typeface="Calibri" panose="020F0502020204030204" pitchFamily="34" charset="0"/>
                <a:cs typeface="Arial" panose="020B0604020202020204" pitchFamily="34" charset="0"/>
              </a:rPr>
              <a:t>2019</a:t>
            </a:r>
            <a:r>
              <a:rPr lang="de-DE" sz="1200" dirty="0">
                <a:solidFill>
                  <a:srgbClr val="000000"/>
                </a:solidFill>
                <a:latin typeface="+mn-lt"/>
                <a:ea typeface="Calibri" panose="020F0502020204030204" pitchFamily="34" charset="0"/>
                <a:cs typeface="Arial" panose="020B0604020202020204" pitchFamily="34" charset="0"/>
              </a:rPr>
              <a:t> the Manifesto celebrated its 25th anniversary. </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Arial" panose="020B0604020202020204" pitchFamily="34" charset="0"/>
              </a:rPr>
              <a:t>At this occasion the Public Library section was reflecting about the relevance of the Manifesto nowadays.</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Calibri" panose="020F0502020204030204" pitchFamily="34" charset="0"/>
                <a:cs typeface="Arial" panose="020B0604020202020204" pitchFamily="34" charset="0"/>
              </a:rPr>
              <a:t>We learned that v</a:t>
            </a:r>
            <a:r>
              <a:rPr lang="de-DE" sz="1200" dirty="0">
                <a:solidFill>
                  <a:srgbClr val="000000"/>
                </a:solidFill>
                <a:latin typeface="+mn-lt"/>
                <a:ea typeface="Times New Roman" panose="02020603050405020304" pitchFamily="18" charset="0"/>
                <a:cs typeface="Arial" panose="020B0604020202020204" pitchFamily="34" charset="0"/>
              </a:rPr>
              <a:t>isits to the page of the Public Library Manifesto on the IFLA website have risen over the past few years, instead of falling or staying stable.</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Times New Roman" panose="02020603050405020304" pitchFamily="18" charset="0"/>
                <a:cs typeface="Arial" panose="020B0604020202020204" pitchFamily="34" charset="0"/>
              </a:rPr>
              <a:t>And the IFLA jubilee social media campaign showed how strong the Manifesto still is. </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Times New Roman" panose="02020603050405020304" pitchFamily="18" charset="0"/>
                <a:cs typeface="Arial" panose="020B0604020202020204" pitchFamily="34" charset="0"/>
              </a:rPr>
              <a:t>„Has it been 25 years?“ One librarian asked on Twitter. „The missions still feel fresh“ wrote another person.</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Times New Roman" panose="02020603050405020304" pitchFamily="18" charset="0"/>
                <a:cs typeface="Arial" panose="020B0604020202020204" pitchFamily="34" charset="0"/>
              </a:rPr>
              <a:t>IFLA received feedback that the Manifesto is still important, so the Public Library Section decided: Let´s work on an update. The goal of the revision was to address the ever-evolving role of public libraries, while also acknowledging the substantial technological advances that have changed how many people access, create and consume information.</a:t>
            </a:r>
            <a:endParaRPr lang="ca-ES" sz="12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200" dirty="0">
                <a:solidFill>
                  <a:srgbClr val="000000"/>
                </a:solidFill>
                <a:latin typeface="+mn-lt"/>
                <a:ea typeface="Times New Roman" panose="02020603050405020304" pitchFamily="18" charset="0"/>
                <a:cs typeface="Arial" panose="020B0604020202020204" pitchFamily="34" charset="0"/>
              </a:rPr>
              <a:t>To reflect this in an updated text was an excellent fundament for advocacy in the future.</a:t>
            </a:r>
            <a:endParaRPr lang="ca-ES" sz="1200" dirty="0">
              <a:solidFill>
                <a:srgbClr val="000000"/>
              </a:solidFill>
              <a:latin typeface="+mn-lt"/>
              <a:ea typeface="Calibri" panose="020F0502020204030204" pitchFamily="34" charset="0"/>
              <a:cs typeface="Times New Roman" panose="02020603050405020304" pitchFamily="18" charset="0"/>
            </a:endParaRPr>
          </a:p>
          <a:p>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4</a:t>
            </a:fld>
            <a:endParaRPr lang="ca-ES"/>
          </a:p>
        </p:txBody>
      </p:sp>
    </p:spTree>
    <p:extLst>
      <p:ext uri="{BB962C8B-B14F-4D97-AF65-F5344CB8AC3E}">
        <p14:creationId xmlns:p14="http://schemas.microsoft.com/office/powerpoint/2010/main" val="3196969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dirty="0"/>
              <a:t>Indicate the contributions of the previous Manifesto to the library development of the country</a:t>
            </a:r>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5</a:t>
            </a:fld>
            <a:endParaRPr lang="ca-ES"/>
          </a:p>
        </p:txBody>
      </p:sp>
    </p:spTree>
    <p:extLst>
      <p:ext uri="{BB962C8B-B14F-4D97-AF65-F5344CB8AC3E}">
        <p14:creationId xmlns:p14="http://schemas.microsoft.com/office/powerpoint/2010/main" val="2882699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0"/>
            <a:r>
              <a:rPr dirty="0"/>
              <a:t>Why was it necessary to update the Manifesto?</a:t>
            </a:r>
            <a:endParaRPr lang="ca-ES" dirty="0"/>
          </a:p>
          <a:p>
            <a:pPr lvl="0"/>
            <a:endParaRPr lang="ca-ES" dirty="0"/>
          </a:p>
          <a:p>
            <a:pPr lvl="0"/>
            <a:r>
              <a:rPr lang="en-US" dirty="0"/>
              <a:t>We are living through moments of profound change, of a turning point in society, they are changes comparable to the era of Industrialization, they tell us. These changes are manifested in: Knowledge and information, which have become key concepts: the use of primary and massive materials to make decisions is a challenge for all professions and ours in particular is a central element The multiplication of sources of information, data, supports, misinformation, fake news. The different way of relating, of producing, of managing what happens in our environment. Citizens assume a more active role. Our society, in general, has changed a lot.</a:t>
            </a:r>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6</a:t>
            </a:fld>
            <a:endParaRPr lang="ca-ES"/>
          </a:p>
        </p:txBody>
      </p:sp>
    </p:spTree>
    <p:extLst>
      <p:ext uri="{BB962C8B-B14F-4D97-AF65-F5344CB8AC3E}">
        <p14:creationId xmlns:p14="http://schemas.microsoft.com/office/powerpoint/2010/main" val="29981846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r>
              <a:rPr dirty="0">
                <a:latin typeface="+mn-lt"/>
              </a:rPr>
              <a:t>Make reference to the main sociological changes in the country </a:t>
            </a:r>
            <a:endParaRPr lang="es-ES_tradnl" dirty="0">
              <a:latin typeface="+mn-lt"/>
            </a:endParaRPr>
          </a:p>
          <a:p>
            <a:endParaRPr lang="ca-ES" dirty="0">
              <a:latin typeface="+mn-lt"/>
            </a:endParaRPr>
          </a:p>
          <a:p>
            <a:endParaRPr lang="ca-ES" dirty="0">
              <a:latin typeface="+mn-lt"/>
            </a:endParaRPr>
          </a:p>
          <a:p>
            <a:r>
              <a:rPr dirty="0">
                <a:latin typeface="+mn-lt"/>
              </a:rPr>
              <a:t>If there are studies on the social value of the Public Library, indicate.</a:t>
            </a:r>
            <a:r>
              <a:rPr lang="ca-ES" dirty="0">
                <a:latin typeface="+mn-lt"/>
              </a:rPr>
              <a:t> </a:t>
            </a:r>
            <a:r>
              <a:rPr lang="ca-ES" dirty="0" err="1">
                <a:latin typeface="+mn-lt"/>
              </a:rPr>
              <a:t>Example</a:t>
            </a:r>
            <a:r>
              <a:rPr lang="ca-ES" dirty="0">
                <a:latin typeface="+mn-lt"/>
              </a:rPr>
              <a:t>: &lt;https://www.diba.cat/documents/16060163/183807101/Valor_Public_XBM_english.pdf/921de76c-95d0-40ab-a04f-6d130d016ef4&gt;.</a:t>
            </a:r>
          </a:p>
          <a:p>
            <a:endParaRPr lang="ca-ES" dirty="0">
              <a:latin typeface="+mn-lt"/>
            </a:endParaRPr>
          </a:p>
          <a:p>
            <a:r>
              <a:rPr lang="ca-ES" dirty="0">
                <a:latin typeface="+mn-lt"/>
              </a:rPr>
              <a:t>Barcelona </a:t>
            </a:r>
            <a:r>
              <a:rPr lang="ca-ES" dirty="0" err="1">
                <a:latin typeface="+mn-lt"/>
              </a:rPr>
              <a:t>example</a:t>
            </a:r>
            <a:r>
              <a:rPr lang="ca-ES" dirty="0">
                <a:latin typeface="+mn-lt"/>
              </a:rPr>
              <a:t>:</a:t>
            </a:r>
          </a:p>
          <a:p>
            <a:pPr>
              <a:lnSpc>
                <a:spcPct val="107000"/>
              </a:lnSpc>
              <a:spcAft>
                <a:spcPts val="786"/>
              </a:spcAft>
            </a:pPr>
            <a:r>
              <a:rPr lang="de-DE" sz="1800" dirty="0">
                <a:latin typeface="+mn-lt"/>
                <a:ea typeface="Calibri" panose="020F0502020204030204" pitchFamily="34" charset="0"/>
                <a:cs typeface="Calibri" panose="020F0502020204030204" pitchFamily="34" charset="0"/>
              </a:rPr>
              <a:t>As the Barcelona Provincial Council‘s Mandate Plan sets out, the main challenges for the deployment of public policies are:</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 Inclusiveness and respect for the environment.</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The new normality must be more socially inclusive and more respectful of the environment, guaranteeing economic dynamism in all towns and cities.</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 Digital inclusion</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New technologies are opportunities, but they require the ability to govern them: they entail changes in the world of work, in the sphere of privacy and in the relationship with institutions. The risk of a digital divide forces libraries to take a leading role.</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 </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 The ageing population</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In 2030, one in three inhabitants of the province of Barcelona will be over 60. This brings with it major challenges at all levels: the digital divide, care for the elderly, unwanted loneliness, etc.</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 Cultural, functional and gender diversity</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Although the percentage of the foreign population is growing less sharply than a few years ago, there are very significant differences between municipalities and neighbourhoods that make it necessary to offer different approaches.</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 </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It was necessary to reflect these changes in the new Manifesto. For this reason, there is a concept that has been present throughout the drafting of the new Manifesto: the vocation of public libraries to serve the public.</a:t>
            </a:r>
            <a:endParaRPr lang="ca-ES" sz="1800" dirty="0">
              <a:latin typeface="+mn-lt"/>
              <a:ea typeface="Calibri" panose="020F0502020204030204" pitchFamily="34" charset="0"/>
              <a:cs typeface="Times New Roman" panose="02020603050405020304" pitchFamily="18" charset="0"/>
            </a:endParaRPr>
          </a:p>
          <a:p>
            <a:pPr>
              <a:lnSpc>
                <a:spcPct val="107000"/>
              </a:lnSpc>
              <a:spcAft>
                <a:spcPts val="786"/>
              </a:spcAft>
            </a:pPr>
            <a:r>
              <a:rPr lang="de-DE" sz="1800" dirty="0">
                <a:latin typeface="+mn-lt"/>
                <a:ea typeface="Calibri" panose="020F0502020204030204" pitchFamily="34" charset="0"/>
                <a:cs typeface="Calibri" panose="020F0502020204030204" pitchFamily="34" charset="0"/>
              </a:rPr>
              <a:t>In this sense, it is worth mentioning the document The value of public libraries in society, which highlights the usefulness of libraries through an analysis of the social, labour, educational, economic and reading context..., work that we will continue strategically next year.</a:t>
            </a:r>
            <a:endParaRPr lang="ca-ES" sz="1800" dirty="0">
              <a:latin typeface="+mn-lt"/>
              <a:ea typeface="Calibri" panose="020F0502020204030204" pitchFamily="34" charset="0"/>
              <a:cs typeface="Times New Roman" panose="02020603050405020304" pitchFamily="18" charset="0"/>
            </a:endParaRPr>
          </a:p>
          <a:p>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7</a:t>
            </a:fld>
            <a:endParaRPr lang="ca-ES"/>
          </a:p>
        </p:txBody>
      </p:sp>
    </p:spTree>
    <p:extLst>
      <p:ext uri="{BB962C8B-B14F-4D97-AF65-F5344CB8AC3E}">
        <p14:creationId xmlns:p14="http://schemas.microsoft.com/office/powerpoint/2010/main" val="21817305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lvl="0"/>
            <a:r>
              <a:rPr b="1" dirty="0"/>
              <a:t>Background of the new Manifesto and Manifesto </a:t>
            </a:r>
            <a:r>
              <a:rPr lang="ca-ES" b="1" dirty="0" err="1"/>
              <a:t>elaboration</a:t>
            </a:r>
            <a:endParaRPr lang="es-ES_tradnl" b="1" dirty="0"/>
          </a:p>
          <a:p>
            <a:pPr lvl="0"/>
            <a:r>
              <a:rPr b="1" dirty="0"/>
              <a:t> </a:t>
            </a:r>
            <a:endParaRPr lang="es-ES_tradnl" b="1" dirty="0"/>
          </a:p>
          <a:p>
            <a:pPr lvl="0"/>
            <a:r>
              <a:rPr dirty="0"/>
              <a:t>How was it done? </a:t>
            </a:r>
            <a:endParaRPr lang="es-ES_tradnl" dirty="0"/>
          </a:p>
          <a:p>
            <a:pPr lvl="0"/>
            <a:r>
              <a:rPr dirty="0"/>
              <a:t>With a </a:t>
            </a:r>
            <a:r>
              <a:rPr b="1" dirty="0"/>
              <a:t>global survey </a:t>
            </a:r>
            <a:r>
              <a:rPr dirty="0"/>
              <a:t>to gather professional opinion at an international level. The new Manifesto was intended to be useful and implementable. </a:t>
            </a:r>
            <a:endParaRPr lang="es-ES_tradnl" dirty="0"/>
          </a:p>
          <a:p>
            <a:pPr lvl="0"/>
            <a:r>
              <a:rPr dirty="0"/>
              <a:t>As Xianhong Hu explained to you, once the IFLA Public Libraries Section produced the first draft, it was presented to </a:t>
            </a:r>
            <a:r>
              <a:rPr b="1" dirty="0"/>
              <a:t>UNESCO</a:t>
            </a:r>
            <a:r>
              <a:rPr dirty="0"/>
              <a:t>, which has adopted it, and it links to its cultural, educational and scientific</a:t>
            </a:r>
            <a:r>
              <a:rPr lang="es-ES_tradnl" dirty="0"/>
              <a:t> </a:t>
            </a:r>
            <a:r>
              <a:rPr dirty="0"/>
              <a:t>policies. The new text has also been presented to the </a:t>
            </a:r>
            <a:r>
              <a:rPr b="1" dirty="0"/>
              <a:t>UN</a:t>
            </a:r>
            <a:r>
              <a:rPr dirty="0"/>
              <a:t> General Assembly, due to its relevance for lifelong education. </a:t>
            </a:r>
            <a:endParaRPr lang="es-ES_tradnl" dirty="0"/>
          </a:p>
          <a:p>
            <a:pPr lvl="0"/>
            <a:r>
              <a:rPr dirty="0"/>
              <a:t>At the last IFLA Congress in Dublin 2022, a work session was presented and organized to collect </a:t>
            </a:r>
            <a:r>
              <a:rPr b="1" dirty="0"/>
              <a:t>implementation proposals </a:t>
            </a:r>
            <a:r>
              <a:rPr dirty="0"/>
              <a:t>and where </a:t>
            </a:r>
            <a:r>
              <a:rPr b="1" dirty="0"/>
              <a:t>visions</a:t>
            </a:r>
            <a:r>
              <a:rPr dirty="0"/>
              <a:t> from different territorial realities were presented. </a:t>
            </a:r>
            <a:endParaRPr lang="es-ES_tradnl" dirty="0"/>
          </a:p>
          <a:p>
            <a:pPr lvl="0"/>
            <a:r>
              <a:rPr dirty="0"/>
              <a:t>It is an honor to be able to say that we are setting a date in the history of the Manifesto: </a:t>
            </a:r>
            <a:endParaRPr lang="es-ES_tradnl" dirty="0"/>
          </a:p>
          <a:p>
            <a:pPr lvl="0"/>
            <a:r>
              <a:rPr dirty="0"/>
              <a:t>28</a:t>
            </a:r>
            <a:r>
              <a:rPr lang="es-ES_tradnl" dirty="0"/>
              <a:t>th</a:t>
            </a:r>
            <a:r>
              <a:rPr dirty="0"/>
              <a:t> July 2022: presentation at IFLA-Dublin </a:t>
            </a:r>
            <a:endParaRPr lang="es-ES_tradnl" dirty="0"/>
          </a:p>
          <a:p>
            <a:pPr lvl="0"/>
            <a:r>
              <a:rPr lang="es-ES_tradnl" dirty="0"/>
              <a:t>17th </a:t>
            </a:r>
            <a:r>
              <a:rPr dirty="0"/>
              <a:t>September 2022: presentation at the UN assembly, New York</a:t>
            </a:r>
            <a:r>
              <a:rPr lang="es-ES_tradnl" dirty="0"/>
              <a:t>.</a:t>
            </a:r>
          </a:p>
          <a:p>
            <a:pPr lvl="0"/>
            <a:endParaRPr lang="ca-ES" b="1" dirty="0"/>
          </a:p>
          <a:p>
            <a:r>
              <a:rPr lang="ca-ES" dirty="0"/>
              <a:t> </a:t>
            </a:r>
          </a:p>
          <a:p>
            <a:endParaRPr lang="ca-ES" dirty="0"/>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8</a:t>
            </a:fld>
            <a:endParaRPr lang="ca-ES"/>
          </a:p>
        </p:txBody>
      </p:sp>
    </p:spTree>
    <p:extLst>
      <p:ext uri="{BB962C8B-B14F-4D97-AF65-F5344CB8AC3E}">
        <p14:creationId xmlns:p14="http://schemas.microsoft.com/office/powerpoint/2010/main" val="4074084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pPr algn="just">
              <a:lnSpc>
                <a:spcPct val="150000"/>
              </a:lnSpc>
            </a:pPr>
            <a:r>
              <a:rPr lang="de-DE" sz="1800" dirty="0">
                <a:solidFill>
                  <a:srgbClr val="000000"/>
                </a:solidFill>
                <a:latin typeface="+mn-lt"/>
                <a:ea typeface="Calibri" panose="020F0502020204030204" pitchFamily="34" charset="0"/>
                <a:cs typeface="Arial" panose="020B0604020202020204" pitchFamily="34" charset="0"/>
              </a:rPr>
              <a:t>To get input from as many as possible people the Public Library Section started a survey </a:t>
            </a:r>
            <a:r>
              <a:rPr lang="de-DE" sz="1800" dirty="0">
                <a:solidFill>
                  <a:srgbClr val="000000"/>
                </a:solidFill>
                <a:latin typeface="+mn-lt"/>
                <a:ea typeface="Times New Roman" panose="02020603050405020304" pitchFamily="18" charset="0"/>
                <a:cs typeface="Arial" panose="020B0604020202020204" pitchFamily="34" charset="0"/>
              </a:rPr>
              <a:t>looking at the different ways in which the Manifesto from 1994 has been used around the world.</a:t>
            </a:r>
            <a:endParaRPr lang="ca-ES" sz="18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800" dirty="0">
                <a:solidFill>
                  <a:srgbClr val="000000"/>
                </a:solidFill>
                <a:latin typeface="+mn-lt"/>
                <a:ea typeface="Calibri" panose="020F0502020204030204" pitchFamily="34" charset="0"/>
                <a:cs typeface="Arial" panose="020B0604020202020204" pitchFamily="34" charset="0"/>
              </a:rPr>
              <a:t>The survey has been translated into eleven languages to make it easier for everybody to understand and share their ideas. It worked well – there was a return of more than 1.100 answers.</a:t>
            </a:r>
            <a:endParaRPr lang="ca-ES" sz="18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800" dirty="0">
                <a:solidFill>
                  <a:srgbClr val="000000"/>
                </a:solidFill>
                <a:latin typeface="+mn-lt"/>
                <a:ea typeface="Calibri" panose="020F0502020204030204" pitchFamily="34" charset="0"/>
                <a:cs typeface="Arial" panose="020B0604020202020204" pitchFamily="34" charset="0"/>
              </a:rPr>
              <a:t> </a:t>
            </a:r>
            <a:endParaRPr lang="ca-ES" sz="18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800" dirty="0">
                <a:solidFill>
                  <a:srgbClr val="000000"/>
                </a:solidFill>
                <a:latin typeface="+mn-lt"/>
                <a:ea typeface="Calibri" panose="020F0502020204030204" pitchFamily="34" charset="0"/>
                <a:cs typeface="Arial" panose="020B0604020202020204" pitchFamily="34" charset="0"/>
              </a:rPr>
              <a:t>The first question was: Did you use the Manifesto in the past? 39% of the respondents stressed out they have actively used the Manifesto to advocate and to lobby for their library. </a:t>
            </a:r>
            <a:endParaRPr lang="ca-ES" sz="18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800" dirty="0">
                <a:solidFill>
                  <a:srgbClr val="000000"/>
                </a:solidFill>
                <a:latin typeface="+mn-lt"/>
                <a:ea typeface="Calibri" panose="020F0502020204030204" pitchFamily="34" charset="0"/>
                <a:cs typeface="Arial" panose="020B0604020202020204" pitchFamily="34" charset="0"/>
              </a:rPr>
              <a:t>Of those who responded in the negative, the most prevalent reason given was that they have not yet had an opportunity or were not included in relevant conversations with decision-makers.</a:t>
            </a:r>
            <a:endParaRPr lang="ca-ES" sz="18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800" dirty="0">
                <a:solidFill>
                  <a:srgbClr val="000000"/>
                </a:solidFill>
                <a:latin typeface="+mn-lt"/>
                <a:ea typeface="Calibri" panose="020F0502020204030204" pitchFamily="34" charset="0"/>
                <a:cs typeface="Arial" panose="020B0604020202020204" pitchFamily="34" charset="0"/>
              </a:rPr>
              <a:t> </a:t>
            </a:r>
            <a:endParaRPr lang="ca-ES" sz="18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800" dirty="0">
                <a:solidFill>
                  <a:srgbClr val="000000"/>
                </a:solidFill>
                <a:latin typeface="+mn-lt"/>
                <a:ea typeface="Calibri" panose="020F0502020204030204" pitchFamily="34" charset="0"/>
                <a:cs typeface="Arial" panose="020B0604020202020204" pitchFamily="34" charset="0"/>
              </a:rPr>
              <a:t>To get an idea which benefit librarians have by using the manifesto from 1994 for their work, and for advocacy the survey asked these questions:</a:t>
            </a:r>
            <a:endParaRPr lang="ca-ES" sz="18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800" dirty="0">
                <a:solidFill>
                  <a:srgbClr val="000000"/>
                </a:solidFill>
                <a:latin typeface="+mn-lt"/>
                <a:ea typeface="Calibri" panose="020F0502020204030204" pitchFamily="34" charset="0"/>
                <a:cs typeface="Arial" panose="020B0604020202020204" pitchFamily="34" charset="0"/>
              </a:rPr>
              <a:t>How effectively does the Manifesto reflect the missions of public libraries in nowadays and the future? And how relevant is it for decision makers?</a:t>
            </a:r>
            <a:endParaRPr lang="ca-ES" sz="18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800" dirty="0">
                <a:solidFill>
                  <a:srgbClr val="000000"/>
                </a:solidFill>
                <a:latin typeface="+mn-lt"/>
                <a:ea typeface="Calibri" panose="020F0502020204030204" pitchFamily="34" charset="0"/>
                <a:cs typeface="Arial" panose="020B0604020202020204" pitchFamily="34" charset="0"/>
              </a:rPr>
              <a:t>Again the librarians said that the Manifesto is still important and relevant but there were a lot of answers to the key question!</a:t>
            </a:r>
            <a:endParaRPr lang="ca-ES" sz="1800" dirty="0">
              <a:solidFill>
                <a:srgbClr val="000000"/>
              </a:solidFill>
              <a:latin typeface="+mn-lt"/>
              <a:ea typeface="Calibri" panose="020F0502020204030204" pitchFamily="34" charset="0"/>
              <a:cs typeface="Times New Roman" panose="02020603050405020304" pitchFamily="18" charset="0"/>
            </a:endParaRPr>
          </a:p>
          <a:p>
            <a:pPr algn="just">
              <a:lnSpc>
                <a:spcPct val="150000"/>
              </a:lnSpc>
            </a:pPr>
            <a:r>
              <a:rPr lang="de-DE" sz="1800" dirty="0">
                <a:solidFill>
                  <a:srgbClr val="000000"/>
                </a:solidFill>
                <a:latin typeface="+mn-lt"/>
                <a:ea typeface="Calibri" panose="020F0502020204030204" pitchFamily="34" charset="0"/>
                <a:cs typeface="Arial" panose="020B0604020202020204" pitchFamily="34" charset="0"/>
              </a:rPr>
              <a:t> </a:t>
            </a:r>
            <a:endParaRPr lang="ca-ES" sz="1800" dirty="0">
              <a:solidFill>
                <a:srgbClr val="000000"/>
              </a:solidFill>
              <a:latin typeface="+mn-lt"/>
              <a:ea typeface="Calibri" panose="020F0502020204030204" pitchFamily="34" charset="0"/>
              <a:cs typeface="Times New Roman" panose="02020603050405020304" pitchFamily="18" charset="0"/>
            </a:endParaRPr>
          </a:p>
          <a:p>
            <a:pPr>
              <a:lnSpc>
                <a:spcPct val="114000"/>
              </a:lnSpc>
            </a:pPr>
            <a:endParaRPr lang="en-US" dirty="0">
              <a:solidFill>
                <a:srgbClr val="08724C"/>
              </a:solidFill>
              <a:latin typeface="Lato"/>
            </a:endParaRPr>
          </a:p>
        </p:txBody>
      </p:sp>
      <p:sp>
        <p:nvSpPr>
          <p:cNvPr id="4" name="Contenidor de número de diapositiva 3"/>
          <p:cNvSpPr>
            <a:spLocks noGrp="1"/>
          </p:cNvSpPr>
          <p:nvPr>
            <p:ph type="sldNum" sz="quarter" idx="5"/>
          </p:nvPr>
        </p:nvSpPr>
        <p:spPr/>
        <p:txBody>
          <a:bodyPr/>
          <a:lstStyle/>
          <a:p>
            <a:fld id="{8D528F0B-5561-43EE-9DF5-059471CE4796}" type="slidenum">
              <a:rPr lang="ca-ES" smtClean="0"/>
              <a:pPr/>
              <a:t>9</a:t>
            </a:fld>
            <a:endParaRPr lang="ca-ES"/>
          </a:p>
        </p:txBody>
      </p:sp>
    </p:spTree>
    <p:extLst>
      <p:ext uri="{BB962C8B-B14F-4D97-AF65-F5344CB8AC3E}">
        <p14:creationId xmlns:p14="http://schemas.microsoft.com/office/powerpoint/2010/main" val="3196969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ol">
    <p:spTree>
      <p:nvGrpSpPr>
        <p:cNvPr id="1" name=""/>
        <p:cNvGrpSpPr/>
        <p:nvPr/>
      </p:nvGrpSpPr>
      <p:grpSpPr>
        <a:xfrm>
          <a:off x="0" y="0"/>
          <a:ext cx="0" cy="0"/>
          <a:chOff x="0" y="0"/>
          <a:chExt cx="0" cy="0"/>
        </a:xfrm>
      </p:grpSpPr>
      <p:sp>
        <p:nvSpPr>
          <p:cNvPr id="3" name="Subtítol 2">
            <a:extLst>
              <a:ext uri="{FF2B5EF4-FFF2-40B4-BE49-F238E27FC236}">
                <a16:creationId xmlns:a16="http://schemas.microsoft.com/office/drawing/2014/main" id="{FDF6832B-DE50-4687-96A8-D7AC6523F8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p>
        </p:txBody>
      </p:sp>
      <p:sp>
        <p:nvSpPr>
          <p:cNvPr id="4" name="Contenidor de data 3">
            <a:extLst>
              <a:ext uri="{FF2B5EF4-FFF2-40B4-BE49-F238E27FC236}">
                <a16:creationId xmlns:a16="http://schemas.microsoft.com/office/drawing/2014/main" id="{9DBCB4C9-5210-4189-AAF3-7F15713B681A}"/>
              </a:ext>
            </a:extLst>
          </p:cNvPr>
          <p:cNvSpPr>
            <a:spLocks noGrp="1"/>
          </p:cNvSpPr>
          <p:nvPr>
            <p:ph type="dt" sz="half" idx="10"/>
          </p:nvPr>
        </p:nvSpPr>
        <p:spPr/>
        <p:txBody>
          <a:bodyPr/>
          <a:lstStyle/>
          <a:p>
            <a:fld id="{73CA84DD-A538-4A52-9E00-E0F6EC9B0F3B}" type="datetime1">
              <a:rPr lang="ca-ES" smtClean="0"/>
              <a:pPr/>
              <a:t>21/7/2023</a:t>
            </a:fld>
            <a:endParaRPr lang="ca-ES"/>
          </a:p>
        </p:txBody>
      </p:sp>
      <p:sp>
        <p:nvSpPr>
          <p:cNvPr id="5" name="Contenidor de peu de pàgina 4">
            <a:extLst>
              <a:ext uri="{FF2B5EF4-FFF2-40B4-BE49-F238E27FC236}">
                <a16:creationId xmlns:a16="http://schemas.microsoft.com/office/drawing/2014/main" id="{D3C844BB-131C-4E75-B9E3-256455564FC4}"/>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433B4A35-ACD5-43CB-B2EC-8985F98727CD}"/>
              </a:ext>
            </a:extLst>
          </p:cNvPr>
          <p:cNvSpPr>
            <a:spLocks noGrp="1"/>
          </p:cNvSpPr>
          <p:nvPr>
            <p:ph type="sldNum" sz="quarter" idx="12"/>
          </p:nvPr>
        </p:nvSpPr>
        <p:spPr/>
        <p:txBody>
          <a:bodyPr/>
          <a:lstStyle/>
          <a:p>
            <a:fld id="{7F935A37-C4AD-4923-8C0B-BEAF9857E42D}" type="slidenum">
              <a:rPr lang="ca-ES" smtClean="0"/>
              <a:pPr/>
              <a:t>‹#›</a:t>
            </a:fld>
            <a:endParaRPr lang="ca-ES" dirty="0"/>
          </a:p>
        </p:txBody>
      </p:sp>
    </p:spTree>
    <p:extLst>
      <p:ext uri="{BB962C8B-B14F-4D97-AF65-F5344CB8AC3E}">
        <p14:creationId xmlns:p14="http://schemas.microsoft.com/office/powerpoint/2010/main" val="1526675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C060AD79-7454-4EBA-AA04-54504EAB8772}"/>
              </a:ext>
            </a:extLst>
          </p:cNvPr>
          <p:cNvSpPr>
            <a:spLocks noGrp="1"/>
          </p:cNvSpPr>
          <p:nvPr>
            <p:ph type="title"/>
          </p:nvPr>
        </p:nvSpPr>
        <p:spPr/>
        <p:txBody>
          <a:bodyPr/>
          <a:lstStyle/>
          <a:p>
            <a:r>
              <a:rPr lang="ca-ES"/>
              <a:t>Feu clic aquí per editar l'estil</a:t>
            </a:r>
          </a:p>
        </p:txBody>
      </p:sp>
      <p:sp>
        <p:nvSpPr>
          <p:cNvPr id="3" name="Contenidor de text vertical 2">
            <a:extLst>
              <a:ext uri="{FF2B5EF4-FFF2-40B4-BE49-F238E27FC236}">
                <a16:creationId xmlns:a16="http://schemas.microsoft.com/office/drawing/2014/main" id="{EBF66B8A-00BF-4EE5-A6AE-C450AEC3451D}"/>
              </a:ext>
            </a:extLst>
          </p:cNvPr>
          <p:cNvSpPr>
            <a:spLocks noGrp="1"/>
          </p:cNvSpPr>
          <p:nvPr>
            <p:ph type="body" orient="vert" idx="1"/>
          </p:nvPr>
        </p:nvSpPr>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C9D243E1-E404-4C82-B7A4-D57FA6FE13AD}"/>
              </a:ext>
            </a:extLst>
          </p:cNvPr>
          <p:cNvSpPr>
            <a:spLocks noGrp="1"/>
          </p:cNvSpPr>
          <p:nvPr>
            <p:ph type="dt" sz="half" idx="10"/>
          </p:nvPr>
        </p:nvSpPr>
        <p:spPr/>
        <p:txBody>
          <a:bodyPr/>
          <a:lstStyle/>
          <a:p>
            <a:fld id="{E38483C9-784A-4654-B33E-F5AD13C882CA}" type="datetime1">
              <a:rPr lang="ca-ES" smtClean="0"/>
              <a:pPr/>
              <a:t>21/7/2023</a:t>
            </a:fld>
            <a:endParaRPr lang="ca-ES"/>
          </a:p>
        </p:txBody>
      </p:sp>
      <p:sp>
        <p:nvSpPr>
          <p:cNvPr id="5" name="Contenidor de peu de pàgina 4">
            <a:extLst>
              <a:ext uri="{FF2B5EF4-FFF2-40B4-BE49-F238E27FC236}">
                <a16:creationId xmlns:a16="http://schemas.microsoft.com/office/drawing/2014/main" id="{7273F222-F717-4C21-9849-BFB2685FF35F}"/>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4793C207-F604-4894-9EAF-B9915F3D613F}"/>
              </a:ext>
            </a:extLst>
          </p:cNvPr>
          <p:cNvSpPr>
            <a:spLocks noGrp="1"/>
          </p:cNvSpPr>
          <p:nvPr>
            <p:ph type="sldNum" sz="quarter" idx="12"/>
          </p:nvPr>
        </p:nvSpPr>
        <p:spPr/>
        <p:txBody>
          <a:bodyPr/>
          <a:lstStyle/>
          <a:p>
            <a:fld id="{7F935A37-C4AD-4923-8C0B-BEAF9857E42D}" type="slidenum">
              <a:rPr lang="ca-ES" smtClean="0"/>
              <a:pPr/>
              <a:t>‹#›</a:t>
            </a:fld>
            <a:endParaRPr lang="ca-ES"/>
          </a:p>
        </p:txBody>
      </p:sp>
    </p:spTree>
    <p:extLst>
      <p:ext uri="{BB962C8B-B14F-4D97-AF65-F5344CB8AC3E}">
        <p14:creationId xmlns:p14="http://schemas.microsoft.com/office/powerpoint/2010/main" val="2561865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a:extLst>
              <a:ext uri="{FF2B5EF4-FFF2-40B4-BE49-F238E27FC236}">
                <a16:creationId xmlns:a16="http://schemas.microsoft.com/office/drawing/2014/main" id="{383B2A9F-A8A5-4F3F-8EA4-6E0E3D76CA12}"/>
              </a:ext>
            </a:extLst>
          </p:cNvPr>
          <p:cNvSpPr>
            <a:spLocks noGrp="1"/>
          </p:cNvSpPr>
          <p:nvPr>
            <p:ph type="title" orient="vert"/>
          </p:nvPr>
        </p:nvSpPr>
        <p:spPr>
          <a:xfrm>
            <a:off x="8724900" y="365125"/>
            <a:ext cx="2628900" cy="5811838"/>
          </a:xfrm>
        </p:spPr>
        <p:txBody>
          <a:bodyPr vert="eaVert"/>
          <a:lstStyle/>
          <a:p>
            <a:r>
              <a:rPr lang="ca-ES"/>
              <a:t>Feu clic aquí per editar l'estil</a:t>
            </a:r>
          </a:p>
        </p:txBody>
      </p:sp>
      <p:sp>
        <p:nvSpPr>
          <p:cNvPr id="3" name="Contenidor de text vertical 2">
            <a:extLst>
              <a:ext uri="{FF2B5EF4-FFF2-40B4-BE49-F238E27FC236}">
                <a16:creationId xmlns:a16="http://schemas.microsoft.com/office/drawing/2014/main" id="{B7AF2D03-031E-4557-902A-A4E54C831281}"/>
              </a:ext>
            </a:extLst>
          </p:cNvPr>
          <p:cNvSpPr>
            <a:spLocks noGrp="1"/>
          </p:cNvSpPr>
          <p:nvPr>
            <p:ph type="body" orient="vert" idx="1"/>
          </p:nvPr>
        </p:nvSpPr>
        <p:spPr>
          <a:xfrm>
            <a:off x="838200" y="365125"/>
            <a:ext cx="7734300" cy="5811838"/>
          </a:xfrm>
        </p:spPr>
        <p:txBody>
          <a:bodyPr vert="eaVert"/>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8B8324A3-16F5-4F00-88C1-3DD06E8051AF}"/>
              </a:ext>
            </a:extLst>
          </p:cNvPr>
          <p:cNvSpPr>
            <a:spLocks noGrp="1"/>
          </p:cNvSpPr>
          <p:nvPr>
            <p:ph type="dt" sz="half" idx="10"/>
          </p:nvPr>
        </p:nvSpPr>
        <p:spPr/>
        <p:txBody>
          <a:bodyPr/>
          <a:lstStyle/>
          <a:p>
            <a:fld id="{D5A4EC2D-AB65-488E-B79B-5AC080A21F63}" type="datetime1">
              <a:rPr lang="ca-ES" smtClean="0"/>
              <a:pPr/>
              <a:t>21/7/2023</a:t>
            </a:fld>
            <a:endParaRPr lang="ca-ES"/>
          </a:p>
        </p:txBody>
      </p:sp>
      <p:sp>
        <p:nvSpPr>
          <p:cNvPr id="5" name="Contenidor de peu de pàgina 4">
            <a:extLst>
              <a:ext uri="{FF2B5EF4-FFF2-40B4-BE49-F238E27FC236}">
                <a16:creationId xmlns:a16="http://schemas.microsoft.com/office/drawing/2014/main" id="{1209339F-FBEB-4FFF-ADDA-188676700DBA}"/>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495135C9-4235-4668-91DD-FED4D5C2966A}"/>
              </a:ext>
            </a:extLst>
          </p:cNvPr>
          <p:cNvSpPr>
            <a:spLocks noGrp="1"/>
          </p:cNvSpPr>
          <p:nvPr>
            <p:ph type="sldNum" sz="quarter" idx="12"/>
          </p:nvPr>
        </p:nvSpPr>
        <p:spPr/>
        <p:txBody>
          <a:bodyPr/>
          <a:lstStyle/>
          <a:p>
            <a:fld id="{7F935A37-C4AD-4923-8C0B-BEAF9857E42D}" type="slidenum">
              <a:rPr lang="ca-ES" smtClean="0"/>
              <a:pPr/>
              <a:t>‹#›</a:t>
            </a:fld>
            <a:endParaRPr lang="ca-ES"/>
          </a:p>
        </p:txBody>
      </p:sp>
    </p:spTree>
    <p:extLst>
      <p:ext uri="{BB962C8B-B14F-4D97-AF65-F5344CB8AC3E}">
        <p14:creationId xmlns:p14="http://schemas.microsoft.com/office/powerpoint/2010/main" val="386533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CD192E8E-9C34-4F64-9513-07E31EC5C8F5}"/>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AF2BDDA7-EC63-4583-99AA-D215FA0880A5}"/>
              </a:ext>
            </a:extLst>
          </p:cNvPr>
          <p:cNvSpPr>
            <a:spLocks noGrp="1"/>
          </p:cNvSpPr>
          <p:nvPr>
            <p:ph idx="1"/>
          </p:nvPr>
        </p:nvSpPr>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5C5B2541-82EE-4480-BADC-C94E7EB72B3D}"/>
              </a:ext>
            </a:extLst>
          </p:cNvPr>
          <p:cNvSpPr>
            <a:spLocks noGrp="1"/>
          </p:cNvSpPr>
          <p:nvPr>
            <p:ph type="dt" sz="half" idx="10"/>
          </p:nvPr>
        </p:nvSpPr>
        <p:spPr/>
        <p:txBody>
          <a:bodyPr/>
          <a:lstStyle/>
          <a:p>
            <a:fld id="{3DD0C11D-59B5-4B22-A8EC-2F2C4E956419}" type="datetime1">
              <a:rPr lang="ca-ES" smtClean="0"/>
              <a:pPr/>
              <a:t>21/7/2023</a:t>
            </a:fld>
            <a:endParaRPr lang="ca-ES"/>
          </a:p>
        </p:txBody>
      </p:sp>
      <p:sp>
        <p:nvSpPr>
          <p:cNvPr id="5" name="Contenidor de peu de pàgina 4">
            <a:extLst>
              <a:ext uri="{FF2B5EF4-FFF2-40B4-BE49-F238E27FC236}">
                <a16:creationId xmlns:a16="http://schemas.microsoft.com/office/drawing/2014/main" id="{6046B6BF-8E14-4E69-8DFB-653064084EAF}"/>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9E72B9C3-F312-4B9E-802D-3E125558FB20}"/>
              </a:ext>
            </a:extLst>
          </p:cNvPr>
          <p:cNvSpPr>
            <a:spLocks noGrp="1"/>
          </p:cNvSpPr>
          <p:nvPr>
            <p:ph type="sldNum" sz="quarter" idx="12"/>
          </p:nvPr>
        </p:nvSpPr>
        <p:spPr/>
        <p:txBody>
          <a:bodyPr/>
          <a:lstStyle/>
          <a:p>
            <a:fld id="{7F935A37-C4AD-4923-8C0B-BEAF9857E42D}" type="slidenum">
              <a:rPr lang="ca-ES" smtClean="0"/>
              <a:pPr/>
              <a:t>‹#›</a:t>
            </a:fld>
            <a:endParaRPr lang="ca-ES"/>
          </a:p>
        </p:txBody>
      </p:sp>
    </p:spTree>
    <p:extLst>
      <p:ext uri="{BB962C8B-B14F-4D97-AF65-F5344CB8AC3E}">
        <p14:creationId xmlns:p14="http://schemas.microsoft.com/office/powerpoint/2010/main" val="3659156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22EE04F-3960-4483-98D6-04465CA59CA0}"/>
              </a:ext>
            </a:extLst>
          </p:cNvPr>
          <p:cNvSpPr>
            <a:spLocks noGrp="1"/>
          </p:cNvSpPr>
          <p:nvPr>
            <p:ph type="title"/>
          </p:nvPr>
        </p:nvSpPr>
        <p:spPr>
          <a:xfrm>
            <a:off x="831850" y="1709738"/>
            <a:ext cx="10515600" cy="2852737"/>
          </a:xfrm>
        </p:spPr>
        <p:txBody>
          <a:bodyPr anchor="b"/>
          <a:lstStyle>
            <a:lvl1pPr>
              <a:defRPr sz="6000"/>
            </a:lvl1pPr>
          </a:lstStyle>
          <a:p>
            <a:r>
              <a:rPr lang="ca-ES"/>
              <a:t>Feu clic aquí per editar l'estil</a:t>
            </a:r>
          </a:p>
        </p:txBody>
      </p:sp>
      <p:sp>
        <p:nvSpPr>
          <p:cNvPr id="3" name="Contenidor de text 2">
            <a:extLst>
              <a:ext uri="{FF2B5EF4-FFF2-40B4-BE49-F238E27FC236}">
                <a16:creationId xmlns:a16="http://schemas.microsoft.com/office/drawing/2014/main" id="{DC6BD4E8-3666-4EF7-BDD7-000A936307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Feu clic per editar els estils del text del patró</a:t>
            </a:r>
          </a:p>
        </p:txBody>
      </p:sp>
      <p:sp>
        <p:nvSpPr>
          <p:cNvPr id="4" name="Contenidor de data 3">
            <a:extLst>
              <a:ext uri="{FF2B5EF4-FFF2-40B4-BE49-F238E27FC236}">
                <a16:creationId xmlns:a16="http://schemas.microsoft.com/office/drawing/2014/main" id="{8A4B48EE-3401-4A16-984E-B88F938D93EB}"/>
              </a:ext>
            </a:extLst>
          </p:cNvPr>
          <p:cNvSpPr>
            <a:spLocks noGrp="1"/>
          </p:cNvSpPr>
          <p:nvPr>
            <p:ph type="dt" sz="half" idx="10"/>
          </p:nvPr>
        </p:nvSpPr>
        <p:spPr/>
        <p:txBody>
          <a:bodyPr/>
          <a:lstStyle/>
          <a:p>
            <a:fld id="{BB22595E-A3C6-435E-8E14-74C7DD481690}" type="datetime1">
              <a:rPr lang="ca-ES" smtClean="0"/>
              <a:pPr/>
              <a:t>21/7/2023</a:t>
            </a:fld>
            <a:endParaRPr lang="ca-ES"/>
          </a:p>
        </p:txBody>
      </p:sp>
      <p:sp>
        <p:nvSpPr>
          <p:cNvPr id="5" name="Contenidor de peu de pàgina 4">
            <a:extLst>
              <a:ext uri="{FF2B5EF4-FFF2-40B4-BE49-F238E27FC236}">
                <a16:creationId xmlns:a16="http://schemas.microsoft.com/office/drawing/2014/main" id="{09CE13E0-47A5-418D-9B65-F722F1679311}"/>
              </a:ext>
            </a:extLst>
          </p:cNvPr>
          <p:cNvSpPr>
            <a:spLocks noGrp="1"/>
          </p:cNvSpPr>
          <p:nvPr>
            <p:ph type="ftr" sz="quarter" idx="11"/>
          </p:nvPr>
        </p:nvSpPr>
        <p:spPr/>
        <p:txBody>
          <a:bodyPr/>
          <a:lstStyle/>
          <a:p>
            <a:endParaRPr lang="ca-ES"/>
          </a:p>
        </p:txBody>
      </p:sp>
      <p:sp>
        <p:nvSpPr>
          <p:cNvPr id="6" name="Contenidor de número de diapositiva 5">
            <a:extLst>
              <a:ext uri="{FF2B5EF4-FFF2-40B4-BE49-F238E27FC236}">
                <a16:creationId xmlns:a16="http://schemas.microsoft.com/office/drawing/2014/main" id="{DE65EC58-00EC-4675-B3C6-B32B22D59EF0}"/>
              </a:ext>
            </a:extLst>
          </p:cNvPr>
          <p:cNvSpPr>
            <a:spLocks noGrp="1"/>
          </p:cNvSpPr>
          <p:nvPr>
            <p:ph type="sldNum" sz="quarter" idx="12"/>
          </p:nvPr>
        </p:nvSpPr>
        <p:spPr/>
        <p:txBody>
          <a:bodyPr/>
          <a:lstStyle/>
          <a:p>
            <a:fld id="{7F935A37-C4AD-4923-8C0B-BEAF9857E42D}" type="slidenum">
              <a:rPr lang="ca-ES" smtClean="0"/>
              <a:pPr/>
              <a:t>‹#›</a:t>
            </a:fld>
            <a:endParaRPr lang="ca-ES"/>
          </a:p>
        </p:txBody>
      </p:sp>
    </p:spTree>
    <p:extLst>
      <p:ext uri="{BB962C8B-B14F-4D97-AF65-F5344CB8AC3E}">
        <p14:creationId xmlns:p14="http://schemas.microsoft.com/office/powerpoint/2010/main" val="2811458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FADE101C-8934-43CE-9CA4-433CB860CE83}"/>
              </a:ext>
            </a:extLst>
          </p:cNvPr>
          <p:cNvSpPr>
            <a:spLocks noGrp="1"/>
          </p:cNvSpPr>
          <p:nvPr>
            <p:ph type="title"/>
          </p:nvPr>
        </p:nvSpPr>
        <p:spPr/>
        <p:txBody>
          <a:bodyPr/>
          <a:lstStyle/>
          <a:p>
            <a:r>
              <a:rPr lang="ca-ES"/>
              <a:t>Feu clic aquí per editar l'estil</a:t>
            </a:r>
          </a:p>
        </p:txBody>
      </p:sp>
      <p:sp>
        <p:nvSpPr>
          <p:cNvPr id="3" name="Contenidor de contingut 2">
            <a:extLst>
              <a:ext uri="{FF2B5EF4-FFF2-40B4-BE49-F238E27FC236}">
                <a16:creationId xmlns:a16="http://schemas.microsoft.com/office/drawing/2014/main" id="{B101DBB3-BDE6-4540-A0B3-675F96157467}"/>
              </a:ext>
            </a:extLst>
          </p:cNvPr>
          <p:cNvSpPr>
            <a:spLocks noGrp="1"/>
          </p:cNvSpPr>
          <p:nvPr>
            <p:ph sz="half" idx="1"/>
          </p:nvPr>
        </p:nvSpPr>
        <p:spPr>
          <a:xfrm>
            <a:off x="838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contingut 3">
            <a:extLst>
              <a:ext uri="{FF2B5EF4-FFF2-40B4-BE49-F238E27FC236}">
                <a16:creationId xmlns:a16="http://schemas.microsoft.com/office/drawing/2014/main" id="{42C427CC-C383-428F-B014-6C407915E827}"/>
              </a:ext>
            </a:extLst>
          </p:cNvPr>
          <p:cNvSpPr>
            <a:spLocks noGrp="1"/>
          </p:cNvSpPr>
          <p:nvPr>
            <p:ph sz="half" idx="2"/>
          </p:nvPr>
        </p:nvSpPr>
        <p:spPr>
          <a:xfrm>
            <a:off x="6172200" y="1825625"/>
            <a:ext cx="5181600" cy="435133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data 4">
            <a:extLst>
              <a:ext uri="{FF2B5EF4-FFF2-40B4-BE49-F238E27FC236}">
                <a16:creationId xmlns:a16="http://schemas.microsoft.com/office/drawing/2014/main" id="{CA6C091B-2A76-406E-B351-D822F092DCAB}"/>
              </a:ext>
            </a:extLst>
          </p:cNvPr>
          <p:cNvSpPr>
            <a:spLocks noGrp="1"/>
          </p:cNvSpPr>
          <p:nvPr>
            <p:ph type="dt" sz="half" idx="10"/>
          </p:nvPr>
        </p:nvSpPr>
        <p:spPr/>
        <p:txBody>
          <a:bodyPr/>
          <a:lstStyle/>
          <a:p>
            <a:fld id="{BE95AD30-F639-4E9C-B06D-169EEC676873}" type="datetime1">
              <a:rPr lang="ca-ES" smtClean="0"/>
              <a:pPr/>
              <a:t>21/7/2023</a:t>
            </a:fld>
            <a:endParaRPr lang="ca-ES"/>
          </a:p>
        </p:txBody>
      </p:sp>
      <p:sp>
        <p:nvSpPr>
          <p:cNvPr id="6" name="Contenidor de peu de pàgina 5">
            <a:extLst>
              <a:ext uri="{FF2B5EF4-FFF2-40B4-BE49-F238E27FC236}">
                <a16:creationId xmlns:a16="http://schemas.microsoft.com/office/drawing/2014/main" id="{CA6F2EFB-D16F-491B-AE9B-83A66867CD79}"/>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BFDE5EDB-F3E1-4DD4-A4CF-C3E96CDFD270}"/>
              </a:ext>
            </a:extLst>
          </p:cNvPr>
          <p:cNvSpPr>
            <a:spLocks noGrp="1"/>
          </p:cNvSpPr>
          <p:nvPr>
            <p:ph type="sldNum" sz="quarter" idx="12"/>
          </p:nvPr>
        </p:nvSpPr>
        <p:spPr/>
        <p:txBody>
          <a:bodyPr/>
          <a:lstStyle/>
          <a:p>
            <a:fld id="{7F935A37-C4AD-4923-8C0B-BEAF9857E42D}" type="slidenum">
              <a:rPr lang="ca-ES" smtClean="0"/>
              <a:pPr/>
              <a:t>‹#›</a:t>
            </a:fld>
            <a:endParaRPr lang="ca-ES"/>
          </a:p>
        </p:txBody>
      </p:sp>
    </p:spTree>
    <p:extLst>
      <p:ext uri="{BB962C8B-B14F-4D97-AF65-F5344CB8AC3E}">
        <p14:creationId xmlns:p14="http://schemas.microsoft.com/office/powerpoint/2010/main" val="186324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65419BE0-9402-4444-9682-515BDEAF0BF2}"/>
              </a:ext>
            </a:extLst>
          </p:cNvPr>
          <p:cNvSpPr>
            <a:spLocks noGrp="1"/>
          </p:cNvSpPr>
          <p:nvPr>
            <p:ph type="title"/>
          </p:nvPr>
        </p:nvSpPr>
        <p:spPr>
          <a:xfrm>
            <a:off x="839788" y="365125"/>
            <a:ext cx="10515600" cy="1325563"/>
          </a:xfrm>
        </p:spPr>
        <p:txBody>
          <a:bodyPr/>
          <a:lstStyle/>
          <a:p>
            <a:r>
              <a:rPr lang="ca-ES"/>
              <a:t>Feu clic aquí per editar l'estil</a:t>
            </a:r>
          </a:p>
        </p:txBody>
      </p:sp>
      <p:sp>
        <p:nvSpPr>
          <p:cNvPr id="3" name="Contenidor de text 2">
            <a:extLst>
              <a:ext uri="{FF2B5EF4-FFF2-40B4-BE49-F238E27FC236}">
                <a16:creationId xmlns:a16="http://schemas.microsoft.com/office/drawing/2014/main" id="{806CB070-53D2-486A-8CB3-4664A047F1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4" name="Contenidor de contingut 3">
            <a:extLst>
              <a:ext uri="{FF2B5EF4-FFF2-40B4-BE49-F238E27FC236}">
                <a16:creationId xmlns:a16="http://schemas.microsoft.com/office/drawing/2014/main" id="{85EAAA66-91C2-4F08-A2A8-B1D4A1E050C6}"/>
              </a:ext>
            </a:extLst>
          </p:cNvPr>
          <p:cNvSpPr>
            <a:spLocks noGrp="1"/>
          </p:cNvSpPr>
          <p:nvPr>
            <p:ph sz="half" idx="2"/>
          </p:nvPr>
        </p:nvSpPr>
        <p:spPr>
          <a:xfrm>
            <a:off x="839788" y="2505075"/>
            <a:ext cx="5157787"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5" name="Contenidor de text 4">
            <a:extLst>
              <a:ext uri="{FF2B5EF4-FFF2-40B4-BE49-F238E27FC236}">
                <a16:creationId xmlns:a16="http://schemas.microsoft.com/office/drawing/2014/main" id="{3E89CA52-5D3E-46A6-ACEC-9B30D2A3B6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Feu clic per editar els estils del text del patró</a:t>
            </a:r>
          </a:p>
        </p:txBody>
      </p:sp>
      <p:sp>
        <p:nvSpPr>
          <p:cNvPr id="6" name="Contenidor de contingut 5">
            <a:extLst>
              <a:ext uri="{FF2B5EF4-FFF2-40B4-BE49-F238E27FC236}">
                <a16:creationId xmlns:a16="http://schemas.microsoft.com/office/drawing/2014/main" id="{008CEC01-07FA-4CE8-8303-872E9DB85FCE}"/>
              </a:ext>
            </a:extLst>
          </p:cNvPr>
          <p:cNvSpPr>
            <a:spLocks noGrp="1"/>
          </p:cNvSpPr>
          <p:nvPr>
            <p:ph sz="quarter" idx="4"/>
          </p:nvPr>
        </p:nvSpPr>
        <p:spPr>
          <a:xfrm>
            <a:off x="6172200" y="2505075"/>
            <a:ext cx="5183188" cy="3684588"/>
          </a:xfrm>
        </p:spPr>
        <p:txBody>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7" name="Contenidor de data 6">
            <a:extLst>
              <a:ext uri="{FF2B5EF4-FFF2-40B4-BE49-F238E27FC236}">
                <a16:creationId xmlns:a16="http://schemas.microsoft.com/office/drawing/2014/main" id="{2E8D4E74-336F-4937-B476-6BF3F2C97086}"/>
              </a:ext>
            </a:extLst>
          </p:cNvPr>
          <p:cNvSpPr>
            <a:spLocks noGrp="1"/>
          </p:cNvSpPr>
          <p:nvPr>
            <p:ph type="dt" sz="half" idx="10"/>
          </p:nvPr>
        </p:nvSpPr>
        <p:spPr/>
        <p:txBody>
          <a:bodyPr/>
          <a:lstStyle/>
          <a:p>
            <a:fld id="{E02BB4E3-3398-457D-BAD3-CFE2E7FCACF9}" type="datetime1">
              <a:rPr lang="ca-ES" smtClean="0"/>
              <a:pPr/>
              <a:t>21/7/2023</a:t>
            </a:fld>
            <a:endParaRPr lang="ca-ES"/>
          </a:p>
        </p:txBody>
      </p:sp>
      <p:sp>
        <p:nvSpPr>
          <p:cNvPr id="8" name="Contenidor de peu de pàgina 7">
            <a:extLst>
              <a:ext uri="{FF2B5EF4-FFF2-40B4-BE49-F238E27FC236}">
                <a16:creationId xmlns:a16="http://schemas.microsoft.com/office/drawing/2014/main" id="{3D71A98A-BEC0-4602-90DA-099B1E043E3C}"/>
              </a:ext>
            </a:extLst>
          </p:cNvPr>
          <p:cNvSpPr>
            <a:spLocks noGrp="1"/>
          </p:cNvSpPr>
          <p:nvPr>
            <p:ph type="ftr" sz="quarter" idx="11"/>
          </p:nvPr>
        </p:nvSpPr>
        <p:spPr/>
        <p:txBody>
          <a:bodyPr/>
          <a:lstStyle/>
          <a:p>
            <a:endParaRPr lang="ca-ES"/>
          </a:p>
        </p:txBody>
      </p:sp>
      <p:sp>
        <p:nvSpPr>
          <p:cNvPr id="9" name="Contenidor de número de diapositiva 8">
            <a:extLst>
              <a:ext uri="{FF2B5EF4-FFF2-40B4-BE49-F238E27FC236}">
                <a16:creationId xmlns:a16="http://schemas.microsoft.com/office/drawing/2014/main" id="{69352E69-5ADC-44DF-BD30-27EA815A86F2}"/>
              </a:ext>
            </a:extLst>
          </p:cNvPr>
          <p:cNvSpPr>
            <a:spLocks noGrp="1"/>
          </p:cNvSpPr>
          <p:nvPr>
            <p:ph type="sldNum" sz="quarter" idx="12"/>
          </p:nvPr>
        </p:nvSpPr>
        <p:spPr/>
        <p:txBody>
          <a:bodyPr/>
          <a:lstStyle/>
          <a:p>
            <a:fld id="{7F935A37-C4AD-4923-8C0B-BEAF9857E42D}" type="slidenum">
              <a:rPr lang="ca-ES" smtClean="0"/>
              <a:pPr/>
              <a:t>‹#›</a:t>
            </a:fld>
            <a:endParaRPr lang="ca-ES"/>
          </a:p>
        </p:txBody>
      </p:sp>
    </p:spTree>
    <p:extLst>
      <p:ext uri="{BB962C8B-B14F-4D97-AF65-F5344CB8AC3E}">
        <p14:creationId xmlns:p14="http://schemas.microsoft.com/office/powerpoint/2010/main" val="21342398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831281E1-43DD-4B40-8577-073DC5BB6264}"/>
              </a:ext>
            </a:extLst>
          </p:cNvPr>
          <p:cNvSpPr>
            <a:spLocks noGrp="1"/>
          </p:cNvSpPr>
          <p:nvPr>
            <p:ph type="title"/>
          </p:nvPr>
        </p:nvSpPr>
        <p:spPr/>
        <p:txBody>
          <a:bodyPr/>
          <a:lstStyle/>
          <a:p>
            <a:r>
              <a:rPr lang="ca-ES"/>
              <a:t>Feu clic aquí per editar l'estil</a:t>
            </a:r>
          </a:p>
        </p:txBody>
      </p:sp>
      <p:sp>
        <p:nvSpPr>
          <p:cNvPr id="3" name="Contenidor de data 2">
            <a:extLst>
              <a:ext uri="{FF2B5EF4-FFF2-40B4-BE49-F238E27FC236}">
                <a16:creationId xmlns:a16="http://schemas.microsoft.com/office/drawing/2014/main" id="{2560D2CC-ACB3-4311-97CB-A82167567372}"/>
              </a:ext>
            </a:extLst>
          </p:cNvPr>
          <p:cNvSpPr>
            <a:spLocks noGrp="1"/>
          </p:cNvSpPr>
          <p:nvPr>
            <p:ph type="dt" sz="half" idx="10"/>
          </p:nvPr>
        </p:nvSpPr>
        <p:spPr/>
        <p:txBody>
          <a:bodyPr/>
          <a:lstStyle/>
          <a:p>
            <a:fld id="{FC8B41A1-8F47-4306-A779-EFA7AD00DA4A}" type="datetime1">
              <a:rPr lang="ca-ES" smtClean="0"/>
              <a:pPr/>
              <a:t>21/7/2023</a:t>
            </a:fld>
            <a:endParaRPr lang="ca-ES"/>
          </a:p>
        </p:txBody>
      </p:sp>
      <p:sp>
        <p:nvSpPr>
          <p:cNvPr id="4" name="Contenidor de peu de pàgina 3">
            <a:extLst>
              <a:ext uri="{FF2B5EF4-FFF2-40B4-BE49-F238E27FC236}">
                <a16:creationId xmlns:a16="http://schemas.microsoft.com/office/drawing/2014/main" id="{535A309B-4C21-48C1-94B2-75430E4960AF}"/>
              </a:ext>
            </a:extLst>
          </p:cNvPr>
          <p:cNvSpPr>
            <a:spLocks noGrp="1"/>
          </p:cNvSpPr>
          <p:nvPr>
            <p:ph type="ftr" sz="quarter" idx="11"/>
          </p:nvPr>
        </p:nvSpPr>
        <p:spPr/>
        <p:txBody>
          <a:bodyPr/>
          <a:lstStyle/>
          <a:p>
            <a:endParaRPr lang="ca-ES"/>
          </a:p>
        </p:txBody>
      </p:sp>
      <p:sp>
        <p:nvSpPr>
          <p:cNvPr id="5" name="Contenidor de número de diapositiva 4">
            <a:extLst>
              <a:ext uri="{FF2B5EF4-FFF2-40B4-BE49-F238E27FC236}">
                <a16:creationId xmlns:a16="http://schemas.microsoft.com/office/drawing/2014/main" id="{B1AF5DFF-6C12-454D-86DE-AC0D2C010D61}"/>
              </a:ext>
            </a:extLst>
          </p:cNvPr>
          <p:cNvSpPr>
            <a:spLocks noGrp="1"/>
          </p:cNvSpPr>
          <p:nvPr>
            <p:ph type="sldNum" sz="quarter" idx="12"/>
          </p:nvPr>
        </p:nvSpPr>
        <p:spPr/>
        <p:txBody>
          <a:bodyPr/>
          <a:lstStyle/>
          <a:p>
            <a:fld id="{7F935A37-C4AD-4923-8C0B-BEAF9857E42D}" type="slidenum">
              <a:rPr lang="ca-ES" smtClean="0"/>
              <a:pPr/>
              <a:t>‹#›</a:t>
            </a:fld>
            <a:endParaRPr lang="ca-ES"/>
          </a:p>
        </p:txBody>
      </p:sp>
    </p:spTree>
    <p:extLst>
      <p:ext uri="{BB962C8B-B14F-4D97-AF65-F5344CB8AC3E}">
        <p14:creationId xmlns:p14="http://schemas.microsoft.com/office/powerpoint/2010/main" val="2193780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a:extLst>
              <a:ext uri="{FF2B5EF4-FFF2-40B4-BE49-F238E27FC236}">
                <a16:creationId xmlns:a16="http://schemas.microsoft.com/office/drawing/2014/main" id="{E7487F21-450F-4EB6-B987-1D806C47F17D}"/>
              </a:ext>
            </a:extLst>
          </p:cNvPr>
          <p:cNvSpPr>
            <a:spLocks noGrp="1"/>
          </p:cNvSpPr>
          <p:nvPr>
            <p:ph type="dt" sz="half" idx="10"/>
          </p:nvPr>
        </p:nvSpPr>
        <p:spPr/>
        <p:txBody>
          <a:bodyPr/>
          <a:lstStyle/>
          <a:p>
            <a:fld id="{DB55923F-2BE9-492D-9BAC-62C467254B97}" type="datetime1">
              <a:rPr lang="ca-ES" smtClean="0"/>
              <a:pPr/>
              <a:t>21/7/2023</a:t>
            </a:fld>
            <a:endParaRPr lang="ca-ES"/>
          </a:p>
        </p:txBody>
      </p:sp>
      <p:sp>
        <p:nvSpPr>
          <p:cNvPr id="3" name="Contenidor de peu de pàgina 2">
            <a:extLst>
              <a:ext uri="{FF2B5EF4-FFF2-40B4-BE49-F238E27FC236}">
                <a16:creationId xmlns:a16="http://schemas.microsoft.com/office/drawing/2014/main" id="{3464FECB-266E-4D7A-9EF7-F69AA010BFE7}"/>
              </a:ext>
            </a:extLst>
          </p:cNvPr>
          <p:cNvSpPr>
            <a:spLocks noGrp="1"/>
          </p:cNvSpPr>
          <p:nvPr>
            <p:ph type="ftr" sz="quarter" idx="11"/>
          </p:nvPr>
        </p:nvSpPr>
        <p:spPr/>
        <p:txBody>
          <a:bodyPr/>
          <a:lstStyle/>
          <a:p>
            <a:endParaRPr lang="ca-ES"/>
          </a:p>
        </p:txBody>
      </p:sp>
      <p:sp>
        <p:nvSpPr>
          <p:cNvPr id="4" name="Contenidor de número de diapositiva 3">
            <a:extLst>
              <a:ext uri="{FF2B5EF4-FFF2-40B4-BE49-F238E27FC236}">
                <a16:creationId xmlns:a16="http://schemas.microsoft.com/office/drawing/2014/main" id="{FAFF083E-9B3B-46DE-869C-F55E44175AAB}"/>
              </a:ext>
            </a:extLst>
          </p:cNvPr>
          <p:cNvSpPr>
            <a:spLocks noGrp="1"/>
          </p:cNvSpPr>
          <p:nvPr>
            <p:ph type="sldNum" sz="quarter" idx="12"/>
          </p:nvPr>
        </p:nvSpPr>
        <p:spPr/>
        <p:txBody>
          <a:bodyPr/>
          <a:lstStyle/>
          <a:p>
            <a:fld id="{7F935A37-C4AD-4923-8C0B-BEAF9857E42D}" type="slidenum">
              <a:rPr lang="ca-ES" smtClean="0"/>
              <a:pPr/>
              <a:t>‹#›</a:t>
            </a:fld>
            <a:endParaRPr lang="ca-ES"/>
          </a:p>
        </p:txBody>
      </p:sp>
    </p:spTree>
    <p:extLst>
      <p:ext uri="{BB962C8B-B14F-4D97-AF65-F5344CB8AC3E}">
        <p14:creationId xmlns:p14="http://schemas.microsoft.com/office/powerpoint/2010/main" val="3100882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ingut amb llegenda">
    <p:spTree>
      <p:nvGrpSpPr>
        <p:cNvPr id="1" name=""/>
        <p:cNvGrpSpPr/>
        <p:nvPr/>
      </p:nvGrpSpPr>
      <p:grpSpPr>
        <a:xfrm>
          <a:off x="0" y="0"/>
          <a:ext cx="0" cy="0"/>
          <a:chOff x="0" y="0"/>
          <a:chExt cx="0" cy="0"/>
        </a:xfrm>
      </p:grpSpPr>
      <p:sp>
        <p:nvSpPr>
          <p:cNvPr id="3" name="Contenidor de contingut 2">
            <a:extLst>
              <a:ext uri="{FF2B5EF4-FFF2-40B4-BE49-F238E27FC236}">
                <a16:creationId xmlns:a16="http://schemas.microsoft.com/office/drawing/2014/main" id="{5FFF757B-30C4-49C2-934B-4B1F5B31FE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text 3">
            <a:extLst>
              <a:ext uri="{FF2B5EF4-FFF2-40B4-BE49-F238E27FC236}">
                <a16:creationId xmlns:a16="http://schemas.microsoft.com/office/drawing/2014/main" id="{5B23897C-23F1-4C13-AB1C-41F6E2FD71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0C680891-D9D9-41CD-AE4F-BC68724A716C}"/>
              </a:ext>
            </a:extLst>
          </p:cNvPr>
          <p:cNvSpPr>
            <a:spLocks noGrp="1"/>
          </p:cNvSpPr>
          <p:nvPr>
            <p:ph type="dt" sz="half" idx="10"/>
          </p:nvPr>
        </p:nvSpPr>
        <p:spPr/>
        <p:txBody>
          <a:bodyPr/>
          <a:lstStyle/>
          <a:p>
            <a:fld id="{EBCA061B-52C5-40FD-BC10-C4FA7A37805D}" type="datetime1">
              <a:rPr lang="ca-ES" smtClean="0"/>
              <a:pPr/>
              <a:t>21/7/2023</a:t>
            </a:fld>
            <a:endParaRPr lang="ca-ES"/>
          </a:p>
        </p:txBody>
      </p:sp>
      <p:sp>
        <p:nvSpPr>
          <p:cNvPr id="6" name="Contenidor de peu de pàgina 5">
            <a:extLst>
              <a:ext uri="{FF2B5EF4-FFF2-40B4-BE49-F238E27FC236}">
                <a16:creationId xmlns:a16="http://schemas.microsoft.com/office/drawing/2014/main" id="{B38E3D92-E78D-4EB5-8BCC-11C34A00021B}"/>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3ED3881F-86E9-43DE-B6D2-92204AE51088}"/>
              </a:ext>
            </a:extLst>
          </p:cNvPr>
          <p:cNvSpPr>
            <a:spLocks noGrp="1"/>
          </p:cNvSpPr>
          <p:nvPr>
            <p:ph type="sldNum" sz="quarter" idx="12"/>
          </p:nvPr>
        </p:nvSpPr>
        <p:spPr/>
        <p:txBody>
          <a:bodyPr/>
          <a:lstStyle/>
          <a:p>
            <a:fld id="{7F935A37-C4AD-4923-8C0B-BEAF9857E42D}" type="slidenum">
              <a:rPr lang="ca-ES" smtClean="0"/>
              <a:pPr/>
              <a:t>‹#›</a:t>
            </a:fld>
            <a:endParaRPr lang="ca-ES"/>
          </a:p>
        </p:txBody>
      </p:sp>
    </p:spTree>
    <p:extLst>
      <p:ext uri="{BB962C8B-B14F-4D97-AF65-F5344CB8AC3E}">
        <p14:creationId xmlns:p14="http://schemas.microsoft.com/office/powerpoint/2010/main" val="4180883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1C315FA8-A236-415C-96D5-E1B8E4293247}"/>
              </a:ext>
            </a:extLst>
          </p:cNvPr>
          <p:cNvSpPr>
            <a:spLocks noGrp="1"/>
          </p:cNvSpPr>
          <p:nvPr>
            <p:ph type="title"/>
          </p:nvPr>
        </p:nvSpPr>
        <p:spPr>
          <a:xfrm>
            <a:off x="839788" y="457200"/>
            <a:ext cx="3932237" cy="1600200"/>
          </a:xfrm>
        </p:spPr>
        <p:txBody>
          <a:bodyPr anchor="b"/>
          <a:lstStyle>
            <a:lvl1pPr>
              <a:defRPr sz="3200"/>
            </a:lvl1pPr>
          </a:lstStyle>
          <a:p>
            <a:r>
              <a:rPr lang="ca-ES"/>
              <a:t>Feu clic aquí per editar l'estil</a:t>
            </a:r>
          </a:p>
        </p:txBody>
      </p:sp>
      <p:sp>
        <p:nvSpPr>
          <p:cNvPr id="3" name="Contenidor d'imatge 2">
            <a:extLst>
              <a:ext uri="{FF2B5EF4-FFF2-40B4-BE49-F238E27FC236}">
                <a16:creationId xmlns:a16="http://schemas.microsoft.com/office/drawing/2014/main" id="{BCBBCBBB-5022-4A19-996A-A6A0E76D4A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a-ES"/>
          </a:p>
        </p:txBody>
      </p:sp>
      <p:sp>
        <p:nvSpPr>
          <p:cNvPr id="4" name="Contenidor de text 3">
            <a:extLst>
              <a:ext uri="{FF2B5EF4-FFF2-40B4-BE49-F238E27FC236}">
                <a16:creationId xmlns:a16="http://schemas.microsoft.com/office/drawing/2014/main" id="{2AE5210F-38F7-4009-A292-19CF62D30B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Feu clic per editar els estils del text del patró</a:t>
            </a:r>
          </a:p>
        </p:txBody>
      </p:sp>
      <p:sp>
        <p:nvSpPr>
          <p:cNvPr id="5" name="Contenidor de data 4">
            <a:extLst>
              <a:ext uri="{FF2B5EF4-FFF2-40B4-BE49-F238E27FC236}">
                <a16:creationId xmlns:a16="http://schemas.microsoft.com/office/drawing/2014/main" id="{57A17C40-6CED-4BB3-BF92-4DA3220B90D3}"/>
              </a:ext>
            </a:extLst>
          </p:cNvPr>
          <p:cNvSpPr>
            <a:spLocks noGrp="1"/>
          </p:cNvSpPr>
          <p:nvPr>
            <p:ph type="dt" sz="half" idx="10"/>
          </p:nvPr>
        </p:nvSpPr>
        <p:spPr/>
        <p:txBody>
          <a:bodyPr/>
          <a:lstStyle/>
          <a:p>
            <a:fld id="{55C71007-AEB5-49D4-A174-549E11E09618}" type="datetime1">
              <a:rPr lang="ca-ES" smtClean="0"/>
              <a:pPr/>
              <a:t>21/7/2023</a:t>
            </a:fld>
            <a:endParaRPr lang="ca-ES"/>
          </a:p>
        </p:txBody>
      </p:sp>
      <p:sp>
        <p:nvSpPr>
          <p:cNvPr id="6" name="Contenidor de peu de pàgina 5">
            <a:extLst>
              <a:ext uri="{FF2B5EF4-FFF2-40B4-BE49-F238E27FC236}">
                <a16:creationId xmlns:a16="http://schemas.microsoft.com/office/drawing/2014/main" id="{4974F448-428A-4D9D-A3F7-98EA49F9989A}"/>
              </a:ext>
            </a:extLst>
          </p:cNvPr>
          <p:cNvSpPr>
            <a:spLocks noGrp="1"/>
          </p:cNvSpPr>
          <p:nvPr>
            <p:ph type="ftr" sz="quarter" idx="11"/>
          </p:nvPr>
        </p:nvSpPr>
        <p:spPr/>
        <p:txBody>
          <a:bodyPr/>
          <a:lstStyle/>
          <a:p>
            <a:endParaRPr lang="ca-ES"/>
          </a:p>
        </p:txBody>
      </p:sp>
      <p:sp>
        <p:nvSpPr>
          <p:cNvPr id="7" name="Contenidor de número de diapositiva 6">
            <a:extLst>
              <a:ext uri="{FF2B5EF4-FFF2-40B4-BE49-F238E27FC236}">
                <a16:creationId xmlns:a16="http://schemas.microsoft.com/office/drawing/2014/main" id="{CA9C8E3E-0AA4-46B8-8BC4-46CCBDE9AF82}"/>
              </a:ext>
            </a:extLst>
          </p:cNvPr>
          <p:cNvSpPr>
            <a:spLocks noGrp="1"/>
          </p:cNvSpPr>
          <p:nvPr>
            <p:ph type="sldNum" sz="quarter" idx="12"/>
          </p:nvPr>
        </p:nvSpPr>
        <p:spPr/>
        <p:txBody>
          <a:bodyPr/>
          <a:lstStyle/>
          <a:p>
            <a:fld id="{7F935A37-C4AD-4923-8C0B-BEAF9857E42D}" type="slidenum">
              <a:rPr lang="ca-ES" smtClean="0"/>
              <a:pPr/>
              <a:t>‹#›</a:t>
            </a:fld>
            <a:endParaRPr lang="ca-ES"/>
          </a:p>
        </p:txBody>
      </p:sp>
    </p:spTree>
    <p:extLst>
      <p:ext uri="{BB962C8B-B14F-4D97-AF65-F5344CB8AC3E}">
        <p14:creationId xmlns:p14="http://schemas.microsoft.com/office/powerpoint/2010/main" val="371163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a:extLst>
              <a:ext uri="{FF2B5EF4-FFF2-40B4-BE49-F238E27FC236}">
                <a16:creationId xmlns:a16="http://schemas.microsoft.com/office/drawing/2014/main" id="{E9A0D3AE-5BB3-4F28-A115-9BEFDE0F858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p>
        </p:txBody>
      </p:sp>
      <p:sp>
        <p:nvSpPr>
          <p:cNvPr id="3" name="Contenidor de text 2">
            <a:extLst>
              <a:ext uri="{FF2B5EF4-FFF2-40B4-BE49-F238E27FC236}">
                <a16:creationId xmlns:a16="http://schemas.microsoft.com/office/drawing/2014/main" id="{4191A9DB-E14C-4B66-B7F4-C2D295E973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4" name="Contenidor de data 3">
            <a:extLst>
              <a:ext uri="{FF2B5EF4-FFF2-40B4-BE49-F238E27FC236}">
                <a16:creationId xmlns:a16="http://schemas.microsoft.com/office/drawing/2014/main" id="{9384AE80-73D9-430A-A78B-737886B8CA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38AA2C-C128-4C65-87F7-ABEF6C1E37D2}" type="datetime1">
              <a:rPr lang="ca-ES" smtClean="0"/>
              <a:pPr/>
              <a:t>21/7/2023</a:t>
            </a:fld>
            <a:endParaRPr lang="ca-ES"/>
          </a:p>
        </p:txBody>
      </p:sp>
      <p:sp>
        <p:nvSpPr>
          <p:cNvPr id="5" name="Contenidor de peu de pàgina 4">
            <a:extLst>
              <a:ext uri="{FF2B5EF4-FFF2-40B4-BE49-F238E27FC236}">
                <a16:creationId xmlns:a16="http://schemas.microsoft.com/office/drawing/2014/main" id="{F31AAF83-CF2C-4A25-B425-85855E0D38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Contenidor de número de diapositiva 5">
            <a:extLst>
              <a:ext uri="{FF2B5EF4-FFF2-40B4-BE49-F238E27FC236}">
                <a16:creationId xmlns:a16="http://schemas.microsoft.com/office/drawing/2014/main" id="{EFAA2686-489E-427F-B890-700FA6F3AA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935A37-C4AD-4923-8C0B-BEAF9857E42D}" type="slidenum">
              <a:rPr lang="ca-ES" smtClean="0"/>
              <a:pPr/>
              <a:t>‹#›</a:t>
            </a:fld>
            <a:endParaRPr lang="ca-ES"/>
          </a:p>
        </p:txBody>
      </p:sp>
    </p:spTree>
    <p:extLst>
      <p:ext uri="{BB962C8B-B14F-4D97-AF65-F5344CB8AC3E}">
        <p14:creationId xmlns:p14="http://schemas.microsoft.com/office/powerpoint/2010/main" val="3438180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pository.ifla.org/handle/123456789/2006"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www.ifla.org/units/public-libraries/" TargetMode="External"/><Relationship Id="rId5" Type="http://schemas.openxmlformats.org/officeDocument/2006/relationships/hyperlink" Target="https://repository.ifla.org/handle/123456789/2007" TargetMode="External"/><Relationship Id="rId4" Type="http://schemas.openxmlformats.org/officeDocument/2006/relationships/hyperlink" Target="https://www.ifla.org/g/public-libraries/public-library-manifesto/"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ifla.org/g/public-libraries/public-library-manifesto/"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hyperlink" Target="https://www.diba.cat/documents/16060163/22275360/El+valor+de+les+biblioteques+p%C3%BAbliques+en+la+societat+E-LLIBRE.pdf/47985f87-05a6-4551-a9d9-53e17329fd9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5979BB-2DC7-4829-8B0E-863335EC02CD}"/>
              </a:ext>
            </a:extLst>
          </p:cNvPr>
          <p:cNvSpPr/>
          <p:nvPr/>
        </p:nvSpPr>
        <p:spPr>
          <a:xfrm>
            <a:off x="9525" y="0"/>
            <a:ext cx="6496050"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1510757" y="3116712"/>
            <a:ext cx="4585243"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ES" sz="3200" b="1" dirty="0">
              <a:solidFill>
                <a:schemeClr val="bg1"/>
              </a:solidFill>
              <a:latin typeface="+mn-lt"/>
            </a:endParaRPr>
          </a:p>
        </p:txBody>
      </p:sp>
      <p:sp>
        <p:nvSpPr>
          <p:cNvPr id="9" name="TextBox 6">
            <a:extLst>
              <a:ext uri="{FF2B5EF4-FFF2-40B4-BE49-F238E27FC236}">
                <a16:creationId xmlns:a16="http://schemas.microsoft.com/office/drawing/2014/main" id="{B05C402F-1335-48CF-B0EC-22E6928B5167}"/>
              </a:ext>
            </a:extLst>
          </p:cNvPr>
          <p:cNvSpPr txBox="1"/>
          <p:nvPr/>
        </p:nvSpPr>
        <p:spPr>
          <a:xfrm>
            <a:off x="0" y="142875"/>
            <a:ext cx="6515100" cy="6604244"/>
          </a:xfrm>
          <a:prstGeom prst="rect">
            <a:avLst/>
          </a:prstGeom>
        </p:spPr>
        <p:txBody>
          <a:bodyPr wrap="square" lIns="0" tIns="0" rIns="0" bIns="0" rtlCol="0" anchor="t">
            <a:spAutoFit/>
          </a:bodyPr>
          <a:lstStyle/>
          <a:p>
            <a:pPr algn="ctr">
              <a:lnSpc>
                <a:spcPct val="150000"/>
              </a:lnSpc>
            </a:pPr>
            <a:r>
              <a:rPr lang="es-ES_tradnl" sz="3200" dirty="0">
                <a:solidFill>
                  <a:schemeClr val="bg1"/>
                </a:solidFill>
                <a:ea typeface="+mj-ea"/>
                <a:cs typeface="+mj-cs"/>
              </a:rPr>
              <a:t>IFLA/UNESCO </a:t>
            </a:r>
            <a:br>
              <a:rPr lang="es-ES_tradnl" sz="3200" dirty="0">
                <a:solidFill>
                  <a:schemeClr val="bg1"/>
                </a:solidFill>
                <a:ea typeface="+mj-ea"/>
                <a:cs typeface="+mj-cs"/>
              </a:rPr>
            </a:br>
            <a:r>
              <a:rPr lang="es-ES_tradnl" sz="3200" dirty="0" err="1">
                <a:solidFill>
                  <a:schemeClr val="bg1"/>
                </a:solidFill>
                <a:ea typeface="+mj-ea"/>
                <a:cs typeface="+mj-cs"/>
              </a:rPr>
              <a:t>Public</a:t>
            </a:r>
            <a:r>
              <a:rPr lang="es-ES_tradnl" sz="3200" dirty="0">
                <a:solidFill>
                  <a:schemeClr val="bg1"/>
                </a:solidFill>
                <a:ea typeface="+mj-ea"/>
                <a:cs typeface="+mj-cs"/>
              </a:rPr>
              <a:t> Library </a:t>
            </a:r>
            <a:r>
              <a:rPr lang="es-ES_tradnl" sz="3200" dirty="0" err="1">
                <a:solidFill>
                  <a:schemeClr val="bg1"/>
                </a:solidFill>
                <a:ea typeface="+mj-ea"/>
                <a:cs typeface="+mj-cs"/>
              </a:rPr>
              <a:t>Manifesto</a:t>
            </a:r>
            <a:r>
              <a:rPr lang="es-ES_tradnl" sz="3200" dirty="0">
                <a:solidFill>
                  <a:schemeClr val="bg1"/>
                </a:solidFill>
                <a:ea typeface="+mj-ea"/>
                <a:cs typeface="+mj-cs"/>
              </a:rPr>
              <a:t> 2022 </a:t>
            </a:r>
            <a:br>
              <a:rPr lang="es-ES_tradnl" sz="3200" dirty="0">
                <a:solidFill>
                  <a:schemeClr val="bg1"/>
                </a:solidFill>
                <a:ea typeface="+mj-ea"/>
                <a:cs typeface="+mj-cs"/>
              </a:rPr>
            </a:br>
            <a:endParaRPr lang="es-ES_tradnl" sz="900" dirty="0">
              <a:solidFill>
                <a:schemeClr val="bg1"/>
              </a:solidFill>
              <a:ea typeface="+mj-ea"/>
              <a:cs typeface="+mj-cs"/>
            </a:endParaRPr>
          </a:p>
          <a:p>
            <a:pPr algn="ctr">
              <a:lnSpc>
                <a:spcPct val="150000"/>
              </a:lnSpc>
            </a:pPr>
            <a:r>
              <a:rPr lang="en-US" sz="3200" dirty="0">
                <a:solidFill>
                  <a:schemeClr val="bg1"/>
                </a:solidFill>
                <a:ea typeface="+mj-ea"/>
                <a:cs typeface="+mj-cs"/>
              </a:rPr>
              <a:t>A support tool for libraries: </a:t>
            </a:r>
          </a:p>
          <a:p>
            <a:pPr algn="ctr">
              <a:lnSpc>
                <a:spcPct val="150000"/>
              </a:lnSpc>
            </a:pPr>
            <a:endParaRPr lang="en-US" sz="3200" dirty="0">
              <a:solidFill>
                <a:schemeClr val="bg1"/>
              </a:solidFill>
              <a:ea typeface="+mj-ea"/>
              <a:cs typeface="+mj-cs"/>
            </a:endParaRPr>
          </a:p>
          <a:p>
            <a:pPr algn="ctr">
              <a:lnSpc>
                <a:spcPct val="150000"/>
              </a:lnSpc>
            </a:pPr>
            <a:r>
              <a:rPr lang="en-US" sz="3200" dirty="0">
                <a:solidFill>
                  <a:schemeClr val="bg1"/>
                </a:solidFill>
                <a:ea typeface="+mj-ea"/>
                <a:cs typeface="+mj-cs"/>
              </a:rPr>
              <a:t>“Template for presentations in different countries”</a:t>
            </a:r>
          </a:p>
          <a:p>
            <a:pPr algn="ctr">
              <a:lnSpc>
                <a:spcPct val="150000"/>
              </a:lnSpc>
            </a:pPr>
            <a:endParaRPr lang="en-US" sz="3200" dirty="0">
              <a:solidFill>
                <a:schemeClr val="bg1"/>
              </a:solidFill>
              <a:ea typeface="+mj-ea"/>
              <a:cs typeface="+mj-cs"/>
            </a:endParaRPr>
          </a:p>
          <a:p>
            <a:pPr algn="ctr">
              <a:lnSpc>
                <a:spcPct val="150000"/>
              </a:lnSpc>
            </a:pPr>
            <a:r>
              <a:rPr lang="en-US" sz="2800" b="1" dirty="0">
                <a:solidFill>
                  <a:schemeClr val="bg1"/>
                </a:solidFill>
                <a:ea typeface="+mj-ea"/>
                <a:cs typeface="+mj-cs"/>
              </a:rPr>
              <a:t>Ulrike Krass</a:t>
            </a:r>
            <a:r>
              <a:rPr lang="en-US" sz="2800" b="1">
                <a:solidFill>
                  <a:schemeClr val="bg1"/>
                </a:solidFill>
                <a:ea typeface="+mj-ea"/>
                <a:cs typeface="+mj-cs"/>
              </a:rPr>
              <a:t>, Ester </a:t>
            </a:r>
            <a:r>
              <a:rPr lang="en-US" sz="2800" b="1" dirty="0">
                <a:solidFill>
                  <a:schemeClr val="bg1"/>
                </a:solidFill>
                <a:ea typeface="+mj-ea"/>
                <a:cs typeface="+mj-cs"/>
              </a:rPr>
              <a:t>Omella</a:t>
            </a:r>
          </a:p>
          <a:p>
            <a:pPr algn="ctr">
              <a:lnSpc>
                <a:spcPct val="150000"/>
              </a:lnSpc>
            </a:pPr>
            <a:r>
              <a:rPr lang="en-US" sz="2800" b="1" dirty="0">
                <a:solidFill>
                  <a:schemeClr val="bg1"/>
                </a:solidFill>
                <a:ea typeface="+mj-ea"/>
                <a:cs typeface="+mj-cs"/>
              </a:rPr>
              <a:t>February 2023</a:t>
            </a:r>
            <a:endParaRPr lang="es-ES_tradnl" sz="2800" b="1" dirty="0">
              <a:solidFill>
                <a:schemeClr val="bg1"/>
              </a:solidFill>
              <a:ea typeface="+mj-ea"/>
              <a:cs typeface="+mj-cs"/>
            </a:endParaRPr>
          </a:p>
        </p:txBody>
      </p:sp>
      <p:pic>
        <p:nvPicPr>
          <p:cNvPr id="1026" name="Picture 2">
            <a:extLst>
              <a:ext uri="{FF2B5EF4-FFF2-40B4-BE49-F238E27FC236}">
                <a16:creationId xmlns:a16="http://schemas.microsoft.com/office/drawing/2014/main" id="{B2E33374-950C-40AC-908C-638D575B5F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5161" y="265458"/>
            <a:ext cx="4724400" cy="14852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C9181C82-0CBC-49B7-BB7E-1D1C337D2A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7809" y="2076449"/>
            <a:ext cx="4062165" cy="1998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656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5979BB-2DC7-4829-8B0E-863335EC02CD}"/>
              </a:ext>
            </a:extLst>
          </p:cNvPr>
          <p:cNvSpPr/>
          <p:nvPr/>
        </p:nvSpPr>
        <p:spPr>
          <a:xfrm>
            <a:off x="9525" y="0"/>
            <a:ext cx="3394075"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1510757" y="3116712"/>
            <a:ext cx="4585243"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ES" sz="3200" b="1" dirty="0">
              <a:solidFill>
                <a:schemeClr val="bg1"/>
              </a:solidFill>
              <a:latin typeface="+mn-lt"/>
            </a:endParaRPr>
          </a:p>
        </p:txBody>
      </p:sp>
      <p:sp>
        <p:nvSpPr>
          <p:cNvPr id="13" name="QuadreDeText 12">
            <a:extLst>
              <a:ext uri="{FF2B5EF4-FFF2-40B4-BE49-F238E27FC236}">
                <a16:creationId xmlns:a16="http://schemas.microsoft.com/office/drawing/2014/main" id="{1D04224A-1A7E-4702-A25E-ADA12C1558CA}"/>
              </a:ext>
            </a:extLst>
          </p:cNvPr>
          <p:cNvSpPr txBox="1"/>
          <p:nvPr/>
        </p:nvSpPr>
        <p:spPr>
          <a:xfrm>
            <a:off x="4600444" y="1529799"/>
            <a:ext cx="7343093" cy="1203612"/>
          </a:xfrm>
          <a:prstGeom prst="rect">
            <a:avLst/>
          </a:prstGeom>
          <a:noFill/>
        </p:spPr>
        <p:txBody>
          <a:bodyPr wrap="square">
            <a:spAutoFit/>
          </a:bodyPr>
          <a:lstStyle/>
          <a:p>
            <a:pPr>
              <a:lnSpc>
                <a:spcPct val="114000"/>
              </a:lnSpc>
            </a:pPr>
            <a:r>
              <a:rPr lang="en-GB" sz="3200" dirty="0">
                <a:ea typeface="Calibri" panose="020F0502020204030204" pitchFamily="34" charset="0"/>
                <a:cs typeface="Times New Roman" panose="02020603050405020304" pitchFamily="18" charset="0"/>
              </a:rPr>
              <a:t>How effectively does the current version of the Manifesto:</a:t>
            </a:r>
          </a:p>
          <a:p>
            <a:pPr>
              <a:lnSpc>
                <a:spcPct val="114000"/>
              </a:lnSpc>
            </a:pPr>
            <a:endParaRPr lang="en-GB" sz="3200" dirty="0">
              <a:ea typeface="Calibri" panose="020F0502020204030204" pitchFamily="34" charset="0"/>
              <a:cs typeface="Times New Roman" panose="02020603050405020304" pitchFamily="18" charset="0"/>
            </a:endParaRPr>
          </a:p>
        </p:txBody>
      </p:sp>
      <p:sp>
        <p:nvSpPr>
          <p:cNvPr id="17" name="QuadreDeText 16">
            <a:extLst>
              <a:ext uri="{FF2B5EF4-FFF2-40B4-BE49-F238E27FC236}">
                <a16:creationId xmlns:a16="http://schemas.microsoft.com/office/drawing/2014/main" id="{75612A14-D70F-49DF-89FB-72BE739BD3E4}"/>
              </a:ext>
            </a:extLst>
          </p:cNvPr>
          <p:cNvSpPr txBox="1"/>
          <p:nvPr/>
        </p:nvSpPr>
        <p:spPr>
          <a:xfrm>
            <a:off x="4557979" y="3019873"/>
            <a:ext cx="7343092" cy="1203612"/>
          </a:xfrm>
          <a:prstGeom prst="rect">
            <a:avLst/>
          </a:prstGeom>
          <a:noFill/>
        </p:spPr>
        <p:txBody>
          <a:bodyPr wrap="square">
            <a:spAutoFit/>
          </a:bodyPr>
          <a:lstStyle/>
          <a:p>
            <a:pPr>
              <a:lnSpc>
                <a:spcPct val="114000"/>
              </a:lnSpc>
            </a:pPr>
            <a:r>
              <a:rPr lang="en-GB" sz="3200" dirty="0">
                <a:ea typeface="Calibri" panose="020F0502020204030204" pitchFamily="34" charset="0"/>
                <a:cs typeface="Times New Roman" panose="02020603050405020304" pitchFamily="18" charset="0"/>
              </a:rPr>
              <a:t>reflect the missions of public libraries in the modern age?</a:t>
            </a:r>
          </a:p>
          <a:p>
            <a:pPr>
              <a:lnSpc>
                <a:spcPct val="114000"/>
              </a:lnSpc>
            </a:pPr>
            <a:endParaRPr lang="en-US" sz="3200" dirty="0">
              <a:ea typeface="Calibri" panose="020F0502020204030204" pitchFamily="34" charset="0"/>
              <a:cs typeface="Times New Roman" panose="02020603050405020304" pitchFamily="18" charset="0"/>
            </a:endParaRPr>
          </a:p>
        </p:txBody>
      </p:sp>
      <p:sp>
        <p:nvSpPr>
          <p:cNvPr id="12" name="Elipse 21">
            <a:extLst>
              <a:ext uri="{FF2B5EF4-FFF2-40B4-BE49-F238E27FC236}">
                <a16:creationId xmlns:a16="http://schemas.microsoft.com/office/drawing/2014/main" id="{EDF7809D-22E5-418E-B005-A92DFEDB91FE}"/>
              </a:ext>
            </a:extLst>
          </p:cNvPr>
          <p:cNvSpPr/>
          <p:nvPr/>
        </p:nvSpPr>
        <p:spPr>
          <a:xfrm flipH="1">
            <a:off x="4073765" y="1874883"/>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highlight>
                <a:srgbClr val="000000"/>
              </a:highlight>
            </a:endParaRPr>
          </a:p>
        </p:txBody>
      </p:sp>
      <p:sp>
        <p:nvSpPr>
          <p:cNvPr id="15" name="Elipse 21">
            <a:extLst>
              <a:ext uri="{FF2B5EF4-FFF2-40B4-BE49-F238E27FC236}">
                <a16:creationId xmlns:a16="http://schemas.microsoft.com/office/drawing/2014/main" id="{9C4D596C-F566-4016-979A-9E021502AB65}"/>
              </a:ext>
            </a:extLst>
          </p:cNvPr>
          <p:cNvSpPr/>
          <p:nvPr/>
        </p:nvSpPr>
        <p:spPr>
          <a:xfrm flipH="1">
            <a:off x="4072606" y="3296210"/>
            <a:ext cx="237074"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Título 1">
            <a:extLst>
              <a:ext uri="{FF2B5EF4-FFF2-40B4-BE49-F238E27FC236}">
                <a16:creationId xmlns:a16="http://schemas.microsoft.com/office/drawing/2014/main" id="{37646B39-EF73-4AFD-A807-F0107BEF2312}"/>
              </a:ext>
            </a:extLst>
          </p:cNvPr>
          <p:cNvSpPr txBox="1">
            <a:spLocks/>
          </p:cNvSpPr>
          <p:nvPr/>
        </p:nvSpPr>
        <p:spPr>
          <a:xfrm>
            <a:off x="169849" y="2345757"/>
            <a:ext cx="3139439" cy="10624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latin typeface="+mn-lt"/>
              </a:rPr>
              <a:t>Global Survey</a:t>
            </a:r>
            <a:endParaRPr lang="es-ES_tradnl" sz="3200" dirty="0">
              <a:solidFill>
                <a:schemeClr val="bg1"/>
              </a:solidFill>
              <a:latin typeface="+mn-lt"/>
            </a:endParaRPr>
          </a:p>
        </p:txBody>
      </p:sp>
      <p:sp>
        <p:nvSpPr>
          <p:cNvPr id="19" name="Contenidor de número de diapositiva 5">
            <a:extLst>
              <a:ext uri="{FF2B5EF4-FFF2-40B4-BE49-F238E27FC236}">
                <a16:creationId xmlns:a16="http://schemas.microsoft.com/office/drawing/2014/main" id="{577FDB48-C730-4789-A372-9F3927A56F46}"/>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10</a:t>
            </a:fld>
            <a:endParaRPr lang="ca-ES" dirty="0"/>
          </a:p>
        </p:txBody>
      </p:sp>
      <p:sp>
        <p:nvSpPr>
          <p:cNvPr id="16" name="QuadreDeText 16">
            <a:extLst>
              <a:ext uri="{FF2B5EF4-FFF2-40B4-BE49-F238E27FC236}">
                <a16:creationId xmlns:a16="http://schemas.microsoft.com/office/drawing/2014/main" id="{75612A14-D70F-49DF-89FB-72BE739BD3E4}"/>
              </a:ext>
            </a:extLst>
          </p:cNvPr>
          <p:cNvSpPr txBox="1"/>
          <p:nvPr/>
        </p:nvSpPr>
        <p:spPr>
          <a:xfrm>
            <a:off x="4530932" y="4400984"/>
            <a:ext cx="7343092" cy="642227"/>
          </a:xfrm>
          <a:prstGeom prst="rect">
            <a:avLst/>
          </a:prstGeom>
          <a:noFill/>
        </p:spPr>
        <p:txBody>
          <a:bodyPr wrap="square">
            <a:spAutoFit/>
          </a:bodyPr>
          <a:lstStyle/>
          <a:p>
            <a:pPr>
              <a:lnSpc>
                <a:spcPct val="114000"/>
              </a:lnSpc>
            </a:pPr>
            <a:r>
              <a:rPr lang="en-US" sz="3200" dirty="0">
                <a:ea typeface="Calibri" panose="020F0502020204030204" pitchFamily="34" charset="0"/>
                <a:cs typeface="Times New Roman" panose="02020603050405020304" pitchFamily="18" charset="0"/>
              </a:rPr>
              <a:t>provide guidance to libraries?</a:t>
            </a:r>
          </a:p>
          <a:p>
            <a:pPr>
              <a:lnSpc>
                <a:spcPct val="114000"/>
              </a:lnSpc>
            </a:pPr>
            <a:endParaRPr lang="en-US" sz="3200" dirty="0">
              <a:ea typeface="Calibri" panose="020F0502020204030204" pitchFamily="34" charset="0"/>
              <a:cs typeface="Times New Roman" panose="02020603050405020304" pitchFamily="18" charset="0"/>
            </a:endParaRPr>
          </a:p>
        </p:txBody>
      </p:sp>
      <p:sp>
        <p:nvSpPr>
          <p:cNvPr id="18" name="QuadreDeText 16">
            <a:extLst>
              <a:ext uri="{FF2B5EF4-FFF2-40B4-BE49-F238E27FC236}">
                <a16:creationId xmlns:a16="http://schemas.microsoft.com/office/drawing/2014/main" id="{75612A14-D70F-49DF-89FB-72BE739BD3E4}"/>
              </a:ext>
            </a:extLst>
          </p:cNvPr>
          <p:cNvSpPr txBox="1"/>
          <p:nvPr/>
        </p:nvSpPr>
        <p:spPr>
          <a:xfrm>
            <a:off x="4503886" y="5367922"/>
            <a:ext cx="7343092" cy="642227"/>
          </a:xfrm>
          <a:prstGeom prst="rect">
            <a:avLst/>
          </a:prstGeom>
          <a:noFill/>
        </p:spPr>
        <p:txBody>
          <a:bodyPr wrap="square">
            <a:spAutoFit/>
          </a:bodyPr>
          <a:lstStyle/>
          <a:p>
            <a:pPr>
              <a:lnSpc>
                <a:spcPct val="114000"/>
              </a:lnSpc>
            </a:pPr>
            <a:r>
              <a:rPr lang="en-US" sz="3200" dirty="0">
                <a:ea typeface="Calibri" panose="020F0502020204030204" pitchFamily="34" charset="0"/>
                <a:cs typeface="Times New Roman" panose="02020603050405020304" pitchFamily="18" charset="0"/>
              </a:rPr>
              <a:t>provide guidance to decision-makers?</a:t>
            </a:r>
          </a:p>
          <a:p>
            <a:pPr>
              <a:lnSpc>
                <a:spcPct val="114000"/>
              </a:lnSpc>
            </a:pPr>
            <a:endParaRPr lang="en-US" sz="3200" dirty="0">
              <a:ea typeface="Calibri" panose="020F0502020204030204" pitchFamily="34" charset="0"/>
              <a:cs typeface="Times New Roman" panose="02020603050405020304" pitchFamily="18" charset="0"/>
            </a:endParaRPr>
          </a:p>
        </p:txBody>
      </p:sp>
      <p:sp>
        <p:nvSpPr>
          <p:cNvPr id="20" name="Elipse 21">
            <a:extLst>
              <a:ext uri="{FF2B5EF4-FFF2-40B4-BE49-F238E27FC236}">
                <a16:creationId xmlns:a16="http://schemas.microsoft.com/office/drawing/2014/main" id="{9C4D596C-F566-4016-979A-9E021502AB65}"/>
              </a:ext>
            </a:extLst>
          </p:cNvPr>
          <p:cNvSpPr/>
          <p:nvPr/>
        </p:nvSpPr>
        <p:spPr>
          <a:xfrm flipH="1">
            <a:off x="4073167" y="4691125"/>
            <a:ext cx="237074"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1" name="Elipse 21">
            <a:extLst>
              <a:ext uri="{FF2B5EF4-FFF2-40B4-BE49-F238E27FC236}">
                <a16:creationId xmlns:a16="http://schemas.microsoft.com/office/drawing/2014/main" id="{9C4D596C-F566-4016-979A-9E021502AB65}"/>
              </a:ext>
            </a:extLst>
          </p:cNvPr>
          <p:cNvSpPr/>
          <p:nvPr/>
        </p:nvSpPr>
        <p:spPr>
          <a:xfrm flipH="1">
            <a:off x="4073166" y="5629916"/>
            <a:ext cx="237074"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4839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B9725DAC-DFCE-4CB2-8A92-A0F42F54B40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667" t="3111" r="16667" b="6223"/>
          <a:stretch/>
        </p:blipFill>
        <p:spPr>
          <a:xfrm>
            <a:off x="4627779" y="274320"/>
            <a:ext cx="6345021" cy="6471920"/>
          </a:xfrm>
          <a:prstGeom prst="rect">
            <a:avLst/>
          </a:prstGeom>
        </p:spPr>
      </p:pic>
      <p:sp>
        <p:nvSpPr>
          <p:cNvPr id="6" name="Rectangle 5">
            <a:extLst>
              <a:ext uri="{FF2B5EF4-FFF2-40B4-BE49-F238E27FC236}">
                <a16:creationId xmlns:a16="http://schemas.microsoft.com/office/drawing/2014/main" id="{C05979BB-2DC7-4829-8B0E-863335EC02CD}"/>
              </a:ext>
            </a:extLst>
          </p:cNvPr>
          <p:cNvSpPr/>
          <p:nvPr/>
        </p:nvSpPr>
        <p:spPr>
          <a:xfrm>
            <a:off x="0" y="0"/>
            <a:ext cx="3413760"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523800" y="3234055"/>
            <a:ext cx="2366159"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latin typeface="+mn-lt"/>
              </a:rPr>
              <a:t>What does it include</a:t>
            </a:r>
            <a:r>
              <a:rPr lang="it-IT" sz="3200" dirty="0">
                <a:solidFill>
                  <a:schemeClr val="bg1"/>
                </a:solidFill>
                <a:latin typeface="+mn-lt"/>
              </a:rPr>
              <a:t>?</a:t>
            </a:r>
            <a:endParaRPr lang="es-ES" sz="3200" dirty="0">
              <a:solidFill>
                <a:schemeClr val="bg1"/>
              </a:solidFill>
              <a:latin typeface="+mn-lt"/>
            </a:endParaRPr>
          </a:p>
        </p:txBody>
      </p:sp>
      <p:sp>
        <p:nvSpPr>
          <p:cNvPr id="5" name="Contenidor de número de diapositiva 5">
            <a:extLst>
              <a:ext uri="{FF2B5EF4-FFF2-40B4-BE49-F238E27FC236}">
                <a16:creationId xmlns:a16="http://schemas.microsoft.com/office/drawing/2014/main" id="{852F1739-4DC2-4D5A-AA1F-185B2AEFD835}"/>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11</a:t>
            </a:fld>
            <a:endParaRPr lang="ca-ES" dirty="0"/>
          </a:p>
        </p:txBody>
      </p:sp>
    </p:spTree>
    <p:extLst>
      <p:ext uri="{BB962C8B-B14F-4D97-AF65-F5344CB8AC3E}">
        <p14:creationId xmlns:p14="http://schemas.microsoft.com/office/powerpoint/2010/main" val="3921374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tge 1">
            <a:extLst>
              <a:ext uri="{FF2B5EF4-FFF2-40B4-BE49-F238E27FC236}">
                <a16:creationId xmlns:a16="http://schemas.microsoft.com/office/drawing/2014/main" id="{5D5B1327-34E6-41E4-8536-91A7AB57B4F8}"/>
              </a:ext>
            </a:extLst>
          </p:cNvPr>
          <p:cNvPicPr>
            <a:picLocks noChangeAspect="1"/>
          </p:cNvPicPr>
          <p:nvPr/>
        </p:nvPicPr>
        <p:blipFill rotWithShape="1">
          <a:blip r:embed="rId3"/>
          <a:srcRect t="5436"/>
          <a:stretch/>
        </p:blipFill>
        <p:spPr>
          <a:xfrm>
            <a:off x="1" y="10"/>
            <a:ext cx="9669642" cy="6857990"/>
          </a:xfrm>
          <a:prstGeom prst="rect">
            <a:avLst/>
          </a:prstGeom>
        </p:spPr>
      </p:pic>
      <p:sp>
        <p:nvSpPr>
          <p:cNvPr id="37" name="Rectangle 36">
            <a:extLst>
              <a:ext uri="{FF2B5EF4-FFF2-40B4-BE49-F238E27FC236}">
                <a16:creationId xmlns:a16="http://schemas.microsoft.com/office/drawing/2014/main" id="{D1EA859B-E555-4109-94F3-6700E046E00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QuadreDeText 10">
            <a:extLst>
              <a:ext uri="{FF2B5EF4-FFF2-40B4-BE49-F238E27FC236}">
                <a16:creationId xmlns:a16="http://schemas.microsoft.com/office/drawing/2014/main" id="{2B790BCF-7E55-4577-9447-340D6562F911}"/>
              </a:ext>
            </a:extLst>
          </p:cNvPr>
          <p:cNvSpPr txBox="1"/>
          <p:nvPr/>
        </p:nvSpPr>
        <p:spPr>
          <a:xfrm>
            <a:off x="8430771" y="1708785"/>
            <a:ext cx="3822189" cy="1899912"/>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4000" b="1" dirty="0">
                <a:latin typeface="+mj-lt"/>
                <a:ea typeface="+mj-ea"/>
                <a:cs typeface="+mj-cs"/>
              </a:rPr>
              <a:t>REFLECTS A LIBRARY THAT LOOKS AFTER...</a:t>
            </a:r>
          </a:p>
        </p:txBody>
      </p:sp>
      <p:sp>
        <p:nvSpPr>
          <p:cNvPr id="14" name="QuadreDeText 13">
            <a:extLst>
              <a:ext uri="{FF2B5EF4-FFF2-40B4-BE49-F238E27FC236}">
                <a16:creationId xmlns:a16="http://schemas.microsoft.com/office/drawing/2014/main" id="{FC73D5DC-99CC-4BC8-A6CE-7F88E72355DD}"/>
              </a:ext>
            </a:extLst>
          </p:cNvPr>
          <p:cNvSpPr txBox="1"/>
          <p:nvPr/>
        </p:nvSpPr>
        <p:spPr>
          <a:xfrm>
            <a:off x="8528688" y="4129651"/>
            <a:ext cx="3553722" cy="1777989"/>
          </a:xfrm>
          <a:prstGeom prst="rect">
            <a:avLst/>
          </a:prstGeom>
        </p:spPr>
        <p:txBody>
          <a:bodyPr vert="horz" lIns="91440" tIns="45720" rIns="91440" bIns="45720" rtlCol="0">
            <a:normAutofit lnSpcReduction="10000"/>
          </a:bodyPr>
          <a:lstStyle/>
          <a:p>
            <a:pPr marL="285750" indent="-228600">
              <a:lnSpc>
                <a:spcPct val="90000"/>
              </a:lnSpc>
              <a:spcAft>
                <a:spcPts val="800"/>
              </a:spcAft>
              <a:buFont typeface="Arial" panose="020B0604020202020204" pitchFamily="34" charset="0"/>
              <a:buChar char="•"/>
            </a:pPr>
            <a:r>
              <a:rPr lang="ca-ES" sz="2000" b="1" noProof="1"/>
              <a:t>Knowledge Society: </a:t>
            </a:r>
            <a:r>
              <a:rPr lang="en-US" sz="2000" noProof="1">
                <a:effectLst/>
              </a:rPr>
              <a:t>accessing, producing, creating and sharing knowledge</a:t>
            </a:r>
            <a:r>
              <a:rPr lang="ca-ES" sz="2000" noProof="1">
                <a:effectLst/>
              </a:rPr>
              <a:t>. </a:t>
            </a:r>
          </a:p>
          <a:p>
            <a:pPr marL="57150" indent="-228600">
              <a:lnSpc>
                <a:spcPct val="90000"/>
              </a:lnSpc>
              <a:spcAft>
                <a:spcPts val="800"/>
              </a:spcAft>
              <a:buFont typeface="Arial" panose="020B0604020202020204" pitchFamily="34" charset="0"/>
              <a:buChar char="•"/>
            </a:pPr>
            <a:endParaRPr lang="ca-ES" sz="2000" b="1" noProof="1"/>
          </a:p>
          <a:p>
            <a:pPr marL="285750" indent="-228600">
              <a:lnSpc>
                <a:spcPct val="90000"/>
              </a:lnSpc>
              <a:spcAft>
                <a:spcPts val="800"/>
              </a:spcAft>
              <a:buFont typeface="Arial" panose="020B0604020202020204" pitchFamily="34" charset="0"/>
              <a:buChar char="•"/>
            </a:pPr>
            <a:r>
              <a:rPr lang="ca-ES" sz="2000" b="1" noProof="1">
                <a:effectLst/>
              </a:rPr>
              <a:t>Sustainable Development</a:t>
            </a:r>
          </a:p>
        </p:txBody>
      </p:sp>
      <p:sp>
        <p:nvSpPr>
          <p:cNvPr id="3" name="Contenidor de número de diapositiva 2">
            <a:extLst>
              <a:ext uri="{FF2B5EF4-FFF2-40B4-BE49-F238E27FC236}">
                <a16:creationId xmlns:a16="http://schemas.microsoft.com/office/drawing/2014/main" id="{9432623A-F11A-4E32-8E28-BA2C38F007F6}"/>
              </a:ext>
            </a:extLst>
          </p:cNvPr>
          <p:cNvSpPr>
            <a:spLocks noGrp="1"/>
          </p:cNvSpPr>
          <p:nvPr>
            <p:ph type="sldNum" sz="quarter" idx="12"/>
          </p:nvPr>
        </p:nvSpPr>
        <p:spPr/>
        <p:txBody>
          <a:bodyPr/>
          <a:lstStyle/>
          <a:p>
            <a:fld id="{7F935A37-C4AD-4923-8C0B-BEAF9857E42D}" type="slidenum">
              <a:rPr lang="ca-ES" smtClean="0"/>
              <a:pPr/>
              <a:t>12</a:t>
            </a:fld>
            <a:endParaRPr lang="ca-ES"/>
          </a:p>
        </p:txBody>
      </p:sp>
    </p:spTree>
    <p:extLst>
      <p:ext uri="{BB962C8B-B14F-4D97-AF65-F5344CB8AC3E}">
        <p14:creationId xmlns:p14="http://schemas.microsoft.com/office/powerpoint/2010/main" val="3893840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5979BB-2DC7-4829-8B0E-863335EC02CD}"/>
              </a:ext>
            </a:extLst>
          </p:cNvPr>
          <p:cNvSpPr/>
          <p:nvPr/>
        </p:nvSpPr>
        <p:spPr>
          <a:xfrm>
            <a:off x="9525" y="0"/>
            <a:ext cx="3394075"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1510757" y="3116712"/>
            <a:ext cx="4585243"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ES" sz="3200" b="1" dirty="0">
              <a:solidFill>
                <a:schemeClr val="bg1"/>
              </a:solidFill>
              <a:latin typeface="+mn-lt"/>
            </a:endParaRPr>
          </a:p>
        </p:txBody>
      </p:sp>
      <p:sp>
        <p:nvSpPr>
          <p:cNvPr id="13" name="QuadreDeText 12">
            <a:extLst>
              <a:ext uri="{FF2B5EF4-FFF2-40B4-BE49-F238E27FC236}">
                <a16:creationId xmlns:a16="http://schemas.microsoft.com/office/drawing/2014/main" id="{1D04224A-1A7E-4702-A25E-ADA12C1558CA}"/>
              </a:ext>
            </a:extLst>
          </p:cNvPr>
          <p:cNvSpPr txBox="1"/>
          <p:nvPr/>
        </p:nvSpPr>
        <p:spPr>
          <a:xfrm>
            <a:off x="4600444" y="1350324"/>
            <a:ext cx="7343093" cy="1764996"/>
          </a:xfrm>
          <a:prstGeom prst="rect">
            <a:avLst/>
          </a:prstGeom>
          <a:noFill/>
        </p:spPr>
        <p:txBody>
          <a:bodyPr wrap="square">
            <a:spAutoFit/>
          </a:bodyPr>
          <a:lstStyle/>
          <a:p>
            <a:pPr>
              <a:lnSpc>
                <a:spcPct val="114000"/>
              </a:lnSpc>
            </a:pPr>
            <a:r>
              <a:rPr lang="en-US" sz="3200" dirty="0">
                <a:ea typeface="Calibri" panose="020F0502020204030204" pitchFamily="34" charset="0"/>
                <a:cs typeface="Times New Roman" panose="02020603050405020304" pitchFamily="18" charset="0"/>
              </a:rPr>
              <a:t>Digitization</a:t>
            </a:r>
          </a:p>
          <a:p>
            <a:pPr>
              <a:lnSpc>
                <a:spcPct val="114000"/>
              </a:lnSpc>
            </a:pPr>
            <a:r>
              <a:rPr lang="en-US" sz="3200" dirty="0">
                <a:ea typeface="Calibri" panose="020F0502020204030204" pitchFamily="34" charset="0"/>
                <a:cs typeface="Times New Roman" panose="02020603050405020304" pitchFamily="18" charset="0"/>
              </a:rPr>
              <a:t>Knowledge Society</a:t>
            </a:r>
          </a:p>
          <a:p>
            <a:pPr>
              <a:lnSpc>
                <a:spcPct val="114000"/>
              </a:lnSpc>
            </a:pPr>
            <a:r>
              <a:rPr lang="en-US" sz="3200" dirty="0">
                <a:ea typeface="Calibri" panose="020F0502020204030204" pitchFamily="34" charset="0"/>
                <a:cs typeface="Times New Roman" panose="02020603050405020304" pitchFamily="18" charset="0"/>
              </a:rPr>
              <a:t>Proactive Role in Community</a:t>
            </a:r>
          </a:p>
          <a:p>
            <a:pPr>
              <a:lnSpc>
                <a:spcPct val="114000"/>
              </a:lnSpc>
            </a:pPr>
            <a:endParaRPr lang="en-GB" sz="3200" dirty="0">
              <a:ea typeface="Calibri" panose="020F0502020204030204" pitchFamily="34" charset="0"/>
              <a:cs typeface="Times New Roman" panose="02020603050405020304" pitchFamily="18" charset="0"/>
            </a:endParaRPr>
          </a:p>
        </p:txBody>
      </p:sp>
      <p:sp>
        <p:nvSpPr>
          <p:cNvPr id="17" name="QuadreDeText 16">
            <a:extLst>
              <a:ext uri="{FF2B5EF4-FFF2-40B4-BE49-F238E27FC236}">
                <a16:creationId xmlns:a16="http://schemas.microsoft.com/office/drawing/2014/main" id="{75612A14-D70F-49DF-89FB-72BE739BD3E4}"/>
              </a:ext>
            </a:extLst>
          </p:cNvPr>
          <p:cNvSpPr txBox="1"/>
          <p:nvPr/>
        </p:nvSpPr>
        <p:spPr>
          <a:xfrm>
            <a:off x="4640800" y="3088903"/>
            <a:ext cx="7343092" cy="2326381"/>
          </a:xfrm>
          <a:prstGeom prst="rect">
            <a:avLst/>
          </a:prstGeom>
          <a:noFill/>
        </p:spPr>
        <p:txBody>
          <a:bodyPr wrap="square">
            <a:spAutoFit/>
          </a:bodyPr>
          <a:lstStyle/>
          <a:p>
            <a:pPr>
              <a:lnSpc>
                <a:spcPct val="114000"/>
              </a:lnSpc>
            </a:pPr>
            <a:r>
              <a:rPr lang="en-US" sz="3200" dirty="0">
                <a:ea typeface="Calibri" panose="020F0502020204030204" pitchFamily="34" charset="0"/>
                <a:cs typeface="Times New Roman" panose="02020603050405020304" pitchFamily="18" charset="0"/>
              </a:rPr>
              <a:t>Digital</a:t>
            </a:r>
            <a:r>
              <a:rPr lang="en-US" sz="3200" dirty="0">
                <a:solidFill>
                  <a:srgbClr val="08724C"/>
                </a:solidFill>
                <a:latin typeface="Lato"/>
              </a:rPr>
              <a:t> </a:t>
            </a:r>
            <a:r>
              <a:rPr lang="en-US" sz="3200" dirty="0">
                <a:ea typeface="Calibri" panose="020F0502020204030204" pitchFamily="34" charset="0"/>
                <a:cs typeface="Times New Roman" panose="02020603050405020304" pitchFamily="18" charset="0"/>
              </a:rPr>
              <a:t>Literacy</a:t>
            </a:r>
          </a:p>
          <a:p>
            <a:pPr>
              <a:lnSpc>
                <a:spcPct val="114000"/>
              </a:lnSpc>
            </a:pPr>
            <a:r>
              <a:rPr lang="en-US" sz="3200" dirty="0">
                <a:ea typeface="Calibri" panose="020F0502020204030204" pitchFamily="34" charset="0"/>
                <a:cs typeface="Times New Roman" panose="02020603050405020304" pitchFamily="18" charset="0"/>
              </a:rPr>
              <a:t>Sustainable Development</a:t>
            </a:r>
          </a:p>
          <a:p>
            <a:pPr>
              <a:lnSpc>
                <a:spcPct val="114000"/>
              </a:lnSpc>
            </a:pPr>
            <a:r>
              <a:rPr lang="en-US" sz="3200" dirty="0">
                <a:ea typeface="Calibri" panose="020F0502020204030204" pitchFamily="34" charset="0"/>
                <a:cs typeface="Times New Roman" panose="02020603050405020304" pitchFamily="18" charset="0"/>
              </a:rPr>
              <a:t>Partnerships</a:t>
            </a:r>
          </a:p>
          <a:p>
            <a:pPr algn="r">
              <a:lnSpc>
                <a:spcPct val="114000"/>
              </a:lnSpc>
            </a:pPr>
            <a:r>
              <a:rPr lang="en-US" sz="3200" dirty="0">
                <a:ea typeface="Calibri" panose="020F0502020204030204" pitchFamily="34" charset="0"/>
                <a:cs typeface="Times New Roman" panose="02020603050405020304" pitchFamily="18" charset="0"/>
              </a:rPr>
              <a:t>and many more!</a:t>
            </a:r>
          </a:p>
        </p:txBody>
      </p:sp>
      <p:sp>
        <p:nvSpPr>
          <p:cNvPr id="14" name="Título 1">
            <a:extLst>
              <a:ext uri="{FF2B5EF4-FFF2-40B4-BE49-F238E27FC236}">
                <a16:creationId xmlns:a16="http://schemas.microsoft.com/office/drawing/2014/main" id="{37646B39-EF73-4AFD-A807-F0107BEF2312}"/>
              </a:ext>
            </a:extLst>
          </p:cNvPr>
          <p:cNvSpPr txBox="1">
            <a:spLocks/>
          </p:cNvSpPr>
          <p:nvPr/>
        </p:nvSpPr>
        <p:spPr>
          <a:xfrm>
            <a:off x="169849" y="2345757"/>
            <a:ext cx="3139439" cy="10624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latin typeface="+mn-lt"/>
              </a:rPr>
              <a:t>Key Topics</a:t>
            </a:r>
            <a:endParaRPr lang="es-ES_tradnl" sz="3200" dirty="0">
              <a:solidFill>
                <a:schemeClr val="bg1"/>
              </a:solidFill>
              <a:latin typeface="+mn-lt"/>
            </a:endParaRPr>
          </a:p>
        </p:txBody>
      </p:sp>
      <p:sp>
        <p:nvSpPr>
          <p:cNvPr id="19" name="Contenidor de número de diapositiva 5">
            <a:extLst>
              <a:ext uri="{FF2B5EF4-FFF2-40B4-BE49-F238E27FC236}">
                <a16:creationId xmlns:a16="http://schemas.microsoft.com/office/drawing/2014/main" id="{577FDB48-C730-4789-A372-9F3927A56F46}"/>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13</a:t>
            </a:fld>
            <a:endParaRPr lang="ca-ES" dirty="0"/>
          </a:p>
        </p:txBody>
      </p:sp>
    </p:spTree>
    <p:extLst>
      <p:ext uri="{BB962C8B-B14F-4D97-AF65-F5344CB8AC3E}">
        <p14:creationId xmlns:p14="http://schemas.microsoft.com/office/powerpoint/2010/main" val="204839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tge 19">
            <a:extLst>
              <a:ext uri="{FF2B5EF4-FFF2-40B4-BE49-F238E27FC236}">
                <a16:creationId xmlns:a16="http://schemas.microsoft.com/office/drawing/2014/main" id="{7685A594-ADCB-4957-BC17-192047EC0BD5}"/>
              </a:ext>
            </a:extLst>
          </p:cNvPr>
          <p:cNvPicPr>
            <a:picLocks noChangeAspect="1"/>
          </p:cNvPicPr>
          <p:nvPr/>
        </p:nvPicPr>
        <p:blipFill>
          <a:blip r:embed="rId3"/>
          <a:stretch>
            <a:fillRect/>
          </a:stretch>
        </p:blipFill>
        <p:spPr>
          <a:xfrm>
            <a:off x="4386976" y="1497062"/>
            <a:ext cx="4010025" cy="2333631"/>
          </a:xfrm>
          <a:prstGeom prst="rect">
            <a:avLst/>
          </a:prstGeom>
        </p:spPr>
      </p:pic>
      <p:pic>
        <p:nvPicPr>
          <p:cNvPr id="29" name="Imatge 28">
            <a:extLst>
              <a:ext uri="{FF2B5EF4-FFF2-40B4-BE49-F238E27FC236}">
                <a16:creationId xmlns:a16="http://schemas.microsoft.com/office/drawing/2014/main" id="{3F3C48F8-8F9C-480A-8938-9E41E8A37A50}"/>
              </a:ext>
            </a:extLst>
          </p:cNvPr>
          <p:cNvPicPr>
            <a:picLocks noChangeAspect="1"/>
          </p:cNvPicPr>
          <p:nvPr/>
        </p:nvPicPr>
        <p:blipFill rotWithShape="1">
          <a:blip r:embed="rId4"/>
          <a:srcRect r="6107"/>
          <a:stretch/>
        </p:blipFill>
        <p:spPr>
          <a:xfrm>
            <a:off x="4683855" y="4017973"/>
            <a:ext cx="3121230" cy="866775"/>
          </a:xfrm>
          <a:prstGeom prst="rect">
            <a:avLst/>
          </a:prstGeom>
        </p:spPr>
      </p:pic>
      <p:pic>
        <p:nvPicPr>
          <p:cNvPr id="30" name="Imatge 29">
            <a:extLst>
              <a:ext uri="{FF2B5EF4-FFF2-40B4-BE49-F238E27FC236}">
                <a16:creationId xmlns:a16="http://schemas.microsoft.com/office/drawing/2014/main" id="{E680EEC9-8E88-425B-A57C-7AE4D695BD1C}"/>
              </a:ext>
            </a:extLst>
          </p:cNvPr>
          <p:cNvPicPr>
            <a:picLocks noChangeAspect="1"/>
          </p:cNvPicPr>
          <p:nvPr/>
        </p:nvPicPr>
        <p:blipFill>
          <a:blip r:embed="rId5"/>
          <a:stretch>
            <a:fillRect/>
          </a:stretch>
        </p:blipFill>
        <p:spPr>
          <a:xfrm>
            <a:off x="4061423" y="5391785"/>
            <a:ext cx="4048125" cy="1238250"/>
          </a:xfrm>
          <a:prstGeom prst="rect">
            <a:avLst/>
          </a:prstGeom>
        </p:spPr>
      </p:pic>
      <p:sp>
        <p:nvSpPr>
          <p:cNvPr id="18" name="QuadreDeText 17">
            <a:extLst>
              <a:ext uri="{FF2B5EF4-FFF2-40B4-BE49-F238E27FC236}">
                <a16:creationId xmlns:a16="http://schemas.microsoft.com/office/drawing/2014/main" id="{B3F39F01-2DEE-4BA7-BCB5-4310164E57C0}"/>
              </a:ext>
            </a:extLst>
          </p:cNvPr>
          <p:cNvSpPr txBox="1"/>
          <p:nvPr/>
        </p:nvSpPr>
        <p:spPr>
          <a:xfrm>
            <a:off x="3149899" y="441129"/>
            <a:ext cx="6096000" cy="646331"/>
          </a:xfrm>
          <a:prstGeom prst="rect">
            <a:avLst/>
          </a:prstGeom>
          <a:noFill/>
        </p:spPr>
        <p:txBody>
          <a:bodyPr wrap="square">
            <a:spAutoFit/>
          </a:bodyPr>
          <a:lstStyle/>
          <a:p>
            <a:pPr algn="ctr"/>
            <a:r>
              <a:rPr lang="en-US" sz="1800" dirty="0">
                <a:effectLst/>
                <a:latin typeface="Segoe UI" panose="020B0502040204020203" pitchFamily="34" charset="0"/>
              </a:rPr>
              <a:t>Examples of projects that reflect the idea of the Manifesto </a:t>
            </a:r>
            <a:r>
              <a:rPr lang="en-US" sz="1800" dirty="0">
                <a:solidFill>
                  <a:srgbClr val="FF0000"/>
                </a:solidFill>
                <a:effectLst/>
                <a:latin typeface="Segoe UI" panose="020B0502040204020203" pitchFamily="34" charset="0"/>
              </a:rPr>
              <a:t>(Note: to be added local examples):</a:t>
            </a:r>
            <a:endParaRPr lang="es-ES" sz="2000" dirty="0">
              <a:solidFill>
                <a:srgbClr val="FF0000"/>
              </a:solidFill>
              <a:effectLst/>
              <a:latin typeface="Arial" panose="020B0604020202020204" pitchFamily="34" charset="0"/>
            </a:endParaRPr>
          </a:p>
        </p:txBody>
      </p:sp>
      <p:sp>
        <p:nvSpPr>
          <p:cNvPr id="2" name="Contenidor de número de diapositiva 1">
            <a:extLst>
              <a:ext uri="{FF2B5EF4-FFF2-40B4-BE49-F238E27FC236}">
                <a16:creationId xmlns:a16="http://schemas.microsoft.com/office/drawing/2014/main" id="{CCED6678-5BAD-415F-AB25-835E9184FEF9}"/>
              </a:ext>
            </a:extLst>
          </p:cNvPr>
          <p:cNvSpPr>
            <a:spLocks noGrp="1"/>
          </p:cNvSpPr>
          <p:nvPr>
            <p:ph type="sldNum" sz="quarter" idx="12"/>
          </p:nvPr>
        </p:nvSpPr>
        <p:spPr/>
        <p:txBody>
          <a:bodyPr/>
          <a:lstStyle/>
          <a:p>
            <a:fld id="{7F935A37-C4AD-4923-8C0B-BEAF9857E42D}" type="slidenum">
              <a:rPr lang="ca-ES" smtClean="0"/>
              <a:pPr/>
              <a:t>14</a:t>
            </a:fld>
            <a:endParaRPr lang="ca-ES"/>
          </a:p>
        </p:txBody>
      </p:sp>
      <p:sp>
        <p:nvSpPr>
          <p:cNvPr id="3" name="TextBox 6">
            <a:extLst>
              <a:ext uri="{FF2B5EF4-FFF2-40B4-BE49-F238E27FC236}">
                <a16:creationId xmlns:a16="http://schemas.microsoft.com/office/drawing/2014/main" id="{B5CE128E-9459-0E44-0698-7C107F8D2B01}"/>
              </a:ext>
            </a:extLst>
          </p:cNvPr>
          <p:cNvSpPr txBox="1"/>
          <p:nvPr/>
        </p:nvSpPr>
        <p:spPr>
          <a:xfrm>
            <a:off x="4202279" y="4960811"/>
            <a:ext cx="6029569" cy="222433"/>
          </a:xfrm>
          <a:prstGeom prst="rect">
            <a:avLst/>
          </a:prstGeom>
        </p:spPr>
        <p:txBody>
          <a:bodyPr wrap="square" lIns="0" tIns="0" rIns="0" bIns="0" rtlCol="0" anchor="ctr">
            <a:spAutoFit/>
          </a:bodyPr>
          <a:lstStyle/>
          <a:p>
            <a:pPr algn="l">
              <a:lnSpc>
                <a:spcPct val="114000"/>
              </a:lnSpc>
            </a:pPr>
            <a:r>
              <a:rPr lang="en-GB" sz="1400" dirty="0">
                <a:solidFill>
                  <a:srgbClr val="08724C"/>
                </a:solidFill>
                <a:latin typeface="Lato"/>
              </a:rPr>
              <a:t>https://www.youtube.com/watch?v=HWSwbjEbSSI</a:t>
            </a:r>
          </a:p>
        </p:txBody>
      </p:sp>
    </p:spTree>
    <p:extLst>
      <p:ext uri="{BB962C8B-B14F-4D97-AF65-F5344CB8AC3E}">
        <p14:creationId xmlns:p14="http://schemas.microsoft.com/office/powerpoint/2010/main" val="3614747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a:extLst>
              <a:ext uri="{FF2B5EF4-FFF2-40B4-BE49-F238E27FC236}">
                <a16:creationId xmlns:a16="http://schemas.microsoft.com/office/drawing/2014/main" id="{B9725DAC-DFCE-4CB2-8A92-A0F42F54B40F}"/>
              </a:ext>
            </a:extLst>
          </p:cNvPr>
          <p:cNvPicPr>
            <a:picLocks noChangeAspect="1"/>
          </p:cNvPicPr>
          <p:nvPr/>
        </p:nvPicPr>
        <p:blipFill rotWithShape="1">
          <a:blip r:embed="rId3">
            <a:extLst>
              <a:ext uri="{28A0092B-C50C-407E-A947-70E740481C1C}">
                <a14:useLocalDpi xmlns:a14="http://schemas.microsoft.com/office/drawing/2010/main" val="0"/>
              </a:ext>
            </a:extLst>
          </a:blip>
          <a:srcRect t="10663" b="12540"/>
          <a:stretch/>
        </p:blipFill>
        <p:spPr>
          <a:xfrm>
            <a:off x="4582160" y="165608"/>
            <a:ext cx="6400801" cy="6550152"/>
          </a:xfrm>
          <a:prstGeom prst="rect">
            <a:avLst/>
          </a:prstGeom>
        </p:spPr>
      </p:pic>
      <p:sp>
        <p:nvSpPr>
          <p:cNvPr id="6" name="Rectangle 5">
            <a:extLst>
              <a:ext uri="{FF2B5EF4-FFF2-40B4-BE49-F238E27FC236}">
                <a16:creationId xmlns:a16="http://schemas.microsoft.com/office/drawing/2014/main" id="{C05979BB-2DC7-4829-8B0E-863335EC02CD}"/>
              </a:ext>
            </a:extLst>
          </p:cNvPr>
          <p:cNvSpPr/>
          <p:nvPr/>
        </p:nvSpPr>
        <p:spPr>
          <a:xfrm>
            <a:off x="0" y="0"/>
            <a:ext cx="3393440"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71120" y="2852552"/>
            <a:ext cx="3180080"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200" dirty="0">
                <a:solidFill>
                  <a:schemeClr val="bg1"/>
                </a:solidFill>
                <a:latin typeface="+mn-lt"/>
              </a:rPr>
              <a:t>Main changes</a:t>
            </a:r>
          </a:p>
        </p:txBody>
      </p:sp>
      <p:sp>
        <p:nvSpPr>
          <p:cNvPr id="5" name="Contenidor de número de diapositiva 5">
            <a:extLst>
              <a:ext uri="{FF2B5EF4-FFF2-40B4-BE49-F238E27FC236}">
                <a16:creationId xmlns:a16="http://schemas.microsoft.com/office/drawing/2014/main" id="{5075B664-B32F-4F22-BB43-C2949DD18F83}"/>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15</a:t>
            </a:fld>
            <a:endParaRPr lang="ca-ES" dirty="0"/>
          </a:p>
        </p:txBody>
      </p:sp>
    </p:spTree>
    <p:extLst>
      <p:ext uri="{BB962C8B-B14F-4D97-AF65-F5344CB8AC3E}">
        <p14:creationId xmlns:p14="http://schemas.microsoft.com/office/powerpoint/2010/main" val="19022353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ula 5">
            <a:extLst>
              <a:ext uri="{FF2B5EF4-FFF2-40B4-BE49-F238E27FC236}">
                <a16:creationId xmlns:a16="http://schemas.microsoft.com/office/drawing/2014/main" id="{F1C57FD5-EB95-48E4-A6DB-9016F8801CAA}"/>
              </a:ext>
            </a:extLst>
          </p:cNvPr>
          <p:cNvGraphicFramePr>
            <a:graphicFrameLocks noGrp="1"/>
          </p:cNvGraphicFramePr>
          <p:nvPr>
            <p:extLst>
              <p:ext uri="{D42A27DB-BD31-4B8C-83A1-F6EECF244321}">
                <p14:modId xmlns:p14="http://schemas.microsoft.com/office/powerpoint/2010/main" val="1266828498"/>
              </p:ext>
            </p:extLst>
          </p:nvPr>
        </p:nvGraphicFramePr>
        <p:xfrm>
          <a:off x="3936112" y="871580"/>
          <a:ext cx="7608304" cy="5143111"/>
        </p:xfrm>
        <a:graphic>
          <a:graphicData uri="http://schemas.openxmlformats.org/drawingml/2006/table">
            <a:tbl>
              <a:tblPr firstRow="1" firstCol="1" bandRow="1"/>
              <a:tblGrid>
                <a:gridCol w="3722789">
                  <a:extLst>
                    <a:ext uri="{9D8B030D-6E8A-4147-A177-3AD203B41FA5}">
                      <a16:colId xmlns:a16="http://schemas.microsoft.com/office/drawing/2014/main" val="679989693"/>
                    </a:ext>
                  </a:extLst>
                </a:gridCol>
                <a:gridCol w="3885515">
                  <a:extLst>
                    <a:ext uri="{9D8B030D-6E8A-4147-A177-3AD203B41FA5}">
                      <a16:colId xmlns:a16="http://schemas.microsoft.com/office/drawing/2014/main" val="1530151674"/>
                    </a:ext>
                  </a:extLst>
                </a:gridCol>
              </a:tblGrid>
              <a:tr h="469540">
                <a:tc>
                  <a:txBody>
                    <a:bodyPr/>
                    <a:lstStyle/>
                    <a:p>
                      <a:pPr marL="180000" algn="ctr">
                        <a:lnSpc>
                          <a:spcPct val="100000"/>
                        </a:lnSpc>
                        <a:spcBef>
                          <a:spcPts val="1200"/>
                        </a:spcBef>
                        <a:spcAft>
                          <a:spcPts val="0"/>
                        </a:spcAft>
                      </a:pPr>
                      <a:r>
                        <a:rPr lang="en-GB" sz="1800" b="0" noProof="0">
                          <a:solidFill>
                            <a:schemeClr val="bg1"/>
                          </a:solidFill>
                          <a:effectLst/>
                          <a:latin typeface="+mn-lt"/>
                          <a:ea typeface="Calibri" panose="020F0502020204030204" pitchFamily="34" charset="0"/>
                          <a:cs typeface="Arial" panose="020B0604020202020204" pitchFamily="34" charset="0"/>
                        </a:rPr>
                        <a:t>Manifesto 1994</a:t>
                      </a:r>
                    </a:p>
                  </a:txBody>
                  <a:tcPr marL="52243" marR="52243" marT="82272"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2A38"/>
                    </a:solidFill>
                  </a:tcPr>
                </a:tc>
                <a:tc>
                  <a:txBody>
                    <a:bodyPr/>
                    <a:lstStyle/>
                    <a:p>
                      <a:pPr marL="180000" algn="ctr" defTabSz="914400" rtl="0" eaLnBrk="1" latinLnBrk="0" hangingPunct="1">
                        <a:lnSpc>
                          <a:spcPct val="100000"/>
                        </a:lnSpc>
                        <a:spcBef>
                          <a:spcPts val="1200"/>
                        </a:spcBef>
                        <a:spcAft>
                          <a:spcPts val="0"/>
                        </a:spcAft>
                      </a:pPr>
                      <a:r>
                        <a:rPr lang="en-GB" sz="1800" b="0" kern="1200" noProof="0">
                          <a:solidFill>
                            <a:schemeClr val="bg1"/>
                          </a:solidFill>
                          <a:effectLst/>
                          <a:latin typeface="+mn-lt"/>
                          <a:ea typeface="Calibri" panose="020F0502020204030204" pitchFamily="34" charset="0"/>
                          <a:cs typeface="Arial" panose="020B0604020202020204" pitchFamily="34" charset="0"/>
                        </a:rPr>
                        <a:t>Manifesto 2022</a:t>
                      </a:r>
                    </a:p>
                  </a:txBody>
                  <a:tcPr marL="52243" marR="52243" marT="82272"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2A38"/>
                    </a:solidFill>
                  </a:tcPr>
                </a:tc>
                <a:extLst>
                  <a:ext uri="{0D108BD9-81ED-4DB2-BD59-A6C34878D82A}">
                    <a16:rowId xmlns:a16="http://schemas.microsoft.com/office/drawing/2014/main" val="90916626"/>
                  </a:ext>
                </a:extLst>
              </a:tr>
              <a:tr h="881217">
                <a:tc>
                  <a:txBody>
                    <a:bodyPr/>
                    <a:lstStyle/>
                    <a:p>
                      <a:pPr marL="180000" algn="l">
                        <a:lnSpc>
                          <a:spcPct val="100000"/>
                        </a:lnSpc>
                        <a:spcBef>
                          <a:spcPts val="1200"/>
                        </a:spcBef>
                        <a:spcAft>
                          <a:spcPts val="0"/>
                        </a:spcAft>
                      </a:pPr>
                      <a:r>
                        <a:rPr lang="en-GB" sz="1500" kern="1200" noProof="0">
                          <a:solidFill>
                            <a:schemeClr val="tx1"/>
                          </a:solidFill>
                          <a:effectLst/>
                          <a:latin typeface="+mn-lt"/>
                          <a:ea typeface="Calibri" panose="020F0502020204030204" pitchFamily="34" charset="0"/>
                          <a:cs typeface="Arial" panose="020B0604020202020204" pitchFamily="34" charset="0"/>
                        </a:rPr>
                        <a:t>Stimulating the imagination and creativity of children and young people. </a:t>
                      </a:r>
                    </a:p>
                  </a:txBody>
                  <a:tcPr marL="52243" marR="52243" marT="54848"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algn="l">
                        <a:lnSpc>
                          <a:spcPct val="100000"/>
                        </a:lnSpc>
                        <a:spcBef>
                          <a:spcPts val="1200"/>
                        </a:spcBef>
                        <a:spcAft>
                          <a:spcPts val="800"/>
                        </a:spcAft>
                      </a:pPr>
                      <a:r>
                        <a:rPr lang="en-GB" sz="1500" noProof="0">
                          <a:effectLst/>
                          <a:latin typeface="+mn-lt"/>
                          <a:ea typeface="Calibri" panose="020F0502020204030204" pitchFamily="34" charset="0"/>
                          <a:cs typeface="Arial" panose="020B0604020202020204" pitchFamily="34" charset="0"/>
                        </a:rPr>
                        <a:t>Providing opportunities for personal creative development, and </a:t>
                      </a:r>
                      <a:r>
                        <a:rPr lang="en-GB" sz="1500" b="1" noProof="0">
                          <a:effectLst/>
                          <a:latin typeface="+mn-lt"/>
                          <a:ea typeface="Calibri" panose="020F0502020204030204" pitchFamily="34" charset="0"/>
                          <a:cs typeface="Arial" panose="020B0604020202020204" pitchFamily="34" charset="0"/>
                        </a:rPr>
                        <a:t>stimulating imagination,</a:t>
                      </a:r>
                      <a:br>
                        <a:rPr lang="en-GB" sz="1500" b="1" noProof="0">
                          <a:effectLst/>
                          <a:latin typeface="+mn-lt"/>
                          <a:ea typeface="Calibri" panose="020F0502020204030204" pitchFamily="34" charset="0"/>
                          <a:cs typeface="Arial" panose="020B0604020202020204" pitchFamily="34" charset="0"/>
                        </a:rPr>
                      </a:br>
                      <a:r>
                        <a:rPr lang="en-GB" sz="1500" b="1" noProof="0">
                          <a:effectLst/>
                          <a:latin typeface="+mn-lt"/>
                          <a:ea typeface="Calibri" panose="020F0502020204030204" pitchFamily="34" charset="0"/>
                          <a:cs typeface="Arial" panose="020B0604020202020204" pitchFamily="34" charset="0"/>
                        </a:rPr>
                        <a:t>creativity, curiosity, and empathy.</a:t>
                      </a:r>
                      <a:endParaRPr lang="en-GB" sz="1500" noProof="0">
                        <a:effectLst/>
                        <a:latin typeface="+mn-lt"/>
                        <a:ea typeface="Calibri" panose="020F0502020204030204" pitchFamily="34" charset="0"/>
                        <a:cs typeface="Arial" panose="020B0604020202020204" pitchFamily="34" charset="0"/>
                      </a:endParaRPr>
                    </a:p>
                  </a:txBody>
                  <a:tcPr marL="52243" marR="52243" marT="54848"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2505837"/>
                  </a:ext>
                </a:extLst>
              </a:tr>
              <a:tr h="881217">
                <a:tc>
                  <a:txBody>
                    <a:bodyPr/>
                    <a:lstStyle/>
                    <a:p>
                      <a:pPr marL="180000" algn="l">
                        <a:lnSpc>
                          <a:spcPct val="100000"/>
                        </a:lnSpc>
                        <a:spcBef>
                          <a:spcPts val="1200"/>
                        </a:spcBef>
                        <a:spcAft>
                          <a:spcPts val="800"/>
                        </a:spcAft>
                      </a:pPr>
                      <a:r>
                        <a:rPr lang="en-GB" sz="1500" kern="1200" noProof="0">
                          <a:solidFill>
                            <a:schemeClr val="tx1"/>
                          </a:solidFill>
                          <a:effectLst/>
                          <a:latin typeface="+mn-lt"/>
                          <a:ea typeface="+mn-ea"/>
                          <a:cs typeface="Arial" panose="020B0604020202020204" pitchFamily="34" charset="0"/>
                        </a:rPr>
                        <a:t>Creating and strengthening reading habits in children from an early age</a:t>
                      </a:r>
                      <a:r>
                        <a:rPr lang="en-GB" sz="1500" kern="1200" noProof="0">
                          <a:solidFill>
                            <a:schemeClr val="tx1"/>
                          </a:solidFill>
                          <a:effectLst/>
                          <a:latin typeface="+mn-lt"/>
                          <a:ea typeface="Calibri" panose="020F0502020204030204" pitchFamily="34" charset="0"/>
                          <a:cs typeface="Arial" panose="020B0604020202020204" pitchFamily="34" charset="0"/>
                        </a:rPr>
                        <a:t>. </a:t>
                      </a:r>
                    </a:p>
                  </a:txBody>
                  <a:tcPr marL="52243" marR="52243" marT="54848"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algn="l">
                        <a:lnSpc>
                          <a:spcPct val="100000"/>
                        </a:lnSpc>
                        <a:spcBef>
                          <a:spcPts val="1200"/>
                        </a:spcBef>
                        <a:spcAft>
                          <a:spcPts val="800"/>
                        </a:spcAft>
                      </a:pPr>
                      <a:r>
                        <a:rPr lang="en-GB" sz="1500" noProof="0">
                          <a:effectLst/>
                          <a:latin typeface="+mn-lt"/>
                          <a:ea typeface="Calibri" panose="020F0502020204030204" pitchFamily="34" charset="0"/>
                          <a:cs typeface="Arial" panose="020B0604020202020204" pitchFamily="34" charset="0"/>
                        </a:rPr>
                        <a:t>Creating and strengthening reading</a:t>
                      </a:r>
                      <a:br>
                        <a:rPr lang="en-GB" sz="1500" noProof="0">
                          <a:effectLst/>
                          <a:latin typeface="+mn-lt"/>
                          <a:ea typeface="Calibri" panose="020F0502020204030204" pitchFamily="34" charset="0"/>
                          <a:cs typeface="Arial" panose="020B0604020202020204" pitchFamily="34" charset="0"/>
                        </a:rPr>
                      </a:br>
                      <a:r>
                        <a:rPr lang="en-GB" sz="1500" noProof="0">
                          <a:effectLst/>
                          <a:latin typeface="+mn-lt"/>
                          <a:ea typeface="Calibri" panose="020F0502020204030204" pitchFamily="34" charset="0"/>
                          <a:cs typeface="Arial" panose="020B0604020202020204" pitchFamily="34" charset="0"/>
                        </a:rPr>
                        <a:t>habits in children from </a:t>
                      </a:r>
                      <a:r>
                        <a:rPr lang="en-GB" sz="1500" b="1" noProof="0">
                          <a:effectLst/>
                          <a:latin typeface="+mn-lt"/>
                          <a:ea typeface="Calibri" panose="020F0502020204030204" pitchFamily="34" charset="0"/>
                          <a:cs typeface="Arial" panose="020B0604020202020204" pitchFamily="34" charset="0"/>
                        </a:rPr>
                        <a:t>birth to adulthood.</a:t>
                      </a:r>
                      <a:endParaRPr lang="en-GB" sz="1500" noProof="0">
                        <a:effectLst/>
                        <a:latin typeface="+mn-lt"/>
                        <a:ea typeface="Calibri" panose="020F0502020204030204" pitchFamily="34" charset="0"/>
                        <a:cs typeface="Arial" panose="020B0604020202020204" pitchFamily="34" charset="0"/>
                      </a:endParaRPr>
                    </a:p>
                  </a:txBody>
                  <a:tcPr marL="52243" marR="52243" marT="54848"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2956927"/>
                  </a:ext>
                </a:extLst>
              </a:tr>
              <a:tr h="746551">
                <a:tc>
                  <a:txBody>
                    <a:bodyPr/>
                    <a:lstStyle/>
                    <a:p>
                      <a:pPr marL="180000" algn="l">
                        <a:lnSpc>
                          <a:spcPct val="100000"/>
                        </a:lnSpc>
                        <a:spcBef>
                          <a:spcPts val="1200"/>
                        </a:spcBef>
                        <a:spcAft>
                          <a:spcPts val="800"/>
                        </a:spcAft>
                      </a:pPr>
                      <a:r>
                        <a:rPr lang="en-GB" sz="1500" noProof="0">
                          <a:effectLst/>
                          <a:latin typeface="+mn-lt"/>
                          <a:ea typeface="Calibri" panose="020F0502020204030204" pitchFamily="34" charset="0"/>
                          <a:cs typeface="Arial" panose="020B0604020202020204" pitchFamily="34" charset="0"/>
                        </a:rPr>
                        <a:t>Access to information and material.</a:t>
                      </a:r>
                    </a:p>
                  </a:txBody>
                  <a:tcPr marL="52243" marR="52243" marT="54848"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algn="l">
                        <a:lnSpc>
                          <a:spcPct val="100000"/>
                        </a:lnSpc>
                        <a:spcBef>
                          <a:spcPts val="1200"/>
                        </a:spcBef>
                        <a:spcAft>
                          <a:spcPts val="800"/>
                        </a:spcAft>
                      </a:pPr>
                      <a:r>
                        <a:rPr lang="en-GB" sz="1500" noProof="0">
                          <a:effectLst/>
                          <a:latin typeface="+mn-lt"/>
                          <a:ea typeface="Calibri" panose="020F0502020204030204" pitchFamily="34" charset="0"/>
                          <a:cs typeface="Arial" panose="020B0604020202020204" pitchFamily="34" charset="0"/>
                        </a:rPr>
                        <a:t>Providing services both in-person and remotely through </a:t>
                      </a:r>
                      <a:r>
                        <a:rPr lang="en-GB" sz="1500" b="1" noProof="0">
                          <a:effectLst/>
                          <a:latin typeface="+mn-lt"/>
                          <a:ea typeface="Calibri" panose="020F0502020204030204" pitchFamily="34" charset="0"/>
                          <a:cs typeface="Arial" panose="020B0604020202020204" pitchFamily="34" charset="0"/>
                        </a:rPr>
                        <a:t>digital technologies.</a:t>
                      </a:r>
                      <a:endParaRPr lang="en-GB" sz="1500" noProof="0">
                        <a:effectLst/>
                        <a:latin typeface="+mn-lt"/>
                        <a:ea typeface="Calibri" panose="020F0502020204030204" pitchFamily="34" charset="0"/>
                        <a:cs typeface="Arial" panose="020B0604020202020204" pitchFamily="34" charset="0"/>
                      </a:endParaRPr>
                    </a:p>
                  </a:txBody>
                  <a:tcPr marL="52243" marR="52243" marT="54848"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29287428"/>
                  </a:ext>
                </a:extLst>
              </a:tr>
              <a:tr h="1283369">
                <a:tc>
                  <a:txBody>
                    <a:bodyPr/>
                    <a:lstStyle/>
                    <a:p>
                      <a:pPr marL="180000" algn="l">
                        <a:lnSpc>
                          <a:spcPct val="100000"/>
                        </a:lnSpc>
                        <a:spcBef>
                          <a:spcPts val="1200"/>
                        </a:spcBef>
                        <a:spcAft>
                          <a:spcPts val="800"/>
                        </a:spcAft>
                      </a:pPr>
                      <a:r>
                        <a:rPr lang="en-GB" sz="1500" noProof="0">
                          <a:effectLst/>
                          <a:latin typeface="+mn-lt"/>
                          <a:ea typeface="Calibri" panose="020F0502020204030204" pitchFamily="34" charset="0"/>
                          <a:cs typeface="Arial" panose="020B0604020202020204" pitchFamily="34" charset="0"/>
                        </a:rPr>
                        <a:t>Awareness of cultural heritage, appreciation of the arts, scientific achievements.</a:t>
                      </a:r>
                    </a:p>
                  </a:txBody>
                  <a:tcPr marL="52243" marR="52243" marT="54848"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algn="l">
                        <a:lnSpc>
                          <a:spcPct val="100000"/>
                        </a:lnSpc>
                        <a:spcBef>
                          <a:spcPts val="1200"/>
                        </a:spcBef>
                        <a:spcAft>
                          <a:spcPts val="800"/>
                        </a:spcAft>
                      </a:pPr>
                      <a:r>
                        <a:rPr lang="en-GB" sz="1500" noProof="0">
                          <a:effectLst/>
                          <a:latin typeface="+mn-lt"/>
                          <a:ea typeface="Calibri" panose="020F0502020204030204" pitchFamily="34" charset="0"/>
                          <a:cs typeface="Arial" panose="020B0604020202020204" pitchFamily="34" charset="0"/>
                        </a:rPr>
                        <a:t>Preservation of and access to cultural</a:t>
                      </a:r>
                      <a:br>
                        <a:rPr lang="en-GB" sz="1500" noProof="0">
                          <a:effectLst/>
                          <a:latin typeface="+mn-lt"/>
                          <a:ea typeface="Calibri" panose="020F0502020204030204" pitchFamily="34" charset="0"/>
                          <a:cs typeface="Arial" panose="020B0604020202020204" pitchFamily="34" charset="0"/>
                        </a:rPr>
                      </a:br>
                      <a:r>
                        <a:rPr lang="en-GB" sz="1500" noProof="0">
                          <a:effectLst/>
                          <a:latin typeface="+mn-lt"/>
                          <a:ea typeface="Calibri" panose="020F0502020204030204" pitchFamily="34" charset="0"/>
                          <a:cs typeface="Arial" panose="020B0604020202020204" pitchFamily="34" charset="0"/>
                        </a:rPr>
                        <a:t>expressions and heritage, appreciation of the arts, scientific achievements, research and innovations, </a:t>
                      </a:r>
                      <a:r>
                        <a:rPr lang="en-GB" sz="1500" b="1" noProof="0">
                          <a:effectLst/>
                          <a:latin typeface="+mn-lt"/>
                          <a:ea typeface="Calibri" panose="020F0502020204030204" pitchFamily="34" charset="0"/>
                          <a:cs typeface="Arial" panose="020B0604020202020204" pitchFamily="34" charset="0"/>
                        </a:rPr>
                        <a:t>both traditional and digital.</a:t>
                      </a:r>
                      <a:r>
                        <a:rPr lang="en-GB" sz="1500" noProof="0">
                          <a:effectLst/>
                          <a:latin typeface="+mn-lt"/>
                          <a:ea typeface="Calibri" panose="020F0502020204030204" pitchFamily="34" charset="0"/>
                          <a:cs typeface="Arial" panose="020B0604020202020204" pitchFamily="34" charset="0"/>
                        </a:rPr>
                        <a:t> </a:t>
                      </a:r>
                    </a:p>
                  </a:txBody>
                  <a:tcPr marL="52243" marR="52243" marT="54848"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826615529"/>
                  </a:ext>
                </a:extLst>
              </a:tr>
              <a:tr h="881217">
                <a:tc>
                  <a:txBody>
                    <a:bodyPr/>
                    <a:lstStyle/>
                    <a:p>
                      <a:pPr marL="180000" algn="l">
                        <a:lnSpc>
                          <a:spcPct val="100000"/>
                        </a:lnSpc>
                        <a:spcBef>
                          <a:spcPts val="1200"/>
                        </a:spcBef>
                        <a:spcAft>
                          <a:spcPts val="800"/>
                        </a:spcAft>
                      </a:pPr>
                      <a:r>
                        <a:rPr lang="en-GB" sz="1500" noProof="0">
                          <a:effectLst/>
                          <a:latin typeface="+mn-lt"/>
                          <a:ea typeface="Calibri" panose="020F0502020204030204" pitchFamily="34" charset="0"/>
                          <a:cs typeface="Times New Roman" panose="02020603050405020304" pitchFamily="18" charset="0"/>
                        </a:rPr>
                        <a:t>Ensuring access to all sorts of community information.</a:t>
                      </a:r>
                    </a:p>
                  </a:txBody>
                  <a:tcPr marL="52243" marR="52243" marT="54848"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algn="l">
                        <a:lnSpc>
                          <a:spcPct val="100000"/>
                        </a:lnSpc>
                        <a:spcBef>
                          <a:spcPts val="1200"/>
                        </a:spcBef>
                        <a:spcAft>
                          <a:spcPts val="800"/>
                        </a:spcAft>
                      </a:pPr>
                      <a:r>
                        <a:rPr lang="en-GB" sz="1500" noProof="0" dirty="0">
                          <a:effectLst/>
                          <a:latin typeface="+mn-lt"/>
                          <a:ea typeface="Calibri" panose="020F0502020204030204" pitchFamily="34" charset="0"/>
                          <a:cs typeface="Times New Roman" panose="02020603050405020304" pitchFamily="18" charset="0"/>
                        </a:rPr>
                        <a:t>Ensuring access to community information and opportunities for </a:t>
                      </a:r>
                      <a:r>
                        <a:rPr lang="en-GB" sz="1500" b="1" noProof="0" dirty="0">
                          <a:effectLst/>
                          <a:latin typeface="+mn-lt"/>
                          <a:ea typeface="Calibri" panose="020F0502020204030204" pitchFamily="34" charset="0"/>
                          <a:cs typeface="Times New Roman" panose="02020603050405020304" pitchFamily="18" charset="0"/>
                        </a:rPr>
                        <a:t>community organising.</a:t>
                      </a:r>
                      <a:endParaRPr lang="en-GB" sz="1500" noProof="0" dirty="0">
                        <a:effectLst/>
                        <a:latin typeface="+mn-lt"/>
                        <a:ea typeface="Calibri" panose="020F0502020204030204" pitchFamily="34" charset="0"/>
                        <a:cs typeface="Times New Roman" panose="02020603050405020304" pitchFamily="18" charset="0"/>
                      </a:endParaRPr>
                    </a:p>
                  </a:txBody>
                  <a:tcPr marL="52243" marR="52243" marT="54848"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11622736"/>
                  </a:ext>
                </a:extLst>
              </a:tr>
            </a:tbl>
          </a:graphicData>
        </a:graphic>
      </p:graphicFrame>
      <p:sp>
        <p:nvSpPr>
          <p:cNvPr id="7" name="Rectangle 6">
            <a:extLst>
              <a:ext uri="{FF2B5EF4-FFF2-40B4-BE49-F238E27FC236}">
                <a16:creationId xmlns:a16="http://schemas.microsoft.com/office/drawing/2014/main" id="{FC0AFD44-16C8-40C7-8DB0-A783FBBB3E28}"/>
              </a:ext>
            </a:extLst>
          </p:cNvPr>
          <p:cNvSpPr/>
          <p:nvPr/>
        </p:nvSpPr>
        <p:spPr>
          <a:xfrm>
            <a:off x="-91442" y="9745"/>
            <a:ext cx="3495041"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3200" dirty="0"/>
          </a:p>
        </p:txBody>
      </p:sp>
      <p:sp>
        <p:nvSpPr>
          <p:cNvPr id="2" name="Contenidor de número de diapositiva 1">
            <a:extLst>
              <a:ext uri="{FF2B5EF4-FFF2-40B4-BE49-F238E27FC236}">
                <a16:creationId xmlns:a16="http://schemas.microsoft.com/office/drawing/2014/main" id="{4F0BC058-99BC-43F8-AD19-64A45F9048EB}"/>
              </a:ext>
            </a:extLst>
          </p:cNvPr>
          <p:cNvSpPr>
            <a:spLocks noGrp="1"/>
          </p:cNvSpPr>
          <p:nvPr>
            <p:ph type="sldNum" sz="quarter" idx="12"/>
          </p:nvPr>
        </p:nvSpPr>
        <p:spPr/>
        <p:txBody>
          <a:bodyPr/>
          <a:lstStyle/>
          <a:p>
            <a:fld id="{7F935A37-C4AD-4923-8C0B-BEAF9857E42D}" type="slidenum">
              <a:rPr lang="ca-ES" smtClean="0"/>
              <a:pPr/>
              <a:t>16</a:t>
            </a:fld>
            <a:endParaRPr lang="ca-ES"/>
          </a:p>
        </p:txBody>
      </p:sp>
      <p:sp>
        <p:nvSpPr>
          <p:cNvPr id="5" name="Título 1">
            <a:extLst>
              <a:ext uri="{FF2B5EF4-FFF2-40B4-BE49-F238E27FC236}">
                <a16:creationId xmlns:a16="http://schemas.microsoft.com/office/drawing/2014/main" id="{C1554589-69AA-4D50-9EE2-BB2DD6E839D1}"/>
              </a:ext>
            </a:extLst>
          </p:cNvPr>
          <p:cNvSpPr txBox="1">
            <a:spLocks/>
          </p:cNvSpPr>
          <p:nvPr/>
        </p:nvSpPr>
        <p:spPr>
          <a:xfrm>
            <a:off x="71120" y="2852552"/>
            <a:ext cx="3180080"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200" dirty="0">
                <a:solidFill>
                  <a:schemeClr val="bg1"/>
                </a:solidFill>
                <a:latin typeface="+mn-lt"/>
              </a:rPr>
              <a:t>Main changes</a:t>
            </a:r>
          </a:p>
        </p:txBody>
      </p:sp>
    </p:spTree>
    <p:extLst>
      <p:ext uri="{BB962C8B-B14F-4D97-AF65-F5344CB8AC3E}">
        <p14:creationId xmlns:p14="http://schemas.microsoft.com/office/powerpoint/2010/main" val="2259187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ula 5">
            <a:extLst>
              <a:ext uri="{FF2B5EF4-FFF2-40B4-BE49-F238E27FC236}">
                <a16:creationId xmlns:a16="http://schemas.microsoft.com/office/drawing/2014/main" id="{F1C57FD5-EB95-48E4-A6DB-9016F8801CAA}"/>
              </a:ext>
            </a:extLst>
          </p:cNvPr>
          <p:cNvGraphicFramePr>
            <a:graphicFrameLocks noGrp="1"/>
          </p:cNvGraphicFramePr>
          <p:nvPr>
            <p:extLst>
              <p:ext uri="{D42A27DB-BD31-4B8C-83A1-F6EECF244321}">
                <p14:modId xmlns:p14="http://schemas.microsoft.com/office/powerpoint/2010/main" val="1268770894"/>
              </p:ext>
            </p:extLst>
          </p:nvPr>
        </p:nvGraphicFramePr>
        <p:xfrm>
          <a:off x="3915792" y="998296"/>
          <a:ext cx="7608304" cy="4475328"/>
        </p:xfrm>
        <a:graphic>
          <a:graphicData uri="http://schemas.openxmlformats.org/drawingml/2006/table">
            <a:tbl>
              <a:tblPr firstRow="1" firstCol="1" bandRow="1"/>
              <a:tblGrid>
                <a:gridCol w="3722789">
                  <a:extLst>
                    <a:ext uri="{9D8B030D-6E8A-4147-A177-3AD203B41FA5}">
                      <a16:colId xmlns:a16="http://schemas.microsoft.com/office/drawing/2014/main" val="679989693"/>
                    </a:ext>
                  </a:extLst>
                </a:gridCol>
                <a:gridCol w="3885515">
                  <a:extLst>
                    <a:ext uri="{9D8B030D-6E8A-4147-A177-3AD203B41FA5}">
                      <a16:colId xmlns:a16="http://schemas.microsoft.com/office/drawing/2014/main" val="1530151674"/>
                    </a:ext>
                  </a:extLst>
                </a:gridCol>
              </a:tblGrid>
              <a:tr h="469540">
                <a:tc>
                  <a:txBody>
                    <a:bodyPr/>
                    <a:lstStyle/>
                    <a:p>
                      <a:pPr marL="180000" algn="ctr">
                        <a:lnSpc>
                          <a:spcPct val="100000"/>
                        </a:lnSpc>
                        <a:spcBef>
                          <a:spcPts val="1200"/>
                        </a:spcBef>
                        <a:spcAft>
                          <a:spcPts val="0"/>
                        </a:spcAft>
                      </a:pPr>
                      <a:r>
                        <a:rPr lang="en-GB" sz="1800" b="0" noProof="0">
                          <a:solidFill>
                            <a:schemeClr val="bg1"/>
                          </a:solidFill>
                          <a:effectLst/>
                          <a:latin typeface="+mn-lt"/>
                          <a:ea typeface="Calibri" panose="020F0502020204030204" pitchFamily="34" charset="0"/>
                          <a:cs typeface="Arial" panose="020B0604020202020204" pitchFamily="34" charset="0"/>
                        </a:rPr>
                        <a:t>Manifiesto 1994</a:t>
                      </a:r>
                    </a:p>
                  </a:txBody>
                  <a:tcPr marL="52243" marR="52243" marT="82272"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2A38"/>
                    </a:solidFill>
                  </a:tcPr>
                </a:tc>
                <a:tc>
                  <a:txBody>
                    <a:bodyPr/>
                    <a:lstStyle/>
                    <a:p>
                      <a:pPr marL="180000" algn="ctr" defTabSz="914400" rtl="0" eaLnBrk="1" latinLnBrk="0" hangingPunct="1">
                        <a:lnSpc>
                          <a:spcPct val="100000"/>
                        </a:lnSpc>
                        <a:spcBef>
                          <a:spcPts val="1200"/>
                        </a:spcBef>
                        <a:spcAft>
                          <a:spcPts val="0"/>
                        </a:spcAft>
                      </a:pPr>
                      <a:r>
                        <a:rPr lang="en-GB" sz="1800" b="0" kern="1200" noProof="0">
                          <a:solidFill>
                            <a:schemeClr val="bg1"/>
                          </a:solidFill>
                          <a:effectLst/>
                          <a:latin typeface="+mn-lt"/>
                          <a:ea typeface="Calibri" panose="020F0502020204030204" pitchFamily="34" charset="0"/>
                          <a:cs typeface="Arial" panose="020B0604020202020204" pitchFamily="34" charset="0"/>
                        </a:rPr>
                        <a:t>Manifiesto 2022</a:t>
                      </a:r>
                    </a:p>
                  </a:txBody>
                  <a:tcPr marL="52243" marR="52243" marT="82272" marB="54848">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92A38"/>
                    </a:solidFill>
                  </a:tcPr>
                </a:tc>
                <a:extLst>
                  <a:ext uri="{0D108BD9-81ED-4DB2-BD59-A6C34878D82A}">
                    <a16:rowId xmlns:a16="http://schemas.microsoft.com/office/drawing/2014/main" val="90916626"/>
                  </a:ext>
                </a:extLst>
              </a:tr>
              <a:tr h="881217">
                <a:tc>
                  <a:txBody>
                    <a:bodyPr/>
                    <a:lstStyle/>
                    <a:p>
                      <a:pPr marL="180000" algn="l">
                        <a:lnSpc>
                          <a:spcPct val="100000"/>
                        </a:lnSpc>
                        <a:spcAft>
                          <a:spcPts val="800"/>
                        </a:spcAft>
                      </a:pPr>
                      <a:r>
                        <a:rPr lang="en-GB" sz="1600" kern="1200" cap="none" spc="0" noProof="0">
                          <a:solidFill>
                            <a:schemeClr val="tx1"/>
                          </a:solidFill>
                          <a:effectLst/>
                          <a:latin typeface="+mn-lt"/>
                          <a:ea typeface="Calibri" panose="020F0502020204030204" pitchFamily="34" charset="0"/>
                          <a:cs typeface="Times New Roman" panose="02020603050405020304" pitchFamily="18" charset="0"/>
                        </a:rPr>
                        <a:t>Ensuring inclusivity, especially relating to marginalised communities.</a:t>
                      </a:r>
                    </a:p>
                  </a:txBody>
                  <a:tcPr marL="68595" marR="68595" marT="72016" marB="914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algn="l">
                        <a:lnSpc>
                          <a:spcPct val="100000"/>
                        </a:lnSpc>
                        <a:spcAft>
                          <a:spcPts val="800"/>
                        </a:spcAft>
                      </a:pPr>
                      <a:r>
                        <a:rPr lang="en-US" sz="1600" kern="1200" dirty="0">
                          <a:solidFill>
                            <a:schemeClr val="tx1"/>
                          </a:solidFill>
                          <a:effectLst/>
                          <a:latin typeface="+mn-lt"/>
                          <a:ea typeface="+mn-ea"/>
                          <a:cs typeface="+mn-cs"/>
                        </a:rPr>
                        <a:t>Preservation of, and access to local and Indigenous data, knowledge, and heritage in an environment in which the community can take an </a:t>
                      </a:r>
                      <a:r>
                        <a:rPr lang="en-US" sz="1600" b="1" kern="1200" dirty="0">
                          <a:solidFill>
                            <a:schemeClr val="tx1"/>
                          </a:solidFill>
                          <a:effectLst/>
                          <a:latin typeface="+mn-lt"/>
                          <a:ea typeface="+mn-ea"/>
                          <a:cs typeface="+mn-cs"/>
                        </a:rPr>
                        <a:t>active role in decision-making</a:t>
                      </a:r>
                      <a:r>
                        <a:rPr lang="en-GB" sz="1600" b="1" cap="none" spc="0" noProof="0" dirty="0">
                          <a:solidFill>
                            <a:schemeClr val="tx1"/>
                          </a:solidFill>
                          <a:effectLst/>
                          <a:latin typeface="+mn-lt"/>
                          <a:ea typeface="Calibri" panose="020F0502020204030204" pitchFamily="34" charset="0"/>
                          <a:cs typeface="Times New Roman" panose="02020603050405020304" pitchFamily="18" charset="0"/>
                        </a:rPr>
                        <a:t>.</a:t>
                      </a:r>
                      <a:r>
                        <a:rPr lang="en-GB" sz="1600" cap="none" spc="0" noProof="0" dirty="0">
                          <a:solidFill>
                            <a:schemeClr val="tx1"/>
                          </a:solidFill>
                          <a:effectLst/>
                          <a:latin typeface="+mn-lt"/>
                          <a:ea typeface="Calibri" panose="020F0502020204030204" pitchFamily="34" charset="0"/>
                          <a:cs typeface="Times New Roman" panose="02020603050405020304" pitchFamily="18" charset="0"/>
                        </a:rPr>
                        <a:t> </a:t>
                      </a:r>
                    </a:p>
                  </a:txBody>
                  <a:tcPr marL="68595" marR="68595" marT="72016" marB="914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92505837"/>
                  </a:ext>
                </a:extLst>
              </a:tr>
              <a:tr h="881217">
                <a:tc>
                  <a:txBody>
                    <a:bodyPr/>
                    <a:lstStyle/>
                    <a:p>
                      <a:pPr marL="180000" algn="l">
                        <a:lnSpc>
                          <a:spcPct val="100000"/>
                        </a:lnSpc>
                        <a:spcAft>
                          <a:spcPts val="800"/>
                        </a:spcAft>
                      </a:pPr>
                      <a:r>
                        <a:rPr lang="en-GB" sz="1600" kern="1200" cap="none" spc="0" noProof="0">
                          <a:solidFill>
                            <a:schemeClr val="tx1"/>
                          </a:solidFill>
                          <a:effectLst/>
                          <a:latin typeface="+mn-lt"/>
                          <a:ea typeface="Calibri" panose="020F0502020204030204" pitchFamily="34" charset="0"/>
                          <a:cs typeface="Times New Roman" panose="02020603050405020304" pitchFamily="18" charset="0"/>
                        </a:rPr>
                        <a:t>Awareness of scientific achievement.</a:t>
                      </a:r>
                    </a:p>
                  </a:txBody>
                  <a:tcPr marL="68595" marR="68595" marT="72016" marB="914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algn="l">
                        <a:lnSpc>
                          <a:spcPct val="100000"/>
                        </a:lnSpc>
                        <a:spcAft>
                          <a:spcPts val="800"/>
                        </a:spcAft>
                      </a:pPr>
                      <a:r>
                        <a:rPr lang="en-GB" sz="1600" cap="none" spc="0" noProof="0" dirty="0">
                          <a:solidFill>
                            <a:schemeClr val="tx1"/>
                          </a:solidFill>
                          <a:effectLst/>
                          <a:latin typeface="+mn-lt"/>
                          <a:ea typeface="Calibri" panose="020F0502020204030204" pitchFamily="34" charset="0"/>
                          <a:cs typeface="Times New Roman" panose="02020603050405020304" pitchFamily="18" charset="0"/>
                        </a:rPr>
                        <a:t>Access to scientific knowledge, research and health information and </a:t>
                      </a:r>
                      <a:r>
                        <a:rPr lang="en-GB" sz="1600" b="1" cap="none" spc="0" noProof="0" dirty="0">
                          <a:solidFill>
                            <a:schemeClr val="tx1"/>
                          </a:solidFill>
                          <a:effectLst/>
                          <a:latin typeface="+mn-lt"/>
                          <a:ea typeface="Calibri" panose="020F0502020204030204" pitchFamily="34" charset="0"/>
                          <a:cs typeface="Times New Roman" panose="02020603050405020304" pitchFamily="18" charset="0"/>
                        </a:rPr>
                        <a:t>enabling participation in scientific progress.</a:t>
                      </a:r>
                    </a:p>
                    <a:p>
                      <a:pPr marL="180000" algn="l">
                        <a:lnSpc>
                          <a:spcPct val="100000"/>
                        </a:lnSpc>
                        <a:spcAft>
                          <a:spcPts val="800"/>
                        </a:spcAft>
                      </a:pPr>
                      <a:r>
                        <a:rPr lang="en-GB" sz="1600" cap="none" spc="0" noProof="0" dirty="0">
                          <a:solidFill>
                            <a:schemeClr val="tx1"/>
                          </a:solidFill>
                          <a:effectLst/>
                          <a:latin typeface="+mn-lt"/>
                          <a:ea typeface="Calibri" panose="020F0502020204030204" pitchFamily="34" charset="0"/>
                          <a:cs typeface="Times New Roman" panose="02020603050405020304" pitchFamily="18" charset="0"/>
                        </a:rPr>
                        <a:t>.</a:t>
                      </a:r>
                    </a:p>
                  </a:txBody>
                  <a:tcPr marL="68595" marR="68595" marT="72016" marB="914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12956927"/>
                  </a:ext>
                </a:extLst>
              </a:tr>
              <a:tr h="881217">
                <a:tc>
                  <a:txBody>
                    <a:bodyPr/>
                    <a:lstStyle/>
                    <a:p>
                      <a:pPr marL="180000" algn="l" defTabSz="914400" rtl="0" eaLnBrk="1" latinLnBrk="0" hangingPunct="1">
                        <a:lnSpc>
                          <a:spcPct val="100000"/>
                        </a:lnSpc>
                        <a:spcAft>
                          <a:spcPts val="800"/>
                        </a:spcAft>
                      </a:pPr>
                      <a:r>
                        <a:rPr lang="en-GB" sz="1600" kern="1200" cap="none" spc="0" noProof="0">
                          <a:solidFill>
                            <a:schemeClr val="tx1"/>
                          </a:solidFill>
                          <a:effectLst/>
                          <a:latin typeface="+mn-lt"/>
                          <a:ea typeface="Calibri" panose="020F0502020204030204" pitchFamily="34" charset="0"/>
                          <a:cs typeface="Times New Roman" panose="02020603050405020304" pitchFamily="18" charset="0"/>
                        </a:rPr>
                        <a:t>Facilitating the development of</a:t>
                      </a:r>
                      <a:br>
                        <a:rPr lang="en-GB" sz="1600" kern="1200" cap="none" spc="0" noProof="0">
                          <a:solidFill>
                            <a:schemeClr val="tx1"/>
                          </a:solidFill>
                          <a:effectLst/>
                          <a:latin typeface="+mn-lt"/>
                          <a:ea typeface="Calibri" panose="020F0502020204030204" pitchFamily="34" charset="0"/>
                          <a:cs typeface="Times New Roman" panose="02020603050405020304" pitchFamily="18" charset="0"/>
                        </a:rPr>
                      </a:br>
                      <a:r>
                        <a:rPr lang="en-GB" sz="1600" kern="1200" cap="none" spc="0" noProof="0">
                          <a:solidFill>
                            <a:schemeClr val="tx1"/>
                          </a:solidFill>
                          <a:effectLst/>
                          <a:latin typeface="+mn-lt"/>
                          <a:ea typeface="Calibri" panose="020F0502020204030204" pitchFamily="34" charset="0"/>
                          <a:cs typeface="Times New Roman" panose="02020603050405020304" pitchFamily="18" charset="0"/>
                        </a:rPr>
                        <a:t>information and computer literacy skills.</a:t>
                      </a:r>
                    </a:p>
                  </a:txBody>
                  <a:tcPr marL="68595" marR="68595" marT="72016" marB="914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180000" algn="l">
                        <a:lnSpc>
                          <a:spcPct val="100000"/>
                        </a:lnSpc>
                        <a:spcAft>
                          <a:spcPts val="800"/>
                        </a:spcAft>
                      </a:pPr>
                      <a:r>
                        <a:rPr lang="en-GB" sz="1600" cap="none" spc="0" noProof="0" dirty="0">
                          <a:solidFill>
                            <a:schemeClr val="tx1"/>
                          </a:solidFill>
                          <a:effectLst/>
                          <a:latin typeface="+mn-lt"/>
                          <a:ea typeface="Calibri" panose="020F0502020204030204" pitchFamily="34" charset="0"/>
                          <a:cs typeface="Times New Roman" panose="02020603050405020304" pitchFamily="18" charset="0"/>
                        </a:rPr>
                        <a:t>Initiating, supporting and participating in literacy activities and programmes to </a:t>
                      </a:r>
                      <a:r>
                        <a:rPr lang="en-GB" sz="1600" b="1" cap="none" spc="0" noProof="0" dirty="0">
                          <a:solidFill>
                            <a:schemeClr val="tx1"/>
                          </a:solidFill>
                          <a:effectLst/>
                          <a:latin typeface="+mn-lt"/>
                          <a:ea typeface="Calibri" panose="020F0502020204030204" pitchFamily="34" charset="0"/>
                          <a:cs typeface="Times New Roman" panose="02020603050405020304" pitchFamily="18" charset="0"/>
                        </a:rPr>
                        <a:t>build reading and writing skills,</a:t>
                      </a:r>
                      <a:r>
                        <a:rPr lang="en-GB" sz="1600" cap="none" spc="0" noProof="0" dirty="0">
                          <a:solidFill>
                            <a:schemeClr val="tx1"/>
                          </a:solidFill>
                          <a:effectLst/>
                          <a:latin typeface="+mn-lt"/>
                          <a:ea typeface="Calibri" panose="020F0502020204030204" pitchFamily="34" charset="0"/>
                          <a:cs typeface="Times New Roman" panose="02020603050405020304" pitchFamily="18" charset="0"/>
                        </a:rPr>
                        <a:t> </a:t>
                      </a:r>
                      <a:r>
                        <a:rPr lang="en-GB" sz="1600" kern="1200" noProof="0" dirty="0">
                          <a:solidFill>
                            <a:schemeClr val="tx1"/>
                          </a:solidFill>
                          <a:effectLst/>
                          <a:latin typeface="+mn-lt"/>
                          <a:ea typeface="+mn-ea"/>
                          <a:cs typeface="+mn-cs"/>
                        </a:rPr>
                        <a:t>and facilitating the development of </a:t>
                      </a:r>
                      <a:r>
                        <a:rPr lang="en-GB" sz="1600" b="1" cap="none" spc="0" noProof="0" dirty="0">
                          <a:solidFill>
                            <a:schemeClr val="tx1"/>
                          </a:solidFill>
                          <a:effectLst/>
                          <a:latin typeface="+mn-lt"/>
                          <a:ea typeface="Calibri" panose="020F0502020204030204" pitchFamily="34" charset="0"/>
                          <a:cs typeface="Times New Roman" panose="02020603050405020304" pitchFamily="18" charset="0"/>
                        </a:rPr>
                        <a:t>media and information literacy and digital literacy skills </a:t>
                      </a:r>
                      <a:r>
                        <a:rPr lang="en-GB" sz="1600" kern="1200" cap="none" spc="0" noProof="0" dirty="0">
                          <a:solidFill>
                            <a:schemeClr val="tx1"/>
                          </a:solidFill>
                          <a:effectLst/>
                          <a:latin typeface="+mn-lt"/>
                          <a:ea typeface="+mn-ea"/>
                          <a:cs typeface="Times New Roman" panose="02020603050405020304" pitchFamily="18" charset="0"/>
                        </a:rPr>
                        <a:t>for all people.</a:t>
                      </a:r>
                      <a:endParaRPr lang="en-GB" sz="1600" kern="1200" cap="none" spc="0" noProof="0" dirty="0">
                        <a:solidFill>
                          <a:schemeClr val="tx1"/>
                        </a:solidFill>
                        <a:effectLst/>
                        <a:latin typeface="+mn-lt"/>
                        <a:ea typeface="Calibri" panose="020F0502020204030204" pitchFamily="34" charset="0"/>
                        <a:cs typeface="Times New Roman" panose="02020603050405020304" pitchFamily="18" charset="0"/>
                      </a:endParaRPr>
                    </a:p>
                  </a:txBody>
                  <a:tcPr marL="68595" marR="68595" marT="72016" marB="91460">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29287428"/>
                  </a:ext>
                </a:extLst>
              </a:tr>
            </a:tbl>
          </a:graphicData>
        </a:graphic>
      </p:graphicFrame>
      <p:sp>
        <p:nvSpPr>
          <p:cNvPr id="7" name="Rectangle 6">
            <a:extLst>
              <a:ext uri="{FF2B5EF4-FFF2-40B4-BE49-F238E27FC236}">
                <a16:creationId xmlns:a16="http://schemas.microsoft.com/office/drawing/2014/main" id="{FC0AFD44-16C8-40C7-8DB0-A783FBBB3E28}"/>
              </a:ext>
            </a:extLst>
          </p:cNvPr>
          <p:cNvSpPr/>
          <p:nvPr/>
        </p:nvSpPr>
        <p:spPr>
          <a:xfrm>
            <a:off x="-91442" y="9745"/>
            <a:ext cx="3484881"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_tradnl" sz="3600" dirty="0"/>
          </a:p>
        </p:txBody>
      </p:sp>
      <p:sp>
        <p:nvSpPr>
          <p:cNvPr id="2" name="Contenidor de número de diapositiva 1">
            <a:extLst>
              <a:ext uri="{FF2B5EF4-FFF2-40B4-BE49-F238E27FC236}">
                <a16:creationId xmlns:a16="http://schemas.microsoft.com/office/drawing/2014/main" id="{4E2806E8-D5B7-4920-89FE-F25C91B18CDA}"/>
              </a:ext>
            </a:extLst>
          </p:cNvPr>
          <p:cNvSpPr>
            <a:spLocks noGrp="1"/>
          </p:cNvSpPr>
          <p:nvPr>
            <p:ph type="sldNum" sz="quarter" idx="12"/>
          </p:nvPr>
        </p:nvSpPr>
        <p:spPr/>
        <p:txBody>
          <a:bodyPr/>
          <a:lstStyle/>
          <a:p>
            <a:fld id="{7F935A37-C4AD-4923-8C0B-BEAF9857E42D}" type="slidenum">
              <a:rPr lang="ca-ES" smtClean="0"/>
              <a:pPr/>
              <a:t>17</a:t>
            </a:fld>
            <a:endParaRPr lang="ca-ES"/>
          </a:p>
        </p:txBody>
      </p:sp>
      <p:sp>
        <p:nvSpPr>
          <p:cNvPr id="5" name="Título 1">
            <a:extLst>
              <a:ext uri="{FF2B5EF4-FFF2-40B4-BE49-F238E27FC236}">
                <a16:creationId xmlns:a16="http://schemas.microsoft.com/office/drawing/2014/main" id="{87599389-3F2D-4FE7-A062-1C38EFF7ECB6}"/>
              </a:ext>
            </a:extLst>
          </p:cNvPr>
          <p:cNvSpPr txBox="1">
            <a:spLocks/>
          </p:cNvSpPr>
          <p:nvPr/>
        </p:nvSpPr>
        <p:spPr>
          <a:xfrm>
            <a:off x="71120" y="2852552"/>
            <a:ext cx="3180080"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it-IT" sz="3200" dirty="0">
                <a:solidFill>
                  <a:schemeClr val="bg1"/>
                </a:solidFill>
                <a:latin typeface="+mn-lt"/>
              </a:rPr>
              <a:t>Main changes</a:t>
            </a:r>
          </a:p>
        </p:txBody>
      </p:sp>
      <p:sp>
        <p:nvSpPr>
          <p:cNvPr id="3" name="TextBox 6">
            <a:extLst>
              <a:ext uri="{FF2B5EF4-FFF2-40B4-BE49-F238E27FC236}">
                <a16:creationId xmlns:a16="http://schemas.microsoft.com/office/drawing/2014/main" id="{CC34F1FA-D233-5811-8219-4B087EA94181}"/>
              </a:ext>
            </a:extLst>
          </p:cNvPr>
          <p:cNvSpPr txBox="1"/>
          <p:nvPr/>
        </p:nvSpPr>
        <p:spPr>
          <a:xfrm>
            <a:off x="4032144" y="5748487"/>
            <a:ext cx="6029569" cy="222433"/>
          </a:xfrm>
          <a:prstGeom prst="rect">
            <a:avLst/>
          </a:prstGeom>
        </p:spPr>
        <p:txBody>
          <a:bodyPr wrap="square" lIns="0" tIns="0" rIns="0" bIns="0" rtlCol="0" anchor="ctr">
            <a:spAutoFit/>
          </a:bodyPr>
          <a:lstStyle/>
          <a:p>
            <a:pPr algn="l">
              <a:lnSpc>
                <a:spcPct val="114000"/>
              </a:lnSpc>
            </a:pPr>
            <a:r>
              <a:rPr lang="en-GB" sz="1400" dirty="0">
                <a:latin typeface="Lato"/>
              </a:rPr>
              <a:t>Elaboration: Claire Mc. </a:t>
            </a:r>
            <a:r>
              <a:rPr lang="en-GB" sz="1400" dirty="0" err="1">
                <a:latin typeface="Lato"/>
              </a:rPr>
              <a:t>Guire</a:t>
            </a:r>
            <a:r>
              <a:rPr lang="en-GB" sz="1400" dirty="0">
                <a:latin typeface="Lato"/>
              </a:rPr>
              <a:t>, IFLA-HQ</a:t>
            </a:r>
          </a:p>
        </p:txBody>
      </p:sp>
    </p:spTree>
    <p:extLst>
      <p:ext uri="{BB962C8B-B14F-4D97-AF65-F5344CB8AC3E}">
        <p14:creationId xmlns:p14="http://schemas.microsoft.com/office/powerpoint/2010/main" val="2785044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5979BB-2DC7-4829-8B0E-863335EC02CD}"/>
              </a:ext>
            </a:extLst>
          </p:cNvPr>
          <p:cNvSpPr/>
          <p:nvPr/>
        </p:nvSpPr>
        <p:spPr>
          <a:xfrm>
            <a:off x="0" y="0"/>
            <a:ext cx="3413760"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101600" y="3423966"/>
            <a:ext cx="3210561"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chemeClr val="bg1"/>
                </a:solidFill>
                <a:latin typeface="+mn-lt"/>
              </a:rPr>
              <a:t>Manifesto Implementation: shared Responsibility!</a:t>
            </a:r>
          </a:p>
        </p:txBody>
      </p:sp>
      <p:pic>
        <p:nvPicPr>
          <p:cNvPr id="9" name="Marcador de contenido 8">
            <a:extLst>
              <a:ext uri="{FF2B5EF4-FFF2-40B4-BE49-F238E27FC236}">
                <a16:creationId xmlns:a16="http://schemas.microsoft.com/office/drawing/2014/main" id="{A184EAB1-07E1-4EC1-9125-A9D3D433C92E}"/>
              </a:ext>
            </a:extLst>
          </p:cNvPr>
          <p:cNvPicPr>
            <a:picLocks noGrp="1" noChangeAspect="1"/>
          </p:cNvPicPr>
          <p:nvPr/>
        </p:nvPicPr>
        <p:blipFill rotWithShape="1">
          <a:blip r:embed="rId3" cstate="print">
            <a:extLst>
              <a:ext uri="{28A0092B-C50C-407E-A947-70E740481C1C}">
                <a14:useLocalDpi xmlns:a14="http://schemas.microsoft.com/office/drawing/2010/main" val="0"/>
              </a:ext>
            </a:extLst>
          </a:blip>
          <a:srcRect l="13443" r="11394"/>
          <a:stretch/>
        </p:blipFill>
        <p:spPr>
          <a:xfrm rot="5400000">
            <a:off x="4642507" y="199249"/>
            <a:ext cx="6285959" cy="6609854"/>
          </a:xfrm>
          <a:prstGeom prst="rect">
            <a:avLst/>
          </a:prstGeom>
        </p:spPr>
      </p:pic>
      <p:sp>
        <p:nvSpPr>
          <p:cNvPr id="5" name="Contenidor de número de diapositiva 5">
            <a:extLst>
              <a:ext uri="{FF2B5EF4-FFF2-40B4-BE49-F238E27FC236}">
                <a16:creationId xmlns:a16="http://schemas.microsoft.com/office/drawing/2014/main" id="{01C22141-88C2-4702-89B0-C4D14C370B8E}"/>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18</a:t>
            </a:fld>
            <a:endParaRPr lang="ca-ES" dirty="0"/>
          </a:p>
        </p:txBody>
      </p:sp>
    </p:spTree>
    <p:extLst>
      <p:ext uri="{BB962C8B-B14F-4D97-AF65-F5344CB8AC3E}">
        <p14:creationId xmlns:p14="http://schemas.microsoft.com/office/powerpoint/2010/main" val="485776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5979BB-2DC7-4829-8B0E-863335EC02CD}"/>
              </a:ext>
            </a:extLst>
          </p:cNvPr>
          <p:cNvSpPr/>
          <p:nvPr/>
        </p:nvSpPr>
        <p:spPr>
          <a:xfrm>
            <a:off x="0" y="0"/>
            <a:ext cx="3403600"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0" y="2783840"/>
            <a:ext cx="3257641" cy="152678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chemeClr val="bg1"/>
                </a:solidFill>
                <a:latin typeface="+mn-lt"/>
              </a:rPr>
              <a:t>Manifesto Implementation: Shared Responsibility!</a:t>
            </a:r>
          </a:p>
        </p:txBody>
      </p:sp>
      <p:graphicFrame>
        <p:nvGraphicFramePr>
          <p:cNvPr id="10" name="Contenidor de contingut 2">
            <a:extLst>
              <a:ext uri="{FF2B5EF4-FFF2-40B4-BE49-F238E27FC236}">
                <a16:creationId xmlns:a16="http://schemas.microsoft.com/office/drawing/2014/main" id="{0C916006-F15A-4B21-B749-ACB5FFA46A24}"/>
              </a:ext>
            </a:extLst>
          </p:cNvPr>
          <p:cNvGraphicFramePr>
            <a:graphicFrameLocks/>
          </p:cNvGraphicFramePr>
          <p:nvPr>
            <p:extLst>
              <p:ext uri="{D42A27DB-BD31-4B8C-83A1-F6EECF244321}">
                <p14:modId xmlns:p14="http://schemas.microsoft.com/office/powerpoint/2010/main" val="1540207939"/>
              </p:ext>
            </p:extLst>
          </p:nvPr>
        </p:nvGraphicFramePr>
        <p:xfrm>
          <a:off x="5014686" y="420933"/>
          <a:ext cx="5856514" cy="6016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idor de número de diapositiva 5">
            <a:extLst>
              <a:ext uri="{FF2B5EF4-FFF2-40B4-BE49-F238E27FC236}">
                <a16:creationId xmlns:a16="http://schemas.microsoft.com/office/drawing/2014/main" id="{EEAA69AC-144D-4065-8A57-B44A86E36057}"/>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19</a:t>
            </a:fld>
            <a:endParaRPr lang="ca-ES" dirty="0"/>
          </a:p>
        </p:txBody>
      </p:sp>
    </p:spTree>
    <p:extLst>
      <p:ext uri="{BB962C8B-B14F-4D97-AF65-F5344CB8AC3E}">
        <p14:creationId xmlns:p14="http://schemas.microsoft.com/office/powerpoint/2010/main" val="2797380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a:extLst>
              <a:ext uri="{FF2B5EF4-FFF2-40B4-BE49-F238E27FC236}">
                <a16:creationId xmlns:a16="http://schemas.microsoft.com/office/drawing/2014/main" id="{323A18BD-180D-4775-9E6B-BBCD7F2B60A9}"/>
              </a:ext>
            </a:extLst>
          </p:cNvPr>
          <p:cNvSpPr>
            <a:spLocks noGrp="1"/>
          </p:cNvSpPr>
          <p:nvPr>
            <p:ph type="title"/>
          </p:nvPr>
        </p:nvSpPr>
        <p:spPr>
          <a:xfrm>
            <a:off x="1349827" y="3217182"/>
            <a:ext cx="2209800" cy="1325563"/>
          </a:xfrm>
        </p:spPr>
        <p:txBody>
          <a:bodyPr/>
          <a:lstStyle/>
          <a:p>
            <a:pPr algn="ctr"/>
            <a:r>
              <a:rPr lang="ca-ES" dirty="0"/>
              <a:t>SUMARI</a:t>
            </a:r>
          </a:p>
        </p:txBody>
      </p:sp>
      <p:sp>
        <p:nvSpPr>
          <p:cNvPr id="3" name="Contenidor de contingut 2">
            <a:extLst>
              <a:ext uri="{FF2B5EF4-FFF2-40B4-BE49-F238E27FC236}">
                <a16:creationId xmlns:a16="http://schemas.microsoft.com/office/drawing/2014/main" id="{D2DFB785-18DA-40D3-996E-DA596FD3FDD6}"/>
              </a:ext>
            </a:extLst>
          </p:cNvPr>
          <p:cNvSpPr>
            <a:spLocks noGrp="1"/>
          </p:cNvSpPr>
          <p:nvPr>
            <p:ph idx="1"/>
          </p:nvPr>
        </p:nvSpPr>
        <p:spPr>
          <a:xfrm>
            <a:off x="3739219" y="971210"/>
            <a:ext cx="7727914" cy="5164218"/>
          </a:xfrm>
        </p:spPr>
        <p:txBody>
          <a:bodyPr>
            <a:normAutofit fontScale="77500" lnSpcReduction="20000"/>
          </a:bodyPr>
          <a:lstStyle/>
          <a:p>
            <a:pPr marL="0" indent="0">
              <a:buNone/>
            </a:pPr>
            <a:r>
              <a:rPr lang="en-GB" sz="2900" dirty="0"/>
              <a:t>Getting Started:  three Fundamental Ideas</a:t>
            </a:r>
          </a:p>
          <a:p>
            <a:pPr marL="0" indent="0">
              <a:buNone/>
            </a:pPr>
            <a:endParaRPr lang="en-GB" sz="2900" dirty="0"/>
          </a:p>
          <a:p>
            <a:pPr marL="0" indent="0">
              <a:buNone/>
            </a:pPr>
            <a:r>
              <a:rPr lang="en-GB" sz="2900" dirty="0"/>
              <a:t>The story to date </a:t>
            </a:r>
          </a:p>
          <a:p>
            <a:pPr marL="0" indent="0">
              <a:buNone/>
            </a:pPr>
            <a:r>
              <a:rPr lang="en-GB" sz="2000" dirty="0"/>
              <a:t>Evolution of the Manifesto</a:t>
            </a:r>
          </a:p>
          <a:p>
            <a:pPr marL="0" indent="0">
              <a:buNone/>
            </a:pPr>
            <a:r>
              <a:rPr lang="en-GB" sz="2000" dirty="0">
                <a:latin typeface="+mn-lt"/>
              </a:rPr>
              <a:t>Impact of the 1994 Manifesto</a:t>
            </a:r>
            <a:endParaRPr lang="en-GB" sz="2000" dirty="0"/>
          </a:p>
          <a:p>
            <a:pPr marL="0" indent="0">
              <a:buNone/>
            </a:pPr>
            <a:r>
              <a:rPr lang="en-GB" sz="2000" dirty="0"/>
              <a:t>Rationale for updating the Manifesto?</a:t>
            </a:r>
          </a:p>
          <a:p>
            <a:pPr marL="0" indent="0">
              <a:buNone/>
            </a:pPr>
            <a:r>
              <a:rPr lang="en-GB" sz="2000" dirty="0"/>
              <a:t>Some sociological trends</a:t>
            </a:r>
          </a:p>
          <a:p>
            <a:pPr marL="0" indent="0">
              <a:buNone/>
            </a:pPr>
            <a:endParaRPr lang="en-GB" sz="2000" dirty="0"/>
          </a:p>
          <a:p>
            <a:pPr marL="0" indent="0">
              <a:buNone/>
            </a:pPr>
            <a:r>
              <a:rPr lang="en-GB" sz="2900" dirty="0"/>
              <a:t>Manifesto 2022</a:t>
            </a:r>
          </a:p>
          <a:p>
            <a:pPr marL="0" indent="0">
              <a:buNone/>
            </a:pPr>
            <a:r>
              <a:rPr lang="en-GB" sz="2000" dirty="0"/>
              <a:t>Development of the Manifesto: Global survey</a:t>
            </a:r>
          </a:p>
          <a:p>
            <a:pPr marL="0" indent="0">
              <a:buNone/>
            </a:pPr>
            <a:r>
              <a:rPr lang="en-GB" sz="2000" dirty="0"/>
              <a:t>Vision for public libraries: Key Topics</a:t>
            </a:r>
          </a:p>
          <a:p>
            <a:pPr marL="0" indent="0">
              <a:buNone/>
            </a:pPr>
            <a:r>
              <a:rPr lang="en-GB" sz="2000" dirty="0"/>
              <a:t>Main changes within Manifesto versions 1994-2022 </a:t>
            </a:r>
          </a:p>
          <a:p>
            <a:pPr marL="0" indent="0">
              <a:buNone/>
            </a:pPr>
            <a:endParaRPr lang="en-GB" sz="2000" dirty="0"/>
          </a:p>
          <a:p>
            <a:pPr marL="0" indent="0">
              <a:buNone/>
            </a:pPr>
            <a:r>
              <a:rPr lang="en-GB" sz="2900" dirty="0"/>
              <a:t>The implementation of the Manifesto: a shared responsibility</a:t>
            </a:r>
          </a:p>
          <a:p>
            <a:pPr marL="0" indent="0">
              <a:buNone/>
            </a:pPr>
            <a:r>
              <a:rPr lang="en-GB" sz="2000" dirty="0"/>
              <a:t>Toolbox and references</a:t>
            </a:r>
            <a:endParaRPr lang="en-GB" sz="2400" dirty="0"/>
          </a:p>
          <a:p>
            <a:endParaRPr lang="es-ES" sz="2400" dirty="0"/>
          </a:p>
          <a:p>
            <a:endParaRPr lang="es-ES_tradnl" sz="2400" dirty="0"/>
          </a:p>
          <a:p>
            <a:endParaRPr lang="es-ES" sz="2400" dirty="0">
              <a:latin typeface="+mn-lt"/>
            </a:endParaRPr>
          </a:p>
        </p:txBody>
      </p:sp>
      <p:sp>
        <p:nvSpPr>
          <p:cNvPr id="4" name="Rectangle 3">
            <a:extLst>
              <a:ext uri="{FF2B5EF4-FFF2-40B4-BE49-F238E27FC236}">
                <a16:creationId xmlns:a16="http://schemas.microsoft.com/office/drawing/2014/main" id="{0BBFA242-E5BE-4AAA-8CBA-20E4A1F9A219}"/>
              </a:ext>
            </a:extLst>
          </p:cNvPr>
          <p:cNvSpPr/>
          <p:nvPr/>
        </p:nvSpPr>
        <p:spPr>
          <a:xfrm>
            <a:off x="9525" y="0"/>
            <a:ext cx="3404235"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5" name="Título 1">
            <a:extLst>
              <a:ext uri="{FF2B5EF4-FFF2-40B4-BE49-F238E27FC236}">
                <a16:creationId xmlns:a16="http://schemas.microsoft.com/office/drawing/2014/main" id="{5A58DDF8-AE4A-43AE-94D2-303FE7BB0383}"/>
              </a:ext>
            </a:extLst>
          </p:cNvPr>
          <p:cNvSpPr txBox="1">
            <a:spLocks/>
          </p:cNvSpPr>
          <p:nvPr/>
        </p:nvSpPr>
        <p:spPr>
          <a:xfrm>
            <a:off x="254001" y="2893192"/>
            <a:ext cx="2895599"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chemeClr val="bg1"/>
                </a:solidFill>
                <a:latin typeface="+mn-lt"/>
              </a:rPr>
              <a:t>Summary</a:t>
            </a:r>
          </a:p>
        </p:txBody>
      </p:sp>
      <p:sp>
        <p:nvSpPr>
          <p:cNvPr id="6" name="Contenidor de número de diapositiva 5">
            <a:extLst>
              <a:ext uri="{FF2B5EF4-FFF2-40B4-BE49-F238E27FC236}">
                <a16:creationId xmlns:a16="http://schemas.microsoft.com/office/drawing/2014/main" id="{EE7C132D-BE5F-438D-B630-080B3511BB6E}"/>
              </a:ext>
            </a:extLst>
          </p:cNvPr>
          <p:cNvSpPr>
            <a:spLocks noGrp="1"/>
          </p:cNvSpPr>
          <p:nvPr>
            <p:ph type="sldNum" sz="quarter" idx="12"/>
          </p:nvPr>
        </p:nvSpPr>
        <p:spPr/>
        <p:txBody>
          <a:bodyPr/>
          <a:lstStyle/>
          <a:p>
            <a:fld id="{7F935A37-C4AD-4923-8C0B-BEAF9857E42D}" type="slidenum">
              <a:rPr lang="ca-ES" smtClean="0"/>
              <a:pPr/>
              <a:t>2</a:t>
            </a:fld>
            <a:endParaRPr lang="ca-ES" dirty="0"/>
          </a:p>
        </p:txBody>
      </p:sp>
    </p:spTree>
    <p:extLst>
      <p:ext uri="{BB962C8B-B14F-4D97-AF65-F5344CB8AC3E}">
        <p14:creationId xmlns:p14="http://schemas.microsoft.com/office/powerpoint/2010/main" val="24008521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275797-FF75-4C34-9B0D-517EDF72D0EC}"/>
              </a:ext>
            </a:extLst>
          </p:cNvPr>
          <p:cNvSpPr/>
          <p:nvPr/>
        </p:nvSpPr>
        <p:spPr>
          <a:xfrm>
            <a:off x="0" y="0"/>
            <a:ext cx="3413760"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Título 1">
            <a:extLst>
              <a:ext uri="{FF2B5EF4-FFF2-40B4-BE49-F238E27FC236}">
                <a16:creationId xmlns:a16="http://schemas.microsoft.com/office/drawing/2014/main" id="{8D76033C-8462-4E97-8C68-E53976AB8312}"/>
              </a:ext>
            </a:extLst>
          </p:cNvPr>
          <p:cNvSpPr txBox="1">
            <a:spLocks/>
          </p:cNvSpPr>
          <p:nvPr/>
        </p:nvSpPr>
        <p:spPr>
          <a:xfrm>
            <a:off x="360954" y="2621898"/>
            <a:ext cx="2691852" cy="12933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200" dirty="0">
                <a:solidFill>
                  <a:schemeClr val="bg1"/>
                </a:solidFill>
                <a:latin typeface="+mn-lt"/>
              </a:rPr>
              <a:t>Toolbox and references</a:t>
            </a:r>
          </a:p>
        </p:txBody>
      </p:sp>
      <p:sp>
        <p:nvSpPr>
          <p:cNvPr id="11" name="QuadreDeText 10">
            <a:extLst>
              <a:ext uri="{FF2B5EF4-FFF2-40B4-BE49-F238E27FC236}">
                <a16:creationId xmlns:a16="http://schemas.microsoft.com/office/drawing/2014/main" id="{35F7A56D-3986-4380-B112-9B71C4B023C3}"/>
              </a:ext>
            </a:extLst>
          </p:cNvPr>
          <p:cNvSpPr txBox="1"/>
          <p:nvPr/>
        </p:nvSpPr>
        <p:spPr>
          <a:xfrm>
            <a:off x="4058272" y="744736"/>
            <a:ext cx="7138490" cy="5613588"/>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Calibri"/>
                <a:ea typeface="Times New Roman" panose="02020603050405020304" pitchFamily="18" charset="0"/>
                <a:cs typeface="+mn-cs"/>
              </a:rPr>
              <a:t>Tools</a:t>
            </a: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hlinkClick r:id="rId3"/>
              </a:rPr>
              <a:t>Manifesto in English</a:t>
            </a:r>
            <a:r>
              <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ca-ES" sz="16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mn-cs"/>
              </a:rPr>
              <a:t>and</a:t>
            </a:r>
            <a:r>
              <a:rPr kumimoji="0" lang="ca-ES" sz="16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 </a:t>
            </a: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hlinkClick r:id="rId4"/>
              </a:rPr>
              <a:t>Translations in different languages</a:t>
            </a:r>
            <a:endPar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endPar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Version in easy language</a:t>
            </a:r>
            <a:endPar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endPar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The new Manifesto at a Glance. McGuire, Claire. </a:t>
            </a:r>
            <a:r>
              <a:rPr kumimoji="0" lang="en-US" sz="16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hlinkClick r:id="rId5"/>
              </a:rPr>
              <a:t>The Mission of the Public Library of Today: What's new in the Public Library Manifesto</a:t>
            </a:r>
            <a:endParaRPr kumimoji="0" lang="ca-ES" sz="1600" b="0" i="1"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mn-cs"/>
            </a:endParaRP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endPar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Video-Statement of Xianhong Hu (Representative of UNESCO, IFAP)</a:t>
            </a:r>
          </a:p>
          <a:p>
            <a:pPr marL="342900" marR="0" lvl="0" indent="-342900" algn="just"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Video-Statement of Ulrike Krass</a:t>
            </a:r>
            <a:endPar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457200" marR="0" lvl="0" indent="0" algn="just"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 </a:t>
            </a:r>
            <a:endPar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PowerPoint-Presentation </a:t>
            </a:r>
            <a:r>
              <a:rPr kumimoji="0" lang="ca-E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Template</a:t>
            </a:r>
            <a:r>
              <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a:t>
            </a:r>
            <a:r>
              <a:rPr kumimoji="0" lang="ca-ES" sz="1600" b="0" i="0" u="none" strike="noStrike" kern="1200" cap="none" spc="0" normalizeH="0" baseline="0" noProof="0" dirty="0" err="1">
                <a:ln>
                  <a:noFill/>
                </a:ln>
                <a:solidFill>
                  <a:srgbClr val="000000"/>
                </a:solidFill>
                <a:effectLst/>
                <a:uLnTx/>
                <a:uFillTx/>
                <a:latin typeface="Arial" panose="020B0604020202020204" pitchFamily="34" charset="0"/>
                <a:ea typeface="Times New Roman" panose="02020603050405020304" pitchFamily="18" charset="0"/>
                <a:cs typeface="+mn-cs"/>
              </a:rPr>
              <a:t>february</a:t>
            </a:r>
            <a:r>
              <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 2023)</a:t>
            </a:r>
            <a:endPar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457200" marR="0" lvl="1" indent="0" algn="just"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Example of Manifesto presentation in different countries</a:t>
            </a:r>
            <a:endPar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rPr>
              <a:t>Good practices of Manifesto Implementation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ca-ES" sz="16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mn-cs"/>
            </a:endParaRPr>
          </a:p>
          <a:p>
            <a:pPr marL="342900" marR="0" lvl="0" indent="-3429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Main changes to the Manifesto 1994/2022 (Claire McGuire)</a:t>
            </a:r>
          </a:p>
          <a:p>
            <a:pPr marL="0" marR="0" lvl="0" indent="0" algn="l" defTabSz="914400" rtl="0" eaLnBrk="1" fontAlgn="auto" latinLnBrk="0" hangingPunct="1">
              <a:lnSpc>
                <a:spcPct val="115000"/>
              </a:lnSpc>
              <a:spcBef>
                <a:spcPts val="0"/>
              </a:spcBef>
              <a:spcAft>
                <a:spcPts val="1000"/>
              </a:spcAft>
              <a:buClrTx/>
              <a:buSzTx/>
              <a:buFontTx/>
              <a:buNone/>
              <a:tabLst/>
              <a:defRPr/>
            </a:pPr>
            <a:endParaRPr kumimoji="0" lang="en-GB" sz="1600" b="1" i="0" u="sng"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GB" sz="1600" b="1" i="0" u="sng" strike="noStrike" kern="1200" cap="none" spc="0" normalizeH="0" baseline="0" noProof="0" dirty="0">
                <a:ln>
                  <a:noFill/>
                </a:ln>
                <a:solidFill>
                  <a:prstClr val="black"/>
                </a:solidFill>
                <a:effectLst/>
                <a:uLnTx/>
                <a:uFillTx/>
                <a:latin typeface="Calibri"/>
                <a:ea typeface="+mn-ea"/>
                <a:cs typeface="+mn-cs"/>
              </a:rPr>
              <a:t>More information</a:t>
            </a:r>
            <a:r>
              <a:rPr kumimoji="0" lang="en-GB" sz="1600" b="1" i="0" u="none" strike="noStrike" kern="1200" cap="none" spc="0" normalizeH="0" baseline="0" noProof="0" dirty="0">
                <a:ln>
                  <a:noFill/>
                </a:ln>
                <a:solidFill>
                  <a:prstClr val="black"/>
                </a:solidFill>
                <a:effectLst/>
                <a:uLnTx/>
                <a:uFillTx/>
                <a:latin typeface="Calibri"/>
                <a:ea typeface="+mn-ea"/>
                <a:cs typeface="+mn-cs"/>
              </a:rPr>
              <a:t>: </a:t>
            </a:r>
            <a:r>
              <a:rPr kumimoji="0" lang="en-GB"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hlinkClick r:id="rId6"/>
              </a:rPr>
              <a:t>Web IFLA- PLS</a:t>
            </a:r>
            <a:endParaRPr kumimoji="0" lang="en-GB" sz="1600" b="1" i="0" u="none" strike="noStrike" kern="1200" cap="none" spc="0" normalizeH="0" baseline="0" noProof="0" dirty="0">
              <a:ln>
                <a:noFill/>
              </a:ln>
              <a:solidFill>
                <a:prstClr val="black"/>
              </a:solidFill>
              <a:effectLst/>
              <a:uLnTx/>
              <a:uFillTx/>
              <a:latin typeface="Calibri"/>
              <a:ea typeface="Times New Roman" panose="02020603050405020304" pitchFamily="18" charset="0"/>
              <a:cs typeface="+mn-cs"/>
            </a:endParaRPr>
          </a:p>
        </p:txBody>
      </p:sp>
      <p:sp>
        <p:nvSpPr>
          <p:cNvPr id="5" name="Contenidor de número de diapositiva 5">
            <a:extLst>
              <a:ext uri="{FF2B5EF4-FFF2-40B4-BE49-F238E27FC236}">
                <a16:creationId xmlns:a16="http://schemas.microsoft.com/office/drawing/2014/main" id="{B5D02DB8-3336-4F42-8F23-9D03E3ECD058}"/>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20</a:t>
            </a:fld>
            <a:endParaRPr lang="ca-ES" dirty="0"/>
          </a:p>
        </p:txBody>
      </p:sp>
    </p:spTree>
    <p:extLst>
      <p:ext uri="{BB962C8B-B14F-4D97-AF65-F5344CB8AC3E}">
        <p14:creationId xmlns:p14="http://schemas.microsoft.com/office/powerpoint/2010/main" val="3550912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5979BB-2DC7-4829-8B0E-863335EC02CD}"/>
              </a:ext>
            </a:extLst>
          </p:cNvPr>
          <p:cNvSpPr/>
          <p:nvPr/>
        </p:nvSpPr>
        <p:spPr>
          <a:xfrm>
            <a:off x="9525" y="0"/>
            <a:ext cx="3394075"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1510757" y="3116712"/>
            <a:ext cx="4585243"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ES" sz="3200" b="1" dirty="0">
              <a:solidFill>
                <a:schemeClr val="bg1"/>
              </a:solidFill>
              <a:latin typeface="+mn-lt"/>
            </a:endParaRPr>
          </a:p>
        </p:txBody>
      </p:sp>
      <p:sp>
        <p:nvSpPr>
          <p:cNvPr id="7" name="QuadreDeText 6">
            <a:extLst>
              <a:ext uri="{FF2B5EF4-FFF2-40B4-BE49-F238E27FC236}">
                <a16:creationId xmlns:a16="http://schemas.microsoft.com/office/drawing/2014/main" id="{C4C8BBD9-3644-4491-B95E-88BD3E564A81}"/>
              </a:ext>
            </a:extLst>
          </p:cNvPr>
          <p:cNvSpPr txBox="1"/>
          <p:nvPr/>
        </p:nvSpPr>
        <p:spPr>
          <a:xfrm>
            <a:off x="6881872" y="1630198"/>
            <a:ext cx="5200651" cy="1384995"/>
          </a:xfrm>
          <a:prstGeom prst="rect">
            <a:avLst/>
          </a:prstGeom>
          <a:noFill/>
        </p:spPr>
        <p:txBody>
          <a:bodyPr wrap="square">
            <a:spAutoFit/>
          </a:bodyPr>
          <a:lstStyle/>
          <a:p>
            <a:pPr marL="449580"/>
            <a:endParaRPr lang="ca-ES" sz="2800" dirty="0">
              <a:cs typeface="Times New Roman" panose="02020603050405020304" pitchFamily="18" charset="0"/>
            </a:endParaRPr>
          </a:p>
          <a:p>
            <a:pPr marL="449580"/>
            <a:endParaRPr lang="ca-ES" sz="2800" dirty="0">
              <a:cs typeface="Times New Roman" panose="02020603050405020304" pitchFamily="18" charset="0"/>
            </a:endParaRPr>
          </a:p>
          <a:p>
            <a:pPr marL="449580"/>
            <a:endParaRPr lang="ca-ES" sz="2800" dirty="0">
              <a:cs typeface="Arial" panose="020B0604020202020204" pitchFamily="34" charset="0"/>
            </a:endParaRPr>
          </a:p>
        </p:txBody>
      </p:sp>
      <p:sp>
        <p:nvSpPr>
          <p:cNvPr id="13" name="QuadreDeText 12">
            <a:extLst>
              <a:ext uri="{FF2B5EF4-FFF2-40B4-BE49-F238E27FC236}">
                <a16:creationId xmlns:a16="http://schemas.microsoft.com/office/drawing/2014/main" id="{1D04224A-1A7E-4702-A25E-ADA12C1558CA}"/>
              </a:ext>
            </a:extLst>
          </p:cNvPr>
          <p:cNvSpPr txBox="1"/>
          <p:nvPr/>
        </p:nvSpPr>
        <p:spPr>
          <a:xfrm>
            <a:off x="3812586" y="742872"/>
            <a:ext cx="7343093" cy="707886"/>
          </a:xfrm>
          <a:prstGeom prst="rect">
            <a:avLst/>
          </a:prstGeom>
          <a:noFill/>
        </p:spPr>
        <p:txBody>
          <a:bodyPr wrap="square">
            <a:spAutoFit/>
          </a:bodyPr>
          <a:lstStyle/>
          <a:p>
            <a:pPr marL="449580"/>
            <a:r>
              <a:rPr lang="en-US" sz="2000" dirty="0">
                <a:effectLst/>
                <a:ea typeface="Calibri" panose="020F0502020204030204" pitchFamily="34" charset="0"/>
                <a:cs typeface="Times New Roman" panose="02020603050405020304" pitchFamily="18" charset="0"/>
              </a:rPr>
              <a:t>The current IFLA-</a:t>
            </a:r>
            <a:r>
              <a:rPr lang="en-US" sz="2000" dirty="0" err="1">
                <a:effectLst/>
                <a:ea typeface="Calibri" panose="020F0502020204030204" pitchFamily="34" charset="0"/>
                <a:cs typeface="Times New Roman" panose="02020603050405020304" pitchFamily="18" charset="0"/>
              </a:rPr>
              <a:t>Unesco</a:t>
            </a:r>
            <a:r>
              <a:rPr lang="en-US" sz="2000" dirty="0">
                <a:effectLst/>
                <a:ea typeface="Calibri" panose="020F0502020204030204" pitchFamily="34" charset="0"/>
                <a:cs typeface="Times New Roman" panose="02020603050405020304" pitchFamily="18" charset="0"/>
              </a:rPr>
              <a:t> Manifesto offers a shared international vision for public libraries, which can be interpreted locally.</a:t>
            </a:r>
            <a:endParaRPr lang="ca-ES" sz="2000" dirty="0">
              <a:cs typeface="Arial" panose="020B0604020202020204" pitchFamily="34" charset="0"/>
            </a:endParaRPr>
          </a:p>
        </p:txBody>
      </p:sp>
      <p:sp>
        <p:nvSpPr>
          <p:cNvPr id="17" name="QuadreDeText 16">
            <a:extLst>
              <a:ext uri="{FF2B5EF4-FFF2-40B4-BE49-F238E27FC236}">
                <a16:creationId xmlns:a16="http://schemas.microsoft.com/office/drawing/2014/main" id="{75612A14-D70F-49DF-89FB-72BE739BD3E4}"/>
              </a:ext>
            </a:extLst>
          </p:cNvPr>
          <p:cNvSpPr txBox="1"/>
          <p:nvPr/>
        </p:nvSpPr>
        <p:spPr>
          <a:xfrm>
            <a:off x="3812587" y="2219141"/>
            <a:ext cx="7343092" cy="1631216"/>
          </a:xfrm>
          <a:prstGeom prst="rect">
            <a:avLst/>
          </a:prstGeom>
          <a:noFill/>
        </p:spPr>
        <p:txBody>
          <a:bodyPr wrap="square">
            <a:spAutoFit/>
          </a:bodyPr>
          <a:lstStyle/>
          <a:p>
            <a:pPr marL="449580">
              <a:tabLst>
                <a:tab pos="1168400" algn="l"/>
                <a:tab pos="1431925" algn="l"/>
              </a:tabLst>
            </a:pPr>
            <a:r>
              <a:rPr lang="es-ES_tradnl" sz="2000" dirty="0" err="1">
                <a:effectLst/>
                <a:ea typeface="Calibri" panose="020F0502020204030204" pitchFamily="34" charset="0"/>
                <a:cs typeface="Times New Roman" panose="02020603050405020304" pitchFamily="18" charset="0"/>
              </a:rPr>
              <a:t>Manifesto</a:t>
            </a:r>
            <a:r>
              <a:rPr lang="es-ES_tradnl" sz="2000" dirty="0">
                <a:effectLst/>
                <a:ea typeface="Calibri" panose="020F0502020204030204" pitchFamily="34" charset="0"/>
                <a:cs typeface="Times New Roman" panose="02020603050405020304" pitchFamily="18" charset="0"/>
              </a:rPr>
              <a:t> </a:t>
            </a:r>
            <a:r>
              <a:rPr lang="es-ES_tradnl" sz="2000" dirty="0" err="1">
                <a:effectLst/>
                <a:ea typeface="Calibri" panose="020F0502020204030204" pitchFamily="34" charset="0"/>
                <a:cs typeface="Times New Roman" panose="02020603050405020304" pitchFamily="18" charset="0"/>
              </a:rPr>
              <a:t>process</a:t>
            </a:r>
            <a:r>
              <a:rPr lang="es-ES_tradnl" sz="2000" dirty="0">
                <a:effectLst/>
                <a:ea typeface="Calibri" panose="020F0502020204030204" pitchFamily="34" charset="0"/>
                <a:cs typeface="Times New Roman" panose="02020603050405020304" pitchFamily="18" charset="0"/>
              </a:rPr>
              <a:t>:</a:t>
            </a:r>
            <a:br>
              <a:rPr lang="es-ES_tradnl" sz="2000" dirty="0">
                <a:effectLst/>
                <a:ea typeface="Calibri" panose="020F0502020204030204" pitchFamily="34" charset="0"/>
                <a:cs typeface="Times New Roman" panose="02020603050405020304" pitchFamily="18" charset="0"/>
              </a:rPr>
            </a:br>
            <a:r>
              <a:rPr lang="ca-ES" sz="2000" dirty="0">
                <a:effectLst/>
                <a:ea typeface="Calibri" panose="020F0502020204030204" pitchFamily="34" charset="0"/>
                <a:cs typeface="Times New Roman" panose="02020603050405020304" pitchFamily="18" charset="0"/>
              </a:rPr>
              <a:t/>
            </a:r>
            <a:br>
              <a:rPr lang="ca-ES" sz="2000" dirty="0">
                <a:effectLst/>
                <a:ea typeface="Calibri" panose="020F0502020204030204" pitchFamily="34" charset="0"/>
                <a:cs typeface="Times New Roman" panose="02020603050405020304" pitchFamily="18" charset="0"/>
              </a:rPr>
            </a:br>
            <a:r>
              <a:rPr lang="ca-ES" sz="2000" dirty="0">
                <a:effectLst/>
                <a:ea typeface="Calibri" panose="020F0502020204030204" pitchFamily="34" charset="0"/>
                <a:cs typeface="Times New Roman" panose="02020603050405020304" pitchFamily="18" charset="0"/>
              </a:rPr>
              <a:t>1994: 	</a:t>
            </a:r>
            <a:r>
              <a:rPr lang="en-US" sz="2000" dirty="0">
                <a:effectLst/>
                <a:ea typeface="Calibri" panose="020F0502020204030204" pitchFamily="34" charset="0"/>
                <a:cs typeface="Times New Roman" panose="02020603050405020304" pitchFamily="18" charset="0"/>
              </a:rPr>
              <a:t>First version launched</a:t>
            </a:r>
            <a:r>
              <a:rPr lang="es-ES" sz="2000" dirty="0">
                <a:effectLst/>
                <a:ea typeface="Calibri" panose="020F0502020204030204" pitchFamily="34" charset="0"/>
                <a:cs typeface="Times New Roman" panose="02020603050405020304" pitchFamily="18" charset="0"/>
              </a:rPr>
              <a:t/>
            </a:r>
            <a:br>
              <a:rPr lang="es-ES" sz="2000" dirty="0">
                <a:effectLst/>
                <a:ea typeface="Calibri" panose="020F0502020204030204" pitchFamily="34" charset="0"/>
                <a:cs typeface="Times New Roman" panose="02020603050405020304" pitchFamily="18" charset="0"/>
              </a:rPr>
            </a:br>
            <a:r>
              <a:rPr lang="es-ES" sz="2000" dirty="0">
                <a:effectLst/>
                <a:ea typeface="Calibri" panose="020F0502020204030204" pitchFamily="34" charset="0"/>
                <a:cs typeface="Times New Roman" panose="02020603050405020304" pitchFamily="18" charset="0"/>
              </a:rPr>
              <a:t>2022: 	</a:t>
            </a:r>
            <a:r>
              <a:rPr lang="en-US" sz="2000" dirty="0">
                <a:effectLst/>
                <a:ea typeface="Calibri" panose="020F0502020204030204" pitchFamily="34" charset="0"/>
                <a:cs typeface="Times New Roman" panose="02020603050405020304" pitchFamily="18" charset="0"/>
              </a:rPr>
              <a:t>Consolidation of the library at the service of municipal 	and national policies</a:t>
            </a:r>
            <a:endParaRPr lang="ca-ES" sz="2000" dirty="0">
              <a:cs typeface="Times New Roman" panose="02020603050405020304" pitchFamily="18" charset="0"/>
            </a:endParaRPr>
          </a:p>
        </p:txBody>
      </p:sp>
      <p:sp>
        <p:nvSpPr>
          <p:cNvPr id="18" name="QuadreDeText 17">
            <a:extLst>
              <a:ext uri="{FF2B5EF4-FFF2-40B4-BE49-F238E27FC236}">
                <a16:creationId xmlns:a16="http://schemas.microsoft.com/office/drawing/2014/main" id="{B13B61B2-E34C-4A3F-882C-898310744D7F}"/>
              </a:ext>
            </a:extLst>
          </p:cNvPr>
          <p:cNvSpPr txBox="1"/>
          <p:nvPr/>
        </p:nvSpPr>
        <p:spPr>
          <a:xfrm>
            <a:off x="3787188" y="4608042"/>
            <a:ext cx="7368491" cy="2051844"/>
          </a:xfrm>
          <a:prstGeom prst="rect">
            <a:avLst/>
          </a:prstGeom>
          <a:noFill/>
        </p:spPr>
        <p:txBody>
          <a:bodyPr wrap="square">
            <a:spAutoFit/>
          </a:bodyPr>
          <a:lstStyle/>
          <a:p>
            <a:pPr marL="449580"/>
            <a:r>
              <a:rPr lang="en-US" sz="2000" dirty="0">
                <a:ea typeface="Calibri" panose="020F0502020204030204" pitchFamily="34" charset="0"/>
                <a:cs typeface="Times New Roman" panose="02020603050405020304" pitchFamily="18" charset="0"/>
              </a:rPr>
              <a:t>Toolbox for the Manifesto implementation, driven by global colleagues</a:t>
            </a:r>
            <a:r>
              <a:rPr lang="es-ES" sz="2000" dirty="0">
                <a:ea typeface="Calibri" panose="020F0502020204030204" pitchFamily="34" charset="0"/>
                <a:cs typeface="Times New Roman" panose="02020603050405020304" pitchFamily="18" charset="0"/>
              </a:rPr>
              <a:t/>
            </a:r>
            <a:br>
              <a:rPr lang="es-ES" sz="2000" dirty="0">
                <a:ea typeface="Calibri" panose="020F0502020204030204" pitchFamily="34" charset="0"/>
                <a:cs typeface="Times New Roman" panose="02020603050405020304" pitchFamily="18" charset="0"/>
              </a:rPr>
            </a:br>
            <a:endParaRPr lang="es-ES" sz="2000" dirty="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s-ES" sz="2000" dirty="0">
                <a:ea typeface="Calibri" panose="020F0502020204030204" pitchFamily="34" charset="0"/>
                <a:cs typeface="Times New Roman" panose="02020603050405020304" pitchFamily="18" charset="0"/>
              </a:rPr>
              <a:t>More </a:t>
            </a:r>
            <a:r>
              <a:rPr lang="es-ES" sz="2000" dirty="0" err="1">
                <a:ea typeface="Calibri" panose="020F0502020204030204" pitchFamily="34" charset="0"/>
                <a:cs typeface="Times New Roman" panose="02020603050405020304" pitchFamily="18" charset="0"/>
              </a:rPr>
              <a:t>information</a:t>
            </a:r>
            <a:r>
              <a:rPr lang="es-ES" sz="2000" dirty="0">
                <a:ea typeface="Calibri" panose="020F0502020204030204" pitchFamily="34" charset="0"/>
                <a:cs typeface="Times New Roman" panose="02020603050405020304" pitchFamily="18" charset="0"/>
              </a:rPr>
              <a:t>: </a:t>
            </a:r>
            <a:r>
              <a:rPr lang="ca-ES" sz="1600" dirty="0" err="1">
                <a:hlinkClick r:id="rId3"/>
              </a:rPr>
              <a:t>The</a:t>
            </a:r>
            <a:r>
              <a:rPr lang="ca-ES" sz="1600" dirty="0">
                <a:hlinkClick r:id="rId3"/>
              </a:rPr>
              <a:t> IFLA-UNESCO </a:t>
            </a:r>
            <a:r>
              <a:rPr lang="ca-ES" sz="1600" dirty="0" err="1">
                <a:hlinkClick r:id="rId3"/>
              </a:rPr>
              <a:t>Public</a:t>
            </a:r>
            <a:r>
              <a:rPr lang="ca-ES" sz="1600" dirty="0">
                <a:hlinkClick r:id="rId3"/>
              </a:rPr>
              <a:t> </a:t>
            </a:r>
            <a:r>
              <a:rPr lang="ca-ES" sz="1600" dirty="0" err="1">
                <a:hlinkClick r:id="rId3"/>
              </a:rPr>
              <a:t>Library</a:t>
            </a:r>
            <a:r>
              <a:rPr lang="ca-ES" sz="1600" dirty="0">
                <a:hlinkClick r:id="rId3"/>
              </a:rPr>
              <a:t> Manifesto 2022 – IFLA</a:t>
            </a:r>
            <a:endParaRPr kumimoji="0" lang="en-GB" sz="1600" b="1" i="0" u="none" strike="noStrike" kern="1200" cap="none" spc="0" normalizeH="0" baseline="0" noProof="0" dirty="0">
              <a:ln>
                <a:noFill/>
              </a:ln>
              <a:solidFill>
                <a:prstClr val="black"/>
              </a:solidFill>
              <a:effectLst/>
              <a:uLnTx/>
              <a:uFillTx/>
              <a:latin typeface="Calibri" panose="020F0502020204030204"/>
              <a:ea typeface="Times New Roman" panose="02020603050405020304" pitchFamily="18" charset="0"/>
              <a:cs typeface="+mn-cs"/>
            </a:endParaRPr>
          </a:p>
          <a:p>
            <a:pPr marL="449580"/>
            <a:endParaRPr lang="ca-ES" sz="1600" dirty="0">
              <a:cs typeface="Times New Roman" panose="02020603050405020304" pitchFamily="18" charset="0"/>
            </a:endParaRPr>
          </a:p>
          <a:p>
            <a:pPr marL="449580"/>
            <a:endParaRPr lang="ca-ES" sz="2000" dirty="0">
              <a:cs typeface="Arial" panose="020B0604020202020204" pitchFamily="34" charset="0"/>
            </a:endParaRPr>
          </a:p>
        </p:txBody>
      </p:sp>
      <p:sp>
        <p:nvSpPr>
          <p:cNvPr id="12" name="Elipse 21">
            <a:extLst>
              <a:ext uri="{FF2B5EF4-FFF2-40B4-BE49-F238E27FC236}">
                <a16:creationId xmlns:a16="http://schemas.microsoft.com/office/drawing/2014/main" id="{EDF7809D-22E5-418E-B005-A92DFEDB91FE}"/>
              </a:ext>
            </a:extLst>
          </p:cNvPr>
          <p:cNvSpPr/>
          <p:nvPr/>
        </p:nvSpPr>
        <p:spPr>
          <a:xfrm flipH="1">
            <a:off x="3921926" y="853259"/>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highlight>
                <a:srgbClr val="000000"/>
              </a:highlight>
            </a:endParaRPr>
          </a:p>
        </p:txBody>
      </p:sp>
      <p:sp>
        <p:nvSpPr>
          <p:cNvPr id="15" name="Elipse 21">
            <a:extLst>
              <a:ext uri="{FF2B5EF4-FFF2-40B4-BE49-F238E27FC236}">
                <a16:creationId xmlns:a16="http://schemas.microsoft.com/office/drawing/2014/main" id="{9C4D596C-F566-4016-979A-9E021502AB65}"/>
              </a:ext>
            </a:extLst>
          </p:cNvPr>
          <p:cNvSpPr/>
          <p:nvPr/>
        </p:nvSpPr>
        <p:spPr>
          <a:xfrm flipH="1">
            <a:off x="3934570" y="2316002"/>
            <a:ext cx="237074"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Elipse 21">
            <a:extLst>
              <a:ext uri="{FF2B5EF4-FFF2-40B4-BE49-F238E27FC236}">
                <a16:creationId xmlns:a16="http://schemas.microsoft.com/office/drawing/2014/main" id="{9440386C-7529-4024-A12A-619F69B3C2B5}"/>
              </a:ext>
            </a:extLst>
          </p:cNvPr>
          <p:cNvSpPr/>
          <p:nvPr/>
        </p:nvSpPr>
        <p:spPr>
          <a:xfrm flipH="1">
            <a:off x="3934570" y="4721171"/>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Título 1">
            <a:extLst>
              <a:ext uri="{FF2B5EF4-FFF2-40B4-BE49-F238E27FC236}">
                <a16:creationId xmlns:a16="http://schemas.microsoft.com/office/drawing/2014/main" id="{37646B39-EF73-4AFD-A807-F0107BEF2312}"/>
              </a:ext>
            </a:extLst>
          </p:cNvPr>
          <p:cNvSpPr txBox="1">
            <a:spLocks/>
          </p:cNvSpPr>
          <p:nvPr/>
        </p:nvSpPr>
        <p:spPr>
          <a:xfrm>
            <a:off x="142241" y="3312159"/>
            <a:ext cx="3139439" cy="10624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latin typeface="+mn-lt"/>
              </a:rPr>
              <a:t>Getting Started: Three Fundamental Ideas</a:t>
            </a:r>
            <a:endParaRPr lang="es-ES_tradnl" sz="3200" dirty="0">
              <a:solidFill>
                <a:schemeClr val="bg1"/>
              </a:solidFill>
              <a:latin typeface="+mn-lt"/>
            </a:endParaRPr>
          </a:p>
        </p:txBody>
      </p:sp>
      <p:sp>
        <p:nvSpPr>
          <p:cNvPr id="19" name="Contenidor de número de diapositiva 5">
            <a:extLst>
              <a:ext uri="{FF2B5EF4-FFF2-40B4-BE49-F238E27FC236}">
                <a16:creationId xmlns:a16="http://schemas.microsoft.com/office/drawing/2014/main" id="{577FDB48-C730-4789-A372-9F3927A56F46}"/>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3</a:t>
            </a:fld>
            <a:endParaRPr lang="ca-ES" dirty="0"/>
          </a:p>
        </p:txBody>
      </p:sp>
    </p:spTree>
    <p:extLst>
      <p:ext uri="{BB962C8B-B14F-4D97-AF65-F5344CB8AC3E}">
        <p14:creationId xmlns:p14="http://schemas.microsoft.com/office/powerpoint/2010/main" val="2048395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5979BB-2DC7-4829-8B0E-863335EC02CD}"/>
              </a:ext>
            </a:extLst>
          </p:cNvPr>
          <p:cNvSpPr/>
          <p:nvPr/>
        </p:nvSpPr>
        <p:spPr>
          <a:xfrm>
            <a:off x="9525" y="0"/>
            <a:ext cx="3394075"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1510757" y="3116712"/>
            <a:ext cx="4585243"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ES" sz="3200" b="1" dirty="0">
              <a:solidFill>
                <a:schemeClr val="bg1"/>
              </a:solidFill>
              <a:latin typeface="+mn-lt"/>
            </a:endParaRPr>
          </a:p>
        </p:txBody>
      </p:sp>
      <p:sp>
        <p:nvSpPr>
          <p:cNvPr id="7" name="QuadreDeText 6">
            <a:extLst>
              <a:ext uri="{FF2B5EF4-FFF2-40B4-BE49-F238E27FC236}">
                <a16:creationId xmlns:a16="http://schemas.microsoft.com/office/drawing/2014/main" id="{C4C8BBD9-3644-4491-B95E-88BD3E564A81}"/>
              </a:ext>
            </a:extLst>
          </p:cNvPr>
          <p:cNvSpPr txBox="1"/>
          <p:nvPr/>
        </p:nvSpPr>
        <p:spPr>
          <a:xfrm>
            <a:off x="6881872" y="1630198"/>
            <a:ext cx="5200651" cy="1384995"/>
          </a:xfrm>
          <a:prstGeom prst="rect">
            <a:avLst/>
          </a:prstGeom>
          <a:noFill/>
        </p:spPr>
        <p:txBody>
          <a:bodyPr wrap="square">
            <a:spAutoFit/>
          </a:bodyPr>
          <a:lstStyle/>
          <a:p>
            <a:pPr marL="449580"/>
            <a:endParaRPr lang="ca-ES" sz="2800" dirty="0">
              <a:cs typeface="Times New Roman" panose="02020603050405020304" pitchFamily="18" charset="0"/>
            </a:endParaRPr>
          </a:p>
          <a:p>
            <a:pPr marL="449580"/>
            <a:endParaRPr lang="ca-ES" sz="2800" dirty="0">
              <a:cs typeface="Times New Roman" panose="02020603050405020304" pitchFamily="18" charset="0"/>
            </a:endParaRPr>
          </a:p>
          <a:p>
            <a:pPr marL="449580"/>
            <a:endParaRPr lang="ca-ES" sz="2800" dirty="0">
              <a:cs typeface="Arial" panose="020B0604020202020204" pitchFamily="34" charset="0"/>
            </a:endParaRPr>
          </a:p>
        </p:txBody>
      </p:sp>
      <p:sp>
        <p:nvSpPr>
          <p:cNvPr id="13" name="QuadreDeText 12">
            <a:extLst>
              <a:ext uri="{FF2B5EF4-FFF2-40B4-BE49-F238E27FC236}">
                <a16:creationId xmlns:a16="http://schemas.microsoft.com/office/drawing/2014/main" id="{1D04224A-1A7E-4702-A25E-ADA12C1558CA}"/>
              </a:ext>
            </a:extLst>
          </p:cNvPr>
          <p:cNvSpPr txBox="1"/>
          <p:nvPr/>
        </p:nvSpPr>
        <p:spPr>
          <a:xfrm>
            <a:off x="3853997" y="1226071"/>
            <a:ext cx="7343093" cy="707886"/>
          </a:xfrm>
          <a:prstGeom prst="rect">
            <a:avLst/>
          </a:prstGeom>
          <a:noFill/>
        </p:spPr>
        <p:txBody>
          <a:bodyPr wrap="square">
            <a:spAutoFit/>
          </a:bodyPr>
          <a:lstStyle/>
          <a:p>
            <a:pPr marL="449580"/>
            <a:r>
              <a:rPr lang="en-US" sz="2000" dirty="0">
                <a:ea typeface="Calibri" panose="020F0502020204030204" pitchFamily="34" charset="0"/>
                <a:cs typeface="Times New Roman" panose="02020603050405020304" pitchFamily="18" charset="0"/>
              </a:rPr>
              <a:t>1949: Original version of the Manifesto</a:t>
            </a:r>
          </a:p>
          <a:p>
            <a:pPr marL="449580"/>
            <a:endParaRPr lang="ca-ES" sz="2000" dirty="0">
              <a:cs typeface="Arial" panose="020B0604020202020204" pitchFamily="34" charset="0"/>
            </a:endParaRPr>
          </a:p>
        </p:txBody>
      </p:sp>
      <p:sp>
        <p:nvSpPr>
          <p:cNvPr id="17" name="QuadreDeText 16">
            <a:extLst>
              <a:ext uri="{FF2B5EF4-FFF2-40B4-BE49-F238E27FC236}">
                <a16:creationId xmlns:a16="http://schemas.microsoft.com/office/drawing/2014/main" id="{75612A14-D70F-49DF-89FB-72BE739BD3E4}"/>
              </a:ext>
            </a:extLst>
          </p:cNvPr>
          <p:cNvSpPr txBox="1"/>
          <p:nvPr/>
        </p:nvSpPr>
        <p:spPr>
          <a:xfrm>
            <a:off x="3812587" y="2219141"/>
            <a:ext cx="7343092" cy="707886"/>
          </a:xfrm>
          <a:prstGeom prst="rect">
            <a:avLst/>
          </a:prstGeom>
          <a:noFill/>
        </p:spPr>
        <p:txBody>
          <a:bodyPr wrap="square">
            <a:spAutoFit/>
          </a:bodyPr>
          <a:lstStyle/>
          <a:p>
            <a:pPr marL="449580">
              <a:tabLst>
                <a:tab pos="1168400" algn="l"/>
                <a:tab pos="1431925" algn="l"/>
              </a:tabLst>
            </a:pPr>
            <a:r>
              <a:rPr lang="en-US" sz="2000" dirty="0">
                <a:ea typeface="Calibri" panose="020F0502020204030204" pitchFamily="34" charset="0"/>
                <a:cs typeface="Times New Roman" panose="02020603050405020304" pitchFamily="18" charset="0"/>
              </a:rPr>
              <a:t>1972 and 1994: Updates</a:t>
            </a:r>
          </a:p>
          <a:p>
            <a:pPr marL="449580">
              <a:tabLst>
                <a:tab pos="1168400" algn="l"/>
                <a:tab pos="1431925" algn="l"/>
              </a:tabLst>
            </a:pPr>
            <a:r>
              <a:rPr lang="es-ES_tradnl" sz="2000" dirty="0">
                <a:effectLst/>
                <a:ea typeface="Calibri" panose="020F0502020204030204" pitchFamily="34" charset="0"/>
                <a:cs typeface="Times New Roman" panose="02020603050405020304" pitchFamily="18" charset="0"/>
              </a:rPr>
              <a:t/>
            </a:r>
            <a:br>
              <a:rPr lang="es-ES_tradnl" sz="2000" dirty="0">
                <a:effectLst/>
                <a:ea typeface="Calibri" panose="020F0502020204030204" pitchFamily="34" charset="0"/>
                <a:cs typeface="Times New Roman" panose="02020603050405020304" pitchFamily="18" charset="0"/>
              </a:rPr>
            </a:br>
            <a:endParaRPr lang="ca-ES" sz="2000" dirty="0">
              <a:cs typeface="Times New Roman" panose="02020603050405020304" pitchFamily="18" charset="0"/>
            </a:endParaRPr>
          </a:p>
        </p:txBody>
      </p:sp>
      <p:sp>
        <p:nvSpPr>
          <p:cNvPr id="18" name="QuadreDeText 17">
            <a:extLst>
              <a:ext uri="{FF2B5EF4-FFF2-40B4-BE49-F238E27FC236}">
                <a16:creationId xmlns:a16="http://schemas.microsoft.com/office/drawing/2014/main" id="{B13B61B2-E34C-4A3F-882C-898310744D7F}"/>
              </a:ext>
            </a:extLst>
          </p:cNvPr>
          <p:cNvSpPr txBox="1"/>
          <p:nvPr/>
        </p:nvSpPr>
        <p:spPr>
          <a:xfrm>
            <a:off x="3897616" y="3186051"/>
            <a:ext cx="7368491" cy="1261884"/>
          </a:xfrm>
          <a:prstGeom prst="rect">
            <a:avLst/>
          </a:prstGeom>
          <a:noFill/>
        </p:spPr>
        <p:txBody>
          <a:bodyPr wrap="square">
            <a:spAutoFit/>
          </a:bodyPr>
          <a:lstStyle/>
          <a:p>
            <a:pPr marL="449580"/>
            <a:r>
              <a:rPr lang="en-GB" sz="2000" dirty="0">
                <a:ea typeface="Calibri" panose="020F0502020204030204" pitchFamily="34" charset="0"/>
                <a:cs typeface="Times New Roman" panose="02020603050405020304" pitchFamily="18" charset="0"/>
              </a:rPr>
              <a:t>2009: “10 ways to make a library work</a:t>
            </a:r>
            <a:r>
              <a:rPr lang="en-GB" sz="2000" dirty="0">
                <a:solidFill>
                  <a:srgbClr val="08724C"/>
                </a:solidFill>
                <a:latin typeface="Lato"/>
              </a:rPr>
              <a:t>”</a:t>
            </a:r>
            <a:endParaRPr lang="en-US" sz="2000" dirty="0">
              <a:solidFill>
                <a:srgbClr val="08724C"/>
              </a:solidFill>
              <a:latin typeface="Lato"/>
            </a:endParaRPr>
          </a:p>
          <a:p>
            <a:pPr marL="449580"/>
            <a:r>
              <a:rPr lang="es-ES" sz="2000" dirty="0">
                <a:ea typeface="Calibri" panose="020F0502020204030204" pitchFamily="34" charset="0"/>
                <a:cs typeface="Times New Roman" panose="02020603050405020304" pitchFamily="18" charset="0"/>
              </a:rPr>
              <a:t/>
            </a:r>
            <a:br>
              <a:rPr lang="es-ES" sz="2000" dirty="0">
                <a:ea typeface="Calibri" panose="020F0502020204030204" pitchFamily="34" charset="0"/>
                <a:cs typeface="Times New Roman" panose="02020603050405020304" pitchFamily="18" charset="0"/>
              </a:rPr>
            </a:br>
            <a:endParaRPr lang="es-ES" sz="2000" dirty="0">
              <a:ea typeface="Calibri" panose="020F0502020204030204" pitchFamily="34" charset="0"/>
              <a:cs typeface="Times New Roman" panose="02020603050405020304" pitchFamily="18" charset="0"/>
            </a:endParaRPr>
          </a:p>
          <a:p>
            <a:pPr marL="449580"/>
            <a:endParaRPr lang="ca-ES" sz="1600" dirty="0">
              <a:cs typeface="Times New Roman" panose="02020603050405020304" pitchFamily="18" charset="0"/>
            </a:endParaRPr>
          </a:p>
          <a:p>
            <a:pPr marL="449580"/>
            <a:endParaRPr lang="ca-ES" sz="2000" dirty="0">
              <a:cs typeface="Arial" panose="020B0604020202020204" pitchFamily="34" charset="0"/>
            </a:endParaRPr>
          </a:p>
        </p:txBody>
      </p:sp>
      <p:sp>
        <p:nvSpPr>
          <p:cNvPr id="12" name="Elipse 21">
            <a:extLst>
              <a:ext uri="{FF2B5EF4-FFF2-40B4-BE49-F238E27FC236}">
                <a16:creationId xmlns:a16="http://schemas.microsoft.com/office/drawing/2014/main" id="{EDF7809D-22E5-418E-B005-A92DFEDB91FE}"/>
              </a:ext>
            </a:extLst>
          </p:cNvPr>
          <p:cNvSpPr/>
          <p:nvPr/>
        </p:nvSpPr>
        <p:spPr>
          <a:xfrm flipH="1">
            <a:off x="4046157" y="1364071"/>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highlight>
                <a:srgbClr val="000000"/>
              </a:highlight>
            </a:endParaRPr>
          </a:p>
        </p:txBody>
      </p:sp>
      <p:sp>
        <p:nvSpPr>
          <p:cNvPr id="15" name="Elipse 21">
            <a:extLst>
              <a:ext uri="{FF2B5EF4-FFF2-40B4-BE49-F238E27FC236}">
                <a16:creationId xmlns:a16="http://schemas.microsoft.com/office/drawing/2014/main" id="{9C4D596C-F566-4016-979A-9E021502AB65}"/>
              </a:ext>
            </a:extLst>
          </p:cNvPr>
          <p:cNvSpPr/>
          <p:nvPr/>
        </p:nvSpPr>
        <p:spPr>
          <a:xfrm flipH="1">
            <a:off x="4017391" y="2316002"/>
            <a:ext cx="237074"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Elipse 21">
            <a:extLst>
              <a:ext uri="{FF2B5EF4-FFF2-40B4-BE49-F238E27FC236}">
                <a16:creationId xmlns:a16="http://schemas.microsoft.com/office/drawing/2014/main" id="{9440386C-7529-4024-A12A-619F69B3C2B5}"/>
              </a:ext>
            </a:extLst>
          </p:cNvPr>
          <p:cNvSpPr/>
          <p:nvPr/>
        </p:nvSpPr>
        <p:spPr>
          <a:xfrm flipH="1">
            <a:off x="4017391" y="3312985"/>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Título 1">
            <a:extLst>
              <a:ext uri="{FF2B5EF4-FFF2-40B4-BE49-F238E27FC236}">
                <a16:creationId xmlns:a16="http://schemas.microsoft.com/office/drawing/2014/main" id="{37646B39-EF73-4AFD-A807-F0107BEF2312}"/>
              </a:ext>
            </a:extLst>
          </p:cNvPr>
          <p:cNvSpPr txBox="1">
            <a:spLocks/>
          </p:cNvSpPr>
          <p:nvPr/>
        </p:nvSpPr>
        <p:spPr>
          <a:xfrm>
            <a:off x="183651" y="1213687"/>
            <a:ext cx="3139439" cy="10624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latin typeface="+mn-lt"/>
              </a:rPr>
              <a:t>Evolution of Manifesto</a:t>
            </a:r>
            <a:endParaRPr lang="es-ES_tradnl" sz="3200" dirty="0">
              <a:solidFill>
                <a:schemeClr val="bg1"/>
              </a:solidFill>
              <a:latin typeface="+mn-lt"/>
            </a:endParaRPr>
          </a:p>
        </p:txBody>
      </p:sp>
      <p:sp>
        <p:nvSpPr>
          <p:cNvPr id="19" name="Contenidor de número de diapositiva 5">
            <a:extLst>
              <a:ext uri="{FF2B5EF4-FFF2-40B4-BE49-F238E27FC236}">
                <a16:creationId xmlns:a16="http://schemas.microsoft.com/office/drawing/2014/main" id="{577FDB48-C730-4789-A372-9F3927A56F46}"/>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4</a:t>
            </a:fld>
            <a:endParaRPr lang="ca-ES" dirty="0"/>
          </a:p>
        </p:txBody>
      </p:sp>
      <p:pic>
        <p:nvPicPr>
          <p:cNvPr id="20" name="Picture 2" descr="IFLA/UNESCO Public Library Manifesto – IFLA">
            <a:extLst>
              <a:ext uri="{FF2B5EF4-FFF2-40B4-BE49-F238E27FC236}">
                <a16:creationId xmlns:a16="http://schemas.microsoft.com/office/drawing/2014/main" id="{19BB5223-7C02-E2EB-D8DD-94446543094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17687" y="2830723"/>
            <a:ext cx="1428905" cy="2379273"/>
          </a:xfrm>
          <a:prstGeom prst="rect">
            <a:avLst/>
          </a:prstGeom>
          <a:noFill/>
          <a:extLst>
            <a:ext uri="{909E8E84-426E-40DD-AFC4-6F175D3DCCD1}">
              <a14:hiddenFill xmlns:a14="http://schemas.microsoft.com/office/drawing/2010/main">
                <a:solidFill>
                  <a:srgbClr val="FFFFFF"/>
                </a:solidFill>
              </a14:hiddenFill>
            </a:ext>
          </a:extLst>
        </p:spPr>
      </p:pic>
      <p:sp>
        <p:nvSpPr>
          <p:cNvPr id="21" name="QuadreDeText 17">
            <a:extLst>
              <a:ext uri="{FF2B5EF4-FFF2-40B4-BE49-F238E27FC236}">
                <a16:creationId xmlns:a16="http://schemas.microsoft.com/office/drawing/2014/main" id="{B13B61B2-E34C-4A3F-882C-898310744D7F}"/>
              </a:ext>
            </a:extLst>
          </p:cNvPr>
          <p:cNvSpPr txBox="1"/>
          <p:nvPr/>
        </p:nvSpPr>
        <p:spPr>
          <a:xfrm>
            <a:off x="4367498" y="4152988"/>
            <a:ext cx="7368491" cy="1304973"/>
          </a:xfrm>
          <a:prstGeom prst="rect">
            <a:avLst/>
          </a:prstGeom>
          <a:noFill/>
        </p:spPr>
        <p:txBody>
          <a:bodyPr wrap="square">
            <a:spAutoFit/>
          </a:bodyPr>
          <a:lstStyle/>
          <a:p>
            <a:pPr>
              <a:lnSpc>
                <a:spcPct val="114000"/>
              </a:lnSpc>
            </a:pPr>
            <a:r>
              <a:rPr lang="en-US" sz="2000" dirty="0">
                <a:ea typeface="Calibri" panose="020F0502020204030204" pitchFamily="34" charset="0"/>
                <a:cs typeface="Times New Roman" panose="02020603050405020304" pitchFamily="18" charset="0"/>
              </a:rPr>
              <a:t>2019: 25th Anniversary</a:t>
            </a:r>
          </a:p>
          <a:p>
            <a:pPr marL="449580"/>
            <a:r>
              <a:rPr lang="es-ES" sz="2000" dirty="0">
                <a:ea typeface="Calibri" panose="020F0502020204030204" pitchFamily="34" charset="0"/>
                <a:cs typeface="Times New Roman" panose="02020603050405020304" pitchFamily="18" charset="0"/>
              </a:rPr>
              <a:t/>
            </a:r>
            <a:br>
              <a:rPr lang="es-ES" sz="2000" dirty="0">
                <a:ea typeface="Calibri" panose="020F0502020204030204" pitchFamily="34" charset="0"/>
                <a:cs typeface="Times New Roman" panose="02020603050405020304" pitchFamily="18" charset="0"/>
              </a:rPr>
            </a:br>
            <a:endParaRPr lang="es-ES" sz="2000" dirty="0">
              <a:ea typeface="Calibri" panose="020F0502020204030204" pitchFamily="34" charset="0"/>
              <a:cs typeface="Times New Roman" panose="02020603050405020304" pitchFamily="18" charset="0"/>
            </a:endParaRPr>
          </a:p>
          <a:p>
            <a:pPr marL="449580"/>
            <a:endParaRPr lang="ca-ES" sz="1600" dirty="0">
              <a:cs typeface="Times New Roman" panose="02020603050405020304" pitchFamily="18" charset="0"/>
            </a:endParaRPr>
          </a:p>
          <a:p>
            <a:pPr marL="449580"/>
            <a:endParaRPr lang="ca-ES" sz="2000" dirty="0">
              <a:cs typeface="Arial" panose="020B0604020202020204" pitchFamily="34" charset="0"/>
            </a:endParaRPr>
          </a:p>
        </p:txBody>
      </p:sp>
      <p:sp>
        <p:nvSpPr>
          <p:cNvPr id="22" name="Elipse 21">
            <a:extLst>
              <a:ext uri="{FF2B5EF4-FFF2-40B4-BE49-F238E27FC236}">
                <a16:creationId xmlns:a16="http://schemas.microsoft.com/office/drawing/2014/main" id="{9440386C-7529-4024-A12A-619F69B3C2B5}"/>
              </a:ext>
            </a:extLst>
          </p:cNvPr>
          <p:cNvSpPr/>
          <p:nvPr/>
        </p:nvSpPr>
        <p:spPr>
          <a:xfrm flipH="1">
            <a:off x="4045559" y="4293730"/>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0483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QuadreDeText 16">
            <a:extLst>
              <a:ext uri="{FF2B5EF4-FFF2-40B4-BE49-F238E27FC236}">
                <a16:creationId xmlns:a16="http://schemas.microsoft.com/office/drawing/2014/main" id="{75612A14-D70F-49DF-89FB-72BE739BD3E4}"/>
              </a:ext>
            </a:extLst>
          </p:cNvPr>
          <p:cNvSpPr txBox="1"/>
          <p:nvPr/>
        </p:nvSpPr>
        <p:spPr>
          <a:xfrm>
            <a:off x="3690666" y="2353359"/>
            <a:ext cx="6723333" cy="707886"/>
          </a:xfrm>
          <a:prstGeom prst="rect">
            <a:avLst/>
          </a:prstGeom>
          <a:noFill/>
        </p:spPr>
        <p:txBody>
          <a:bodyPr wrap="square">
            <a:spAutoFit/>
          </a:bodyPr>
          <a:lstStyle/>
          <a:p>
            <a:pPr marL="449580">
              <a:tabLst>
                <a:tab pos="1076325" algn="l"/>
                <a:tab pos="1431925" algn="l"/>
              </a:tabLst>
            </a:pPr>
            <a:r>
              <a:rPr lang="en-US" sz="2000" dirty="0">
                <a:effectLst/>
                <a:ea typeface="Calibri" panose="020F0502020204030204" pitchFamily="34" charset="0"/>
                <a:cs typeface="Times New Roman" panose="02020603050405020304" pitchFamily="18" charset="0"/>
              </a:rPr>
              <a:t>Highlight the importance of the Public Library Service to the community via UNESCO</a:t>
            </a:r>
          </a:p>
        </p:txBody>
      </p:sp>
      <p:sp>
        <p:nvSpPr>
          <p:cNvPr id="21" name="QuadreDeText 20">
            <a:extLst>
              <a:ext uri="{FF2B5EF4-FFF2-40B4-BE49-F238E27FC236}">
                <a16:creationId xmlns:a16="http://schemas.microsoft.com/office/drawing/2014/main" id="{CFED6415-DC46-4D12-933F-46CB4B5E5E28}"/>
              </a:ext>
            </a:extLst>
          </p:cNvPr>
          <p:cNvSpPr txBox="1"/>
          <p:nvPr/>
        </p:nvSpPr>
        <p:spPr>
          <a:xfrm>
            <a:off x="3716068" y="3851138"/>
            <a:ext cx="6535372" cy="707886"/>
          </a:xfrm>
          <a:prstGeom prst="rect">
            <a:avLst/>
          </a:prstGeom>
          <a:noFill/>
        </p:spPr>
        <p:txBody>
          <a:bodyPr wrap="square">
            <a:spAutoFit/>
          </a:bodyPr>
          <a:lstStyle/>
          <a:p>
            <a:pPr marL="449580">
              <a:tabLst>
                <a:tab pos="1076325" algn="l"/>
                <a:tab pos="1431925" algn="l"/>
              </a:tabLst>
            </a:pPr>
            <a:r>
              <a:rPr lang="en-US" sz="2000" dirty="0">
                <a:effectLst/>
                <a:ea typeface="Calibri" panose="020F0502020204030204" pitchFamily="34" charset="0"/>
                <a:cs typeface="Times New Roman" panose="02020603050405020304" pitchFamily="18" charset="0"/>
              </a:rPr>
              <a:t>The essence of the service: equal accessibility to culture, training and information</a:t>
            </a:r>
          </a:p>
        </p:txBody>
      </p:sp>
      <p:sp>
        <p:nvSpPr>
          <p:cNvPr id="6" name="Rectangle 5">
            <a:extLst>
              <a:ext uri="{FF2B5EF4-FFF2-40B4-BE49-F238E27FC236}">
                <a16:creationId xmlns:a16="http://schemas.microsoft.com/office/drawing/2014/main" id="{C05979BB-2DC7-4829-8B0E-863335EC02CD}"/>
              </a:ext>
            </a:extLst>
          </p:cNvPr>
          <p:cNvSpPr/>
          <p:nvPr/>
        </p:nvSpPr>
        <p:spPr>
          <a:xfrm>
            <a:off x="9525" y="0"/>
            <a:ext cx="3394075"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1510757" y="3116712"/>
            <a:ext cx="4585243"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ES" sz="3200" b="1" dirty="0">
              <a:solidFill>
                <a:schemeClr val="bg1"/>
              </a:solidFill>
              <a:latin typeface="+mn-lt"/>
            </a:endParaRPr>
          </a:p>
        </p:txBody>
      </p:sp>
      <p:sp>
        <p:nvSpPr>
          <p:cNvPr id="13" name="QuadreDeText 12">
            <a:extLst>
              <a:ext uri="{FF2B5EF4-FFF2-40B4-BE49-F238E27FC236}">
                <a16:creationId xmlns:a16="http://schemas.microsoft.com/office/drawing/2014/main" id="{1D04224A-1A7E-4702-A25E-ADA12C1558CA}"/>
              </a:ext>
            </a:extLst>
          </p:cNvPr>
          <p:cNvSpPr txBox="1"/>
          <p:nvPr/>
        </p:nvSpPr>
        <p:spPr>
          <a:xfrm>
            <a:off x="3741466" y="854632"/>
            <a:ext cx="6509974" cy="707886"/>
          </a:xfrm>
          <a:prstGeom prst="rect">
            <a:avLst/>
          </a:prstGeom>
          <a:noFill/>
        </p:spPr>
        <p:txBody>
          <a:bodyPr wrap="square">
            <a:spAutoFit/>
          </a:bodyPr>
          <a:lstStyle/>
          <a:p>
            <a:pPr marL="449580"/>
            <a:r>
              <a:rPr lang="en-US" sz="2000" dirty="0">
                <a:effectLst/>
                <a:ea typeface="Calibri" panose="020F0502020204030204" pitchFamily="34" charset="0"/>
                <a:cs typeface="Times New Roman" panose="02020603050405020304" pitchFamily="18" charset="0"/>
              </a:rPr>
              <a:t>Promoting the public library through a mission and values shared by the library community</a:t>
            </a:r>
          </a:p>
        </p:txBody>
      </p:sp>
      <p:sp>
        <p:nvSpPr>
          <p:cNvPr id="18" name="QuadreDeText 17">
            <a:extLst>
              <a:ext uri="{FF2B5EF4-FFF2-40B4-BE49-F238E27FC236}">
                <a16:creationId xmlns:a16="http://schemas.microsoft.com/office/drawing/2014/main" id="{B13B61B2-E34C-4A3F-882C-898310744D7F}"/>
              </a:ext>
            </a:extLst>
          </p:cNvPr>
          <p:cNvSpPr txBox="1"/>
          <p:nvPr/>
        </p:nvSpPr>
        <p:spPr>
          <a:xfrm>
            <a:off x="3716068" y="5169512"/>
            <a:ext cx="6723333" cy="707886"/>
          </a:xfrm>
          <a:prstGeom prst="rect">
            <a:avLst/>
          </a:prstGeom>
          <a:noFill/>
        </p:spPr>
        <p:txBody>
          <a:bodyPr wrap="square">
            <a:spAutoFit/>
          </a:bodyPr>
          <a:lstStyle/>
          <a:p>
            <a:pPr marL="449580"/>
            <a:r>
              <a:rPr lang="en-US" sz="2000" dirty="0">
                <a:ea typeface="Calibri" panose="020F0502020204030204" pitchFamily="34" charset="0"/>
                <a:cs typeface="Times New Roman" panose="02020603050405020304" pitchFamily="18" charset="0"/>
              </a:rPr>
              <a:t>An essential document for positioning the Public Library on political agendas</a:t>
            </a:r>
          </a:p>
        </p:txBody>
      </p:sp>
      <p:sp>
        <p:nvSpPr>
          <p:cNvPr id="12" name="Elipse 21">
            <a:extLst>
              <a:ext uri="{FF2B5EF4-FFF2-40B4-BE49-F238E27FC236}">
                <a16:creationId xmlns:a16="http://schemas.microsoft.com/office/drawing/2014/main" id="{EDF7809D-22E5-418E-B005-A92DFEDB91FE}"/>
              </a:ext>
            </a:extLst>
          </p:cNvPr>
          <p:cNvSpPr/>
          <p:nvPr/>
        </p:nvSpPr>
        <p:spPr>
          <a:xfrm flipH="1">
            <a:off x="3850806" y="965019"/>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highlight>
                <a:srgbClr val="000000"/>
              </a:highlight>
            </a:endParaRPr>
          </a:p>
        </p:txBody>
      </p:sp>
      <p:sp>
        <p:nvSpPr>
          <p:cNvPr id="15" name="Elipse 21">
            <a:extLst>
              <a:ext uri="{FF2B5EF4-FFF2-40B4-BE49-F238E27FC236}">
                <a16:creationId xmlns:a16="http://schemas.microsoft.com/office/drawing/2014/main" id="{9C4D596C-F566-4016-979A-9E021502AB65}"/>
              </a:ext>
            </a:extLst>
          </p:cNvPr>
          <p:cNvSpPr/>
          <p:nvPr/>
        </p:nvSpPr>
        <p:spPr>
          <a:xfrm flipH="1">
            <a:off x="3853290" y="2511180"/>
            <a:ext cx="237074"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6" name="Elipse 21">
            <a:extLst>
              <a:ext uri="{FF2B5EF4-FFF2-40B4-BE49-F238E27FC236}">
                <a16:creationId xmlns:a16="http://schemas.microsoft.com/office/drawing/2014/main" id="{9440386C-7529-4024-A12A-619F69B3C2B5}"/>
              </a:ext>
            </a:extLst>
          </p:cNvPr>
          <p:cNvSpPr/>
          <p:nvPr/>
        </p:nvSpPr>
        <p:spPr>
          <a:xfrm flipH="1">
            <a:off x="3863450" y="5282641"/>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Título 1">
            <a:extLst>
              <a:ext uri="{FF2B5EF4-FFF2-40B4-BE49-F238E27FC236}">
                <a16:creationId xmlns:a16="http://schemas.microsoft.com/office/drawing/2014/main" id="{F4F2C15A-1496-423E-88B5-1739CDBA39F1}"/>
              </a:ext>
            </a:extLst>
          </p:cNvPr>
          <p:cNvSpPr txBox="1">
            <a:spLocks/>
          </p:cNvSpPr>
          <p:nvPr/>
        </p:nvSpPr>
        <p:spPr>
          <a:xfrm>
            <a:off x="254001" y="3594232"/>
            <a:ext cx="3149599"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latin typeface="+mn-lt"/>
              </a:rPr>
              <a:t>Where do we come from</a:t>
            </a:r>
            <a:r>
              <a:rPr lang="es-ES" sz="3200" dirty="0">
                <a:solidFill>
                  <a:schemeClr val="bg1"/>
                </a:solidFill>
                <a:latin typeface="+mn-lt"/>
              </a:rPr>
              <a:t>? </a:t>
            </a:r>
            <a:r>
              <a:rPr lang="en-US" sz="3200" dirty="0">
                <a:solidFill>
                  <a:schemeClr val="bg1"/>
                </a:solidFill>
                <a:latin typeface="+mn-lt"/>
              </a:rPr>
              <a:t>Contributions of the 1994 Manifesto</a:t>
            </a:r>
            <a:endParaRPr lang="es-ES" sz="3200" dirty="0">
              <a:solidFill>
                <a:schemeClr val="bg1"/>
              </a:solidFill>
              <a:latin typeface="+mn-lt"/>
            </a:endParaRPr>
          </a:p>
        </p:txBody>
      </p:sp>
      <p:sp>
        <p:nvSpPr>
          <p:cNvPr id="19" name="Elipse 21">
            <a:extLst>
              <a:ext uri="{FF2B5EF4-FFF2-40B4-BE49-F238E27FC236}">
                <a16:creationId xmlns:a16="http://schemas.microsoft.com/office/drawing/2014/main" id="{FC7A835A-8906-42C3-84B4-64615799A77F}"/>
              </a:ext>
            </a:extLst>
          </p:cNvPr>
          <p:cNvSpPr/>
          <p:nvPr/>
        </p:nvSpPr>
        <p:spPr>
          <a:xfrm flipH="1">
            <a:off x="3871472" y="3992399"/>
            <a:ext cx="237074"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20" name="Contenidor de número de diapositiva 5">
            <a:extLst>
              <a:ext uri="{FF2B5EF4-FFF2-40B4-BE49-F238E27FC236}">
                <a16:creationId xmlns:a16="http://schemas.microsoft.com/office/drawing/2014/main" id="{DD7E16AB-A64E-43AF-AA98-ACFA890C7C04}"/>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5</a:t>
            </a:fld>
            <a:endParaRPr lang="ca-ES" dirty="0"/>
          </a:p>
        </p:txBody>
      </p:sp>
    </p:spTree>
    <p:extLst>
      <p:ext uri="{BB962C8B-B14F-4D97-AF65-F5344CB8AC3E}">
        <p14:creationId xmlns:p14="http://schemas.microsoft.com/office/powerpoint/2010/main" val="25768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5979BB-2DC7-4829-8B0E-863335EC02CD}"/>
              </a:ext>
            </a:extLst>
          </p:cNvPr>
          <p:cNvSpPr/>
          <p:nvPr/>
        </p:nvSpPr>
        <p:spPr>
          <a:xfrm>
            <a:off x="0" y="0"/>
            <a:ext cx="3423920"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1510757" y="2913512"/>
            <a:ext cx="4585243"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ES" sz="3200" b="1" dirty="0">
              <a:solidFill>
                <a:schemeClr val="bg1"/>
              </a:solidFill>
              <a:latin typeface="+mn-lt"/>
            </a:endParaRPr>
          </a:p>
        </p:txBody>
      </p:sp>
      <p:sp>
        <p:nvSpPr>
          <p:cNvPr id="9" name="Título 1">
            <a:extLst>
              <a:ext uri="{FF2B5EF4-FFF2-40B4-BE49-F238E27FC236}">
                <a16:creationId xmlns:a16="http://schemas.microsoft.com/office/drawing/2014/main" id="{D7E777EA-3462-4F12-9FAA-A2C597ACA386}"/>
              </a:ext>
            </a:extLst>
          </p:cNvPr>
          <p:cNvSpPr txBox="1">
            <a:spLocks/>
          </p:cNvSpPr>
          <p:nvPr/>
        </p:nvSpPr>
        <p:spPr>
          <a:xfrm>
            <a:off x="254001" y="3451992"/>
            <a:ext cx="3169919"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latin typeface="+mn-lt"/>
              </a:rPr>
              <a:t>Why was it necessary to update the Manifesto</a:t>
            </a:r>
            <a:r>
              <a:rPr lang="es-ES" sz="3200" dirty="0">
                <a:solidFill>
                  <a:schemeClr val="bg1"/>
                </a:solidFill>
                <a:latin typeface="+mn-lt"/>
              </a:rPr>
              <a:t>?</a:t>
            </a:r>
          </a:p>
        </p:txBody>
      </p:sp>
      <p:sp>
        <p:nvSpPr>
          <p:cNvPr id="11" name="QuadreDeText 10">
            <a:extLst>
              <a:ext uri="{FF2B5EF4-FFF2-40B4-BE49-F238E27FC236}">
                <a16:creationId xmlns:a16="http://schemas.microsoft.com/office/drawing/2014/main" id="{479DC78E-B30F-412C-9CB7-70CE2B5C1402}"/>
              </a:ext>
            </a:extLst>
          </p:cNvPr>
          <p:cNvSpPr txBox="1"/>
          <p:nvPr/>
        </p:nvSpPr>
        <p:spPr>
          <a:xfrm>
            <a:off x="4005626" y="2006465"/>
            <a:ext cx="7078933" cy="707886"/>
          </a:xfrm>
          <a:prstGeom prst="rect">
            <a:avLst/>
          </a:prstGeom>
          <a:noFill/>
        </p:spPr>
        <p:txBody>
          <a:bodyPr wrap="square">
            <a:spAutoFit/>
          </a:bodyPr>
          <a:lstStyle/>
          <a:p>
            <a:pPr marL="449580"/>
            <a:r>
              <a:rPr lang="en-US" sz="2000" dirty="0">
                <a:effectLst/>
                <a:ea typeface="Calibri" panose="020F0502020204030204" pitchFamily="34" charset="0"/>
                <a:cs typeface="Times New Roman" panose="02020603050405020304" pitchFamily="18" charset="0"/>
              </a:rPr>
              <a:t>Changes in both service provision and management needs. New Public Management Challenges</a:t>
            </a:r>
          </a:p>
        </p:txBody>
      </p:sp>
      <p:sp>
        <p:nvSpPr>
          <p:cNvPr id="12" name="QuadreDeText 11">
            <a:extLst>
              <a:ext uri="{FF2B5EF4-FFF2-40B4-BE49-F238E27FC236}">
                <a16:creationId xmlns:a16="http://schemas.microsoft.com/office/drawing/2014/main" id="{3031F6F5-1C8C-46FC-A082-D9D3DBCAD3D0}"/>
              </a:ext>
            </a:extLst>
          </p:cNvPr>
          <p:cNvSpPr txBox="1"/>
          <p:nvPr/>
        </p:nvSpPr>
        <p:spPr>
          <a:xfrm>
            <a:off x="4005627" y="3238800"/>
            <a:ext cx="5200652" cy="400110"/>
          </a:xfrm>
          <a:prstGeom prst="rect">
            <a:avLst/>
          </a:prstGeom>
          <a:noFill/>
        </p:spPr>
        <p:txBody>
          <a:bodyPr wrap="square">
            <a:spAutoFit/>
          </a:bodyPr>
          <a:lstStyle/>
          <a:p>
            <a:pPr marL="449580"/>
            <a:r>
              <a:rPr lang="en-US" sz="2000" dirty="0">
                <a:cs typeface="Arial" panose="020B0604020202020204" pitchFamily="34" charset="0"/>
              </a:rPr>
              <a:t>More active and participatory citizenship</a:t>
            </a:r>
          </a:p>
        </p:txBody>
      </p:sp>
      <p:sp>
        <p:nvSpPr>
          <p:cNvPr id="13" name="QuadreDeText 12">
            <a:extLst>
              <a:ext uri="{FF2B5EF4-FFF2-40B4-BE49-F238E27FC236}">
                <a16:creationId xmlns:a16="http://schemas.microsoft.com/office/drawing/2014/main" id="{21DCEF7B-95AE-41CE-BF19-6D911DCFA3F6}"/>
              </a:ext>
            </a:extLst>
          </p:cNvPr>
          <p:cNvSpPr txBox="1"/>
          <p:nvPr/>
        </p:nvSpPr>
        <p:spPr>
          <a:xfrm>
            <a:off x="4005626" y="4356567"/>
            <a:ext cx="6372813" cy="400110"/>
          </a:xfrm>
          <a:prstGeom prst="rect">
            <a:avLst/>
          </a:prstGeom>
          <a:noFill/>
        </p:spPr>
        <p:txBody>
          <a:bodyPr wrap="square">
            <a:spAutoFit/>
          </a:bodyPr>
          <a:lstStyle/>
          <a:p>
            <a:pPr marL="449580"/>
            <a:r>
              <a:rPr lang="en-US" sz="2000" dirty="0">
                <a:cs typeface="Arial" panose="020B0604020202020204" pitchFamily="34" charset="0"/>
              </a:rPr>
              <a:t>Sociological changes</a:t>
            </a:r>
          </a:p>
        </p:txBody>
      </p:sp>
      <p:sp>
        <p:nvSpPr>
          <p:cNvPr id="14" name="Elipse 21">
            <a:extLst>
              <a:ext uri="{FF2B5EF4-FFF2-40B4-BE49-F238E27FC236}">
                <a16:creationId xmlns:a16="http://schemas.microsoft.com/office/drawing/2014/main" id="{DFECCE33-AFB4-4342-8002-A71783D53EE3}"/>
              </a:ext>
            </a:extLst>
          </p:cNvPr>
          <p:cNvSpPr/>
          <p:nvPr/>
        </p:nvSpPr>
        <p:spPr>
          <a:xfrm flipH="1">
            <a:off x="4125126" y="2113099"/>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highlight>
                <a:srgbClr val="000000"/>
              </a:highlight>
            </a:endParaRPr>
          </a:p>
        </p:txBody>
      </p:sp>
      <p:sp>
        <p:nvSpPr>
          <p:cNvPr id="15" name="Elipse 21">
            <a:extLst>
              <a:ext uri="{FF2B5EF4-FFF2-40B4-BE49-F238E27FC236}">
                <a16:creationId xmlns:a16="http://schemas.microsoft.com/office/drawing/2014/main" id="{3D7F41DC-1524-46C1-991B-1CB0944516F1}"/>
              </a:ext>
            </a:extLst>
          </p:cNvPr>
          <p:cNvSpPr/>
          <p:nvPr/>
        </p:nvSpPr>
        <p:spPr>
          <a:xfrm flipH="1">
            <a:off x="4135286" y="3322139"/>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highlight>
                <a:srgbClr val="000000"/>
              </a:highlight>
            </a:endParaRPr>
          </a:p>
        </p:txBody>
      </p:sp>
      <p:sp>
        <p:nvSpPr>
          <p:cNvPr id="16" name="Elipse 21">
            <a:extLst>
              <a:ext uri="{FF2B5EF4-FFF2-40B4-BE49-F238E27FC236}">
                <a16:creationId xmlns:a16="http://schemas.microsoft.com/office/drawing/2014/main" id="{91BF2DA2-CE40-4BA4-832C-4FAE41FF2CDB}"/>
              </a:ext>
            </a:extLst>
          </p:cNvPr>
          <p:cNvSpPr/>
          <p:nvPr/>
        </p:nvSpPr>
        <p:spPr>
          <a:xfrm flipH="1">
            <a:off x="4135286" y="4439739"/>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highlight>
                <a:srgbClr val="000000"/>
              </a:highlight>
            </a:endParaRPr>
          </a:p>
        </p:txBody>
      </p:sp>
      <p:sp>
        <p:nvSpPr>
          <p:cNvPr id="17" name="Contenidor de número de diapositiva 5">
            <a:extLst>
              <a:ext uri="{FF2B5EF4-FFF2-40B4-BE49-F238E27FC236}">
                <a16:creationId xmlns:a16="http://schemas.microsoft.com/office/drawing/2014/main" id="{546997BC-9FCD-4B4C-AAE7-20916893CAF8}"/>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6</a:t>
            </a:fld>
            <a:endParaRPr lang="ca-ES" dirty="0"/>
          </a:p>
        </p:txBody>
      </p:sp>
    </p:spTree>
    <p:extLst>
      <p:ext uri="{BB962C8B-B14F-4D97-AF65-F5344CB8AC3E}">
        <p14:creationId xmlns:p14="http://schemas.microsoft.com/office/powerpoint/2010/main" val="1688906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23">
            <a:extLst>
              <a:ext uri="{FF2B5EF4-FFF2-40B4-BE49-F238E27FC236}">
                <a16:creationId xmlns:a16="http://schemas.microsoft.com/office/drawing/2014/main" id="{5F879AC3-D4CE-493C-ADC7-06205677F4F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ln w="0"/>
              <a:solidFill>
                <a:schemeClr val="accent1"/>
              </a:solidFill>
              <a:effectLst>
                <a:outerShdw blurRad="38100" dist="25400" dir="5400000" algn="ctr" rotWithShape="0">
                  <a:srgbClr val="6E747A">
                    <a:alpha val="43000"/>
                  </a:srgbClr>
                </a:outerShdw>
              </a:effectLst>
            </a:endParaRPr>
          </a:p>
        </p:txBody>
      </p:sp>
      <p:sp>
        <p:nvSpPr>
          <p:cNvPr id="46" name="Freeform: Shape 25">
            <a:extLst>
              <a:ext uri="{FF2B5EF4-FFF2-40B4-BE49-F238E27FC236}">
                <a16:creationId xmlns:a16="http://schemas.microsoft.com/office/drawing/2014/main" id="{736F0DFD-0954-464F-BF12-DD2E6F6E03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s-ES_tradnl"/>
          </a:p>
        </p:txBody>
      </p:sp>
      <p:pic>
        <p:nvPicPr>
          <p:cNvPr id="9" name="Imatge 8" descr="Imatge que conté persona, interior&#10;&#10;Descripció generada automàticament">
            <a:extLst>
              <a:ext uri="{FF2B5EF4-FFF2-40B4-BE49-F238E27FC236}">
                <a16:creationId xmlns:a16="http://schemas.microsoft.com/office/drawing/2014/main" id="{FA281641-4251-4248-8D24-1958486B97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1970" y="11818"/>
            <a:ext cx="4941888" cy="2749550"/>
          </a:xfrm>
          <a:prstGeom prst="rect">
            <a:avLst/>
          </a:prstGeom>
        </p:spPr>
      </p:pic>
      <p:sp>
        <p:nvSpPr>
          <p:cNvPr id="10" name="QuadreDeText 9">
            <a:extLst>
              <a:ext uri="{FF2B5EF4-FFF2-40B4-BE49-F238E27FC236}">
                <a16:creationId xmlns:a16="http://schemas.microsoft.com/office/drawing/2014/main" id="{C8A47029-38E0-4711-8843-54D8F4791B75}"/>
              </a:ext>
            </a:extLst>
          </p:cNvPr>
          <p:cNvSpPr txBox="1"/>
          <p:nvPr/>
        </p:nvSpPr>
        <p:spPr>
          <a:xfrm>
            <a:off x="7241970" y="2213681"/>
            <a:ext cx="4941888" cy="547688"/>
          </a:xfrm>
          <a:prstGeom prst="rect">
            <a:avLst/>
          </a:prstGeom>
          <a:solidFill>
            <a:srgbClr val="000000">
              <a:alpha val="50000"/>
            </a:srgbClr>
          </a:solidFill>
          <a:ln>
            <a:noFill/>
          </a:ln>
        </p:spPr>
        <p:txBody>
          <a:bodyPr wrap="square" rtlCol="0" anchor="ctr">
            <a:noAutofit/>
          </a:bodyPr>
          <a:lstStyle/>
          <a:p>
            <a:pPr algn="ctr">
              <a:spcAft>
                <a:spcPts val="600"/>
              </a:spcAft>
            </a:pPr>
            <a:r>
              <a:rPr lang="en-GB" sz="800" b="1" dirty="0">
                <a:solidFill>
                  <a:srgbClr val="FFFFFF"/>
                </a:solidFill>
              </a:rPr>
              <a:t>Population aging</a:t>
            </a:r>
          </a:p>
        </p:txBody>
      </p:sp>
      <p:pic>
        <p:nvPicPr>
          <p:cNvPr id="18" name="Imatge 17" descr="Imatge que conté persona, exterior, multitud&#10;&#10;Descripció generada automàticament">
            <a:extLst>
              <a:ext uri="{FF2B5EF4-FFF2-40B4-BE49-F238E27FC236}">
                <a16:creationId xmlns:a16="http://schemas.microsoft.com/office/drawing/2014/main" id="{AA40CFBD-0027-44E1-8DDC-DBD657FD36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41970" y="2768671"/>
            <a:ext cx="4941888" cy="2749550"/>
          </a:xfrm>
          <a:prstGeom prst="rect">
            <a:avLst/>
          </a:prstGeom>
        </p:spPr>
      </p:pic>
      <p:sp>
        <p:nvSpPr>
          <p:cNvPr id="19" name="QuadreDeText 18">
            <a:extLst>
              <a:ext uri="{FF2B5EF4-FFF2-40B4-BE49-F238E27FC236}">
                <a16:creationId xmlns:a16="http://schemas.microsoft.com/office/drawing/2014/main" id="{EBC8421A-7D7D-4505-A36E-7EFB882C805B}"/>
              </a:ext>
            </a:extLst>
          </p:cNvPr>
          <p:cNvSpPr txBox="1"/>
          <p:nvPr/>
        </p:nvSpPr>
        <p:spPr>
          <a:xfrm>
            <a:off x="7241970" y="4970533"/>
            <a:ext cx="4941888" cy="547688"/>
          </a:xfrm>
          <a:prstGeom prst="rect">
            <a:avLst/>
          </a:prstGeom>
          <a:solidFill>
            <a:srgbClr val="000000">
              <a:alpha val="50000"/>
            </a:srgbClr>
          </a:solidFill>
          <a:ln>
            <a:noFill/>
          </a:ln>
        </p:spPr>
        <p:txBody>
          <a:bodyPr wrap="square" rtlCol="0" anchor="ctr">
            <a:noAutofit/>
          </a:bodyPr>
          <a:lstStyle/>
          <a:p>
            <a:pPr algn="ctr">
              <a:spcAft>
                <a:spcPts val="600"/>
              </a:spcAft>
            </a:pPr>
            <a:r>
              <a:rPr lang="en-US" sz="800" b="1" dirty="0">
                <a:solidFill>
                  <a:srgbClr val="FFFFFF"/>
                </a:solidFill>
              </a:rPr>
              <a:t>Cultural, functional and gender diversity</a:t>
            </a:r>
            <a:endParaRPr lang="es-ES_tradnl" sz="800" b="1" dirty="0">
              <a:solidFill>
                <a:srgbClr val="FFFFFF"/>
              </a:solidFill>
            </a:endParaRPr>
          </a:p>
        </p:txBody>
      </p:sp>
      <p:pic>
        <p:nvPicPr>
          <p:cNvPr id="5" name="Imatge 4">
            <a:extLst>
              <a:ext uri="{FF2B5EF4-FFF2-40B4-BE49-F238E27FC236}">
                <a16:creationId xmlns:a16="http://schemas.microsoft.com/office/drawing/2014/main" id="{6D313AD6-C3B0-499E-9456-B8D378637B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2243" y="11818"/>
            <a:ext cx="4162425" cy="2757488"/>
          </a:xfrm>
          <a:prstGeom prst="rect">
            <a:avLst/>
          </a:prstGeom>
        </p:spPr>
      </p:pic>
      <p:pic>
        <p:nvPicPr>
          <p:cNvPr id="13" name="Imatge 12" descr="Imatge que conté text, electrònica, ordinador&#10;&#10;Descripció generada automàticament">
            <a:extLst>
              <a:ext uri="{FF2B5EF4-FFF2-40B4-BE49-F238E27FC236}">
                <a16:creationId xmlns:a16="http://schemas.microsoft.com/office/drawing/2014/main" id="{B6623F9D-4A04-405B-869C-ECA17A6E44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72243" y="2776608"/>
            <a:ext cx="4162425" cy="2741613"/>
          </a:xfrm>
          <a:prstGeom prst="rect">
            <a:avLst/>
          </a:prstGeom>
        </p:spPr>
      </p:pic>
      <p:sp>
        <p:nvSpPr>
          <p:cNvPr id="6" name="QuadreDeText 5">
            <a:extLst>
              <a:ext uri="{FF2B5EF4-FFF2-40B4-BE49-F238E27FC236}">
                <a16:creationId xmlns:a16="http://schemas.microsoft.com/office/drawing/2014/main" id="{7A99C8F9-C89C-40E4-AD19-D27173BA302A}"/>
              </a:ext>
            </a:extLst>
          </p:cNvPr>
          <p:cNvSpPr txBox="1"/>
          <p:nvPr/>
        </p:nvSpPr>
        <p:spPr>
          <a:xfrm>
            <a:off x="3072243" y="2221618"/>
            <a:ext cx="4162425" cy="547688"/>
          </a:xfrm>
          <a:prstGeom prst="rect">
            <a:avLst/>
          </a:prstGeom>
          <a:solidFill>
            <a:srgbClr val="000000">
              <a:alpha val="50000"/>
            </a:srgbClr>
          </a:solidFill>
          <a:ln>
            <a:noFill/>
          </a:ln>
        </p:spPr>
        <p:txBody>
          <a:bodyPr wrap="square" rtlCol="0" anchor="ctr">
            <a:noAutofit/>
          </a:bodyPr>
          <a:lstStyle/>
          <a:p>
            <a:pPr algn="ctr">
              <a:spcAft>
                <a:spcPts val="600"/>
              </a:spcAft>
            </a:pPr>
            <a:r>
              <a:rPr lang="en-GB" sz="800" b="1" dirty="0">
                <a:solidFill>
                  <a:srgbClr val="FFFFFF"/>
                </a:solidFill>
              </a:rPr>
              <a:t>Social inclusion and respect for the environment</a:t>
            </a:r>
          </a:p>
        </p:txBody>
      </p:sp>
      <p:sp>
        <p:nvSpPr>
          <p:cNvPr id="14" name="QuadreDeText 13">
            <a:extLst>
              <a:ext uri="{FF2B5EF4-FFF2-40B4-BE49-F238E27FC236}">
                <a16:creationId xmlns:a16="http://schemas.microsoft.com/office/drawing/2014/main" id="{FC73D5DC-99CC-4BC8-A6CE-7F88E72355DD}"/>
              </a:ext>
            </a:extLst>
          </p:cNvPr>
          <p:cNvSpPr txBox="1"/>
          <p:nvPr/>
        </p:nvSpPr>
        <p:spPr>
          <a:xfrm>
            <a:off x="3072243" y="4967358"/>
            <a:ext cx="4162425" cy="550863"/>
          </a:xfrm>
          <a:prstGeom prst="rect">
            <a:avLst/>
          </a:prstGeom>
          <a:solidFill>
            <a:srgbClr val="000000">
              <a:alpha val="50000"/>
            </a:srgbClr>
          </a:solidFill>
          <a:ln>
            <a:noFill/>
          </a:ln>
        </p:spPr>
        <p:txBody>
          <a:bodyPr wrap="square" rtlCol="0" anchor="ctr">
            <a:noAutofit/>
          </a:bodyPr>
          <a:lstStyle/>
          <a:p>
            <a:pPr algn="ctr">
              <a:spcAft>
                <a:spcPts val="600"/>
              </a:spcAft>
            </a:pPr>
            <a:r>
              <a:rPr lang="en-GB" sz="800" b="1" dirty="0">
                <a:solidFill>
                  <a:srgbClr val="FFFFFF"/>
                </a:solidFill>
              </a:rPr>
              <a:t>Digital inclusion</a:t>
            </a:r>
          </a:p>
        </p:txBody>
      </p:sp>
      <p:sp>
        <p:nvSpPr>
          <p:cNvPr id="15" name="Rectangle 14">
            <a:extLst>
              <a:ext uri="{FF2B5EF4-FFF2-40B4-BE49-F238E27FC236}">
                <a16:creationId xmlns:a16="http://schemas.microsoft.com/office/drawing/2014/main" id="{053366DB-1580-4B04-ADD0-60AA1CF98A35}"/>
              </a:ext>
            </a:extLst>
          </p:cNvPr>
          <p:cNvSpPr/>
          <p:nvPr/>
        </p:nvSpPr>
        <p:spPr>
          <a:xfrm>
            <a:off x="-91441" y="9745"/>
            <a:ext cx="3163684"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t>Some </a:t>
            </a:r>
            <a:br>
              <a:rPr lang="en-GB" sz="3200" dirty="0"/>
            </a:br>
            <a:r>
              <a:rPr lang="en-GB" sz="3200" dirty="0"/>
              <a:t>sociological changes</a:t>
            </a:r>
          </a:p>
        </p:txBody>
      </p:sp>
      <p:sp>
        <p:nvSpPr>
          <p:cNvPr id="20" name="QuadreDeText 19">
            <a:extLst>
              <a:ext uri="{FF2B5EF4-FFF2-40B4-BE49-F238E27FC236}">
                <a16:creationId xmlns:a16="http://schemas.microsoft.com/office/drawing/2014/main" id="{EE0B34CC-E992-4863-832F-6CC4DF6D2613}"/>
              </a:ext>
            </a:extLst>
          </p:cNvPr>
          <p:cNvSpPr txBox="1"/>
          <p:nvPr/>
        </p:nvSpPr>
        <p:spPr>
          <a:xfrm>
            <a:off x="3163684" y="5634112"/>
            <a:ext cx="6143296" cy="338554"/>
          </a:xfrm>
          <a:prstGeom prst="rect">
            <a:avLst/>
          </a:prstGeom>
          <a:noFill/>
        </p:spPr>
        <p:txBody>
          <a:bodyPr wrap="square">
            <a:spAutoFit/>
          </a:bodyPr>
          <a:lstStyle/>
          <a:p>
            <a:r>
              <a:rPr lang="en-US" sz="1600" dirty="0">
                <a:effectLst/>
                <a:latin typeface="Segoe UI" panose="020B0502040204020203" pitchFamily="34" charset="0"/>
              </a:rPr>
              <a:t>The Manifesto highlights the utility of the Public Library</a:t>
            </a:r>
            <a:endParaRPr lang="es-ES" dirty="0">
              <a:effectLst/>
              <a:latin typeface="Arial" panose="020B0604020202020204" pitchFamily="34" charset="0"/>
            </a:endParaRPr>
          </a:p>
        </p:txBody>
      </p:sp>
      <p:sp>
        <p:nvSpPr>
          <p:cNvPr id="21" name="QuadreDeText 20">
            <a:extLst>
              <a:ext uri="{FF2B5EF4-FFF2-40B4-BE49-F238E27FC236}">
                <a16:creationId xmlns:a16="http://schemas.microsoft.com/office/drawing/2014/main" id="{156AC72C-DF74-4CC5-AFBB-89DE3ACE3B1A}"/>
              </a:ext>
            </a:extLst>
          </p:cNvPr>
          <p:cNvSpPr txBox="1"/>
          <p:nvPr/>
        </p:nvSpPr>
        <p:spPr>
          <a:xfrm>
            <a:off x="3163684" y="6002338"/>
            <a:ext cx="9028316" cy="1015663"/>
          </a:xfrm>
          <a:prstGeom prst="rect">
            <a:avLst/>
          </a:prstGeom>
          <a:noFill/>
        </p:spPr>
        <p:txBody>
          <a:bodyPr wrap="square">
            <a:spAutoFit/>
          </a:bodyPr>
          <a:lstStyle/>
          <a:p>
            <a:r>
              <a:rPr lang="en-US" sz="1600" dirty="0">
                <a:effectLst/>
                <a:latin typeface="Segoe UI" panose="020B0502040204020203" pitchFamily="34" charset="0"/>
              </a:rPr>
              <a:t>Example of social value study</a:t>
            </a:r>
            <a:r>
              <a:rPr lang="es-ES" sz="1600" dirty="0">
                <a:effectLst/>
                <a:latin typeface="Segoe UI" panose="020B0502040204020203" pitchFamily="34" charset="0"/>
              </a:rPr>
              <a:t>:</a:t>
            </a:r>
            <a:r>
              <a:rPr lang="es-ES" sz="1800" dirty="0">
                <a:effectLst/>
                <a:latin typeface="Segoe UI" panose="020B0502040204020203" pitchFamily="34" charset="0"/>
              </a:rPr>
              <a:t/>
            </a:r>
            <a:br>
              <a:rPr lang="es-ES" sz="1800" dirty="0">
                <a:effectLst/>
                <a:latin typeface="Segoe UI" panose="020B0502040204020203" pitchFamily="34" charset="0"/>
              </a:rPr>
            </a:br>
            <a:r>
              <a:rPr lang="ca-ES" sz="1200" dirty="0">
                <a:effectLst/>
                <a:latin typeface="Segoe UI" panose="020B0502040204020203" pitchFamily="34" charset="0"/>
                <a:hlinkClick r:id="rId7"/>
              </a:rPr>
              <a:t>https://www.diba.cat/documents/16060163/22275360/El+valor+de+les+biblioteques+p%C3%BAbliques+en+la+societat+E-LLIBRE.pdf/47985f87-05a6-4551-a9d9-53e17329fd9d</a:t>
            </a:r>
            <a:r>
              <a:rPr lang="ca-ES" sz="1200" dirty="0">
                <a:effectLst/>
                <a:latin typeface="Segoe UI" panose="020B0502040204020203" pitchFamily="34" charset="0"/>
              </a:rPr>
              <a:t> </a:t>
            </a:r>
            <a:endParaRPr lang="ca-ES" sz="1200" dirty="0">
              <a:effectLst/>
              <a:latin typeface="Arial" panose="020B0604020202020204" pitchFamily="34" charset="0"/>
            </a:endParaRPr>
          </a:p>
          <a:p>
            <a:endParaRPr lang="es-ES" sz="2000" dirty="0">
              <a:effectLst/>
              <a:latin typeface="Arial" panose="020B0604020202020204" pitchFamily="34" charset="0"/>
            </a:endParaRPr>
          </a:p>
        </p:txBody>
      </p:sp>
      <p:sp>
        <p:nvSpPr>
          <p:cNvPr id="2" name="Contenidor de número de diapositiva 1">
            <a:extLst>
              <a:ext uri="{FF2B5EF4-FFF2-40B4-BE49-F238E27FC236}">
                <a16:creationId xmlns:a16="http://schemas.microsoft.com/office/drawing/2014/main" id="{1E653BB5-9B24-4273-AC9E-6F0DC59D90E9}"/>
              </a:ext>
            </a:extLst>
          </p:cNvPr>
          <p:cNvSpPr>
            <a:spLocks noGrp="1"/>
          </p:cNvSpPr>
          <p:nvPr>
            <p:ph type="sldNum" sz="quarter" idx="12"/>
          </p:nvPr>
        </p:nvSpPr>
        <p:spPr/>
        <p:txBody>
          <a:bodyPr/>
          <a:lstStyle/>
          <a:p>
            <a:fld id="{7F935A37-C4AD-4923-8C0B-BEAF9857E42D}" type="slidenum">
              <a:rPr lang="ca-ES" smtClean="0"/>
              <a:pPr/>
              <a:t>7</a:t>
            </a:fld>
            <a:endParaRPr lang="ca-ES"/>
          </a:p>
        </p:txBody>
      </p:sp>
    </p:spTree>
    <p:extLst>
      <p:ext uri="{BB962C8B-B14F-4D97-AF65-F5344CB8AC3E}">
        <p14:creationId xmlns:p14="http://schemas.microsoft.com/office/powerpoint/2010/main" val="16421872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tge 2" descr="Imatge que conté text&#10;&#10;Descripció generada automàticament">
            <a:extLst>
              <a:ext uri="{FF2B5EF4-FFF2-40B4-BE49-F238E27FC236}">
                <a16:creationId xmlns:a16="http://schemas.microsoft.com/office/drawing/2014/main" id="{B9725DAC-DFCE-4CB2-8A92-A0F42F54B40F}"/>
              </a:ext>
            </a:extLst>
          </p:cNvPr>
          <p:cNvPicPr>
            <a:picLocks noChangeAspect="1"/>
          </p:cNvPicPr>
          <p:nvPr/>
        </p:nvPicPr>
        <p:blipFill rotWithShape="1">
          <a:blip r:embed="rId3">
            <a:extLst>
              <a:ext uri="{28A0092B-C50C-407E-A947-70E740481C1C}">
                <a14:useLocalDpi xmlns:a14="http://schemas.microsoft.com/office/drawing/2010/main" val="0"/>
              </a:ext>
            </a:extLst>
          </a:blip>
          <a:srcRect l="542" t="1332" r="5347"/>
          <a:stretch/>
        </p:blipFill>
        <p:spPr>
          <a:xfrm>
            <a:off x="3495041" y="109631"/>
            <a:ext cx="8442958" cy="6638738"/>
          </a:xfrm>
          <a:prstGeom prst="rect">
            <a:avLst/>
          </a:prstGeom>
        </p:spPr>
      </p:pic>
      <p:sp>
        <p:nvSpPr>
          <p:cNvPr id="6" name="Rectangle 5">
            <a:extLst>
              <a:ext uri="{FF2B5EF4-FFF2-40B4-BE49-F238E27FC236}">
                <a16:creationId xmlns:a16="http://schemas.microsoft.com/office/drawing/2014/main" id="{C05979BB-2DC7-4829-8B0E-863335EC02CD}"/>
              </a:ext>
            </a:extLst>
          </p:cNvPr>
          <p:cNvSpPr/>
          <p:nvPr/>
        </p:nvSpPr>
        <p:spPr>
          <a:xfrm>
            <a:off x="0" y="0"/>
            <a:ext cx="3393440"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254001" y="1871145"/>
            <a:ext cx="3139439" cy="193180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latin typeface="+mn-lt"/>
              </a:rPr>
              <a:t>Developing the Manifesto 2022</a:t>
            </a:r>
            <a:endParaRPr lang="es-ES_tradnl" sz="3200" dirty="0">
              <a:solidFill>
                <a:schemeClr val="bg1"/>
              </a:solidFill>
              <a:latin typeface="+mn-lt"/>
            </a:endParaRPr>
          </a:p>
        </p:txBody>
      </p:sp>
      <p:sp>
        <p:nvSpPr>
          <p:cNvPr id="5" name="Contenidor de número de diapositiva 5">
            <a:extLst>
              <a:ext uri="{FF2B5EF4-FFF2-40B4-BE49-F238E27FC236}">
                <a16:creationId xmlns:a16="http://schemas.microsoft.com/office/drawing/2014/main" id="{EEB79E13-B81E-4B59-B727-E8FCD0322961}"/>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8</a:t>
            </a:fld>
            <a:endParaRPr lang="ca-ES" dirty="0"/>
          </a:p>
        </p:txBody>
      </p:sp>
    </p:spTree>
    <p:extLst>
      <p:ext uri="{BB962C8B-B14F-4D97-AF65-F5344CB8AC3E}">
        <p14:creationId xmlns:p14="http://schemas.microsoft.com/office/powerpoint/2010/main" val="232313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05979BB-2DC7-4829-8B0E-863335EC02CD}"/>
              </a:ext>
            </a:extLst>
          </p:cNvPr>
          <p:cNvSpPr/>
          <p:nvPr/>
        </p:nvSpPr>
        <p:spPr>
          <a:xfrm>
            <a:off x="9525" y="0"/>
            <a:ext cx="3394075" cy="6858000"/>
          </a:xfrm>
          <a:prstGeom prst="rect">
            <a:avLst/>
          </a:prstGeom>
          <a:solidFill>
            <a:srgbClr val="992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8" name="Título 1">
            <a:extLst>
              <a:ext uri="{FF2B5EF4-FFF2-40B4-BE49-F238E27FC236}">
                <a16:creationId xmlns:a16="http://schemas.microsoft.com/office/drawing/2014/main" id="{76573926-4E73-43C1-ACF3-0AB99DBC5BED}"/>
              </a:ext>
            </a:extLst>
          </p:cNvPr>
          <p:cNvSpPr txBox="1">
            <a:spLocks/>
          </p:cNvSpPr>
          <p:nvPr/>
        </p:nvSpPr>
        <p:spPr>
          <a:xfrm>
            <a:off x="1510757" y="3116712"/>
            <a:ext cx="4585243" cy="85725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es-ES" sz="3200" b="1" dirty="0">
              <a:solidFill>
                <a:schemeClr val="bg1"/>
              </a:solidFill>
              <a:latin typeface="+mn-lt"/>
            </a:endParaRPr>
          </a:p>
        </p:txBody>
      </p:sp>
      <p:sp>
        <p:nvSpPr>
          <p:cNvPr id="13" name="QuadreDeText 12">
            <a:extLst>
              <a:ext uri="{FF2B5EF4-FFF2-40B4-BE49-F238E27FC236}">
                <a16:creationId xmlns:a16="http://schemas.microsoft.com/office/drawing/2014/main" id="{1D04224A-1A7E-4702-A25E-ADA12C1558CA}"/>
              </a:ext>
            </a:extLst>
          </p:cNvPr>
          <p:cNvSpPr txBox="1"/>
          <p:nvPr/>
        </p:nvSpPr>
        <p:spPr>
          <a:xfrm>
            <a:off x="4600444" y="1350324"/>
            <a:ext cx="7343093" cy="642227"/>
          </a:xfrm>
          <a:prstGeom prst="rect">
            <a:avLst/>
          </a:prstGeom>
          <a:noFill/>
        </p:spPr>
        <p:txBody>
          <a:bodyPr wrap="square">
            <a:spAutoFit/>
          </a:bodyPr>
          <a:lstStyle/>
          <a:p>
            <a:pPr>
              <a:lnSpc>
                <a:spcPct val="114000"/>
              </a:lnSpc>
            </a:pPr>
            <a:r>
              <a:rPr lang="en-GB" sz="3200" dirty="0">
                <a:ea typeface="Calibri" panose="020F0502020204030204" pitchFamily="34" charset="0"/>
                <a:cs typeface="Times New Roman" panose="02020603050405020304" pitchFamily="18" charset="0"/>
              </a:rPr>
              <a:t>Have you used the Manifesto?</a:t>
            </a:r>
          </a:p>
        </p:txBody>
      </p:sp>
      <p:sp>
        <p:nvSpPr>
          <p:cNvPr id="17" name="QuadreDeText 16">
            <a:extLst>
              <a:ext uri="{FF2B5EF4-FFF2-40B4-BE49-F238E27FC236}">
                <a16:creationId xmlns:a16="http://schemas.microsoft.com/office/drawing/2014/main" id="{75612A14-D70F-49DF-89FB-72BE739BD3E4}"/>
              </a:ext>
            </a:extLst>
          </p:cNvPr>
          <p:cNvSpPr txBox="1"/>
          <p:nvPr/>
        </p:nvSpPr>
        <p:spPr>
          <a:xfrm>
            <a:off x="4599390" y="3171737"/>
            <a:ext cx="7343092" cy="1203612"/>
          </a:xfrm>
          <a:prstGeom prst="rect">
            <a:avLst/>
          </a:prstGeom>
          <a:noFill/>
        </p:spPr>
        <p:txBody>
          <a:bodyPr wrap="square">
            <a:spAutoFit/>
          </a:bodyPr>
          <a:lstStyle/>
          <a:p>
            <a:pPr>
              <a:lnSpc>
                <a:spcPct val="114000"/>
              </a:lnSpc>
            </a:pPr>
            <a:r>
              <a:rPr lang="en-GB" sz="3200" dirty="0">
                <a:ea typeface="Calibri" panose="020F0502020204030204" pitchFamily="34" charset="0"/>
                <a:cs typeface="Times New Roman" panose="02020603050405020304" pitchFamily="18" charset="0"/>
              </a:rPr>
              <a:t>39% have used the Manifesto to advocate and to lobby for their library</a:t>
            </a:r>
            <a:endParaRPr lang="en-US" sz="3200" dirty="0">
              <a:ea typeface="Calibri" panose="020F0502020204030204" pitchFamily="34" charset="0"/>
              <a:cs typeface="Times New Roman" panose="02020603050405020304" pitchFamily="18" charset="0"/>
            </a:endParaRPr>
          </a:p>
        </p:txBody>
      </p:sp>
      <p:sp>
        <p:nvSpPr>
          <p:cNvPr id="12" name="Elipse 21">
            <a:extLst>
              <a:ext uri="{FF2B5EF4-FFF2-40B4-BE49-F238E27FC236}">
                <a16:creationId xmlns:a16="http://schemas.microsoft.com/office/drawing/2014/main" id="{EDF7809D-22E5-418E-B005-A92DFEDB91FE}"/>
              </a:ext>
            </a:extLst>
          </p:cNvPr>
          <p:cNvSpPr/>
          <p:nvPr/>
        </p:nvSpPr>
        <p:spPr>
          <a:xfrm flipH="1">
            <a:off x="4073765" y="1626380"/>
            <a:ext cx="237073"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solidFill>
                <a:schemeClr val="tx1"/>
              </a:solidFill>
              <a:highlight>
                <a:srgbClr val="000000"/>
              </a:highlight>
            </a:endParaRPr>
          </a:p>
        </p:txBody>
      </p:sp>
      <p:sp>
        <p:nvSpPr>
          <p:cNvPr id="15" name="Elipse 21">
            <a:extLst>
              <a:ext uri="{FF2B5EF4-FFF2-40B4-BE49-F238E27FC236}">
                <a16:creationId xmlns:a16="http://schemas.microsoft.com/office/drawing/2014/main" id="{9C4D596C-F566-4016-979A-9E021502AB65}"/>
              </a:ext>
            </a:extLst>
          </p:cNvPr>
          <p:cNvSpPr/>
          <p:nvPr/>
        </p:nvSpPr>
        <p:spPr>
          <a:xfrm flipH="1">
            <a:off x="4072606" y="3434267"/>
            <a:ext cx="237074" cy="226563"/>
          </a:xfrm>
          <a:prstGeom prst="ellipse">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4" name="Título 1">
            <a:extLst>
              <a:ext uri="{FF2B5EF4-FFF2-40B4-BE49-F238E27FC236}">
                <a16:creationId xmlns:a16="http://schemas.microsoft.com/office/drawing/2014/main" id="{37646B39-EF73-4AFD-A807-F0107BEF2312}"/>
              </a:ext>
            </a:extLst>
          </p:cNvPr>
          <p:cNvSpPr txBox="1">
            <a:spLocks/>
          </p:cNvSpPr>
          <p:nvPr/>
        </p:nvSpPr>
        <p:spPr>
          <a:xfrm>
            <a:off x="169849" y="2345757"/>
            <a:ext cx="3139439" cy="106242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dirty="0">
                <a:solidFill>
                  <a:schemeClr val="bg1"/>
                </a:solidFill>
                <a:latin typeface="+mn-lt"/>
              </a:rPr>
              <a:t>Global Survey</a:t>
            </a:r>
            <a:endParaRPr lang="es-ES_tradnl" sz="3200" dirty="0">
              <a:solidFill>
                <a:schemeClr val="bg1"/>
              </a:solidFill>
              <a:latin typeface="+mn-lt"/>
            </a:endParaRPr>
          </a:p>
        </p:txBody>
      </p:sp>
      <p:sp>
        <p:nvSpPr>
          <p:cNvPr id="19" name="Contenidor de número de diapositiva 5">
            <a:extLst>
              <a:ext uri="{FF2B5EF4-FFF2-40B4-BE49-F238E27FC236}">
                <a16:creationId xmlns:a16="http://schemas.microsoft.com/office/drawing/2014/main" id="{577FDB48-C730-4789-A372-9F3927A56F46}"/>
              </a:ext>
            </a:extLst>
          </p:cNvPr>
          <p:cNvSpPr>
            <a:spLocks noGrp="1"/>
          </p:cNvSpPr>
          <p:nvPr>
            <p:ph type="sldNum" sz="quarter" idx="12"/>
          </p:nvPr>
        </p:nvSpPr>
        <p:spPr>
          <a:xfrm>
            <a:off x="8610600" y="6356350"/>
            <a:ext cx="2743200" cy="365125"/>
          </a:xfrm>
        </p:spPr>
        <p:txBody>
          <a:bodyPr/>
          <a:lstStyle/>
          <a:p>
            <a:fld id="{7F935A37-C4AD-4923-8C0B-BEAF9857E42D}" type="slidenum">
              <a:rPr lang="ca-ES" smtClean="0"/>
              <a:pPr/>
              <a:t>9</a:t>
            </a:fld>
            <a:endParaRPr lang="ca-ES" dirty="0"/>
          </a:p>
        </p:txBody>
      </p:sp>
    </p:spTree>
    <p:extLst>
      <p:ext uri="{BB962C8B-B14F-4D97-AF65-F5344CB8AC3E}">
        <p14:creationId xmlns:p14="http://schemas.microsoft.com/office/powerpoint/2010/main" val="204839578"/>
      </p:ext>
    </p:extLst>
  </p:cSld>
  <p:clrMapOvr>
    <a:masterClrMapping/>
  </p:clrMapOvr>
</p:sld>
</file>

<file path=ppt/theme/theme1.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l'Office">
  <a:themeElements>
    <a:clrScheme name="Ofici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cina">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2378</TotalTime>
  <Words>3369</Words>
  <Application>Microsoft Office PowerPoint</Application>
  <PresentationFormat>Widescreen</PresentationFormat>
  <Paragraphs>301</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Lato</vt:lpstr>
      <vt:lpstr>Segoe UI</vt:lpstr>
      <vt:lpstr>Times New Roman</vt:lpstr>
      <vt:lpstr>Tema de l'Office</vt:lpstr>
      <vt:lpstr>PowerPoint Presentation</vt:lpstr>
      <vt:lpstr>SUMARI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GONZALEZ DELGADO, OSCAR</dc:creator>
  <cp:lastModifiedBy>White, Liz</cp:lastModifiedBy>
  <cp:revision>287</cp:revision>
  <cp:lastPrinted>2023-03-13T16:15:39Z</cp:lastPrinted>
  <dcterms:created xsi:type="dcterms:W3CDTF">2023-03-03T13:31:08Z</dcterms:created>
  <dcterms:modified xsi:type="dcterms:W3CDTF">2023-07-21T11:21:47Z</dcterms:modified>
</cp:coreProperties>
</file>