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Noto Sans 1" panose="020B0604020202020204" charset="0"/>
      <p:regular r:id="rId23"/>
    </p:embeddedFont>
    <p:embeddedFont>
      <p:font typeface="Noto Sans 2" panose="020B0604020202020204" charset="0"/>
      <p:regular r:id="rId24"/>
    </p:embeddedFont>
    <p:embeddedFont>
      <p:font typeface="Noto Sans 3" panose="020B0604020202020204" charset="0"/>
      <p:regular r:id="rId25"/>
    </p:embeddedFont>
    <p:embeddedFont>
      <p:font typeface="Noto Sans 3 Bold" panose="020B0604020202020204" charset="0"/>
      <p:regular r:id="rId26"/>
    </p:embeddedFont>
    <p:embeddedFont>
      <p:font typeface="Roboto Bold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0A5042-B1FE-4D97-B4B4-CFE7C89B71EA}" v="2" dt="2024-03-11T11:52:17.074"/>
    <p1510:client id="{B07897D1-3EB1-3DC0-2A67-5D6AC132C525}" v="3" dt="2024-03-11T11:51:35.0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 Takács" userId="S::louis.takacs@ifla.org::46d59d6c-8e7a-4171-8e85-6f169bceab80" providerId="AD" clId="Web-{B07897D1-3EB1-3DC0-2A67-5D6AC132C525}"/>
    <pc:docChg chg="modSld">
      <pc:chgData name="Louis Takács" userId="S::louis.takacs@ifla.org::46d59d6c-8e7a-4171-8e85-6f169bceab80" providerId="AD" clId="Web-{B07897D1-3EB1-3DC0-2A67-5D6AC132C525}" dt="2024-03-11T11:51:34.746" v="1" actId="20577"/>
      <pc:docMkLst>
        <pc:docMk/>
      </pc:docMkLst>
      <pc:sldChg chg="modSp">
        <pc:chgData name="Louis Takács" userId="S::louis.takacs@ifla.org::46d59d6c-8e7a-4171-8e85-6f169bceab80" providerId="AD" clId="Web-{B07897D1-3EB1-3DC0-2A67-5D6AC132C525}" dt="2024-03-11T11:51:34.746" v="1" actId="20577"/>
        <pc:sldMkLst>
          <pc:docMk/>
          <pc:sldMk cId="0" sldId="266"/>
        </pc:sldMkLst>
        <pc:spChg chg="mod">
          <ac:chgData name="Louis Takács" userId="S::louis.takacs@ifla.org::46d59d6c-8e7a-4171-8e85-6f169bceab80" providerId="AD" clId="Web-{B07897D1-3EB1-3DC0-2A67-5D6AC132C525}" dt="2024-03-11T11:51:34.746" v="1" actId="20577"/>
          <ac:spMkLst>
            <pc:docMk/>
            <pc:sldMk cId="0" sldId="266"/>
            <ac:spMk id="17" creationId="{00000000-0000-0000-0000-000000000000}"/>
          </ac:spMkLst>
        </pc:spChg>
      </pc:sldChg>
    </pc:docChg>
  </pc:docChgLst>
  <pc:docChgLst>
    <pc:chgData name="Louis Takács" userId="46d59d6c-8e7a-4171-8e85-6f169bceab80" providerId="ADAL" clId="{9D0A5042-B1FE-4D97-B4B4-CFE7C89B71EA}"/>
    <pc:docChg chg="custSel modSld">
      <pc:chgData name="Louis Takács" userId="46d59d6c-8e7a-4171-8e85-6f169bceab80" providerId="ADAL" clId="{9D0A5042-B1FE-4D97-B4B4-CFE7C89B71EA}" dt="2024-03-11T11:54:00.151" v="88" actId="20577"/>
      <pc:docMkLst>
        <pc:docMk/>
      </pc:docMkLst>
      <pc:sldChg chg="modSp mod">
        <pc:chgData name="Louis Takács" userId="46d59d6c-8e7a-4171-8e85-6f169bceab80" providerId="ADAL" clId="{9D0A5042-B1FE-4D97-B4B4-CFE7C89B71EA}" dt="2024-03-11T11:43:07.549" v="4" actId="20577"/>
        <pc:sldMkLst>
          <pc:docMk/>
          <pc:sldMk cId="0" sldId="259"/>
        </pc:sldMkLst>
        <pc:spChg chg="mod">
          <ac:chgData name="Louis Takács" userId="46d59d6c-8e7a-4171-8e85-6f169bceab80" providerId="ADAL" clId="{9D0A5042-B1FE-4D97-B4B4-CFE7C89B71EA}" dt="2024-03-11T11:43:07.549" v="4" actId="20577"/>
          <ac:spMkLst>
            <pc:docMk/>
            <pc:sldMk cId="0" sldId="259"/>
            <ac:spMk id="5" creationId="{00000000-0000-0000-0000-000000000000}"/>
          </ac:spMkLst>
        </pc:spChg>
      </pc:sldChg>
      <pc:sldChg chg="modSp mod">
        <pc:chgData name="Louis Takács" userId="46d59d6c-8e7a-4171-8e85-6f169bceab80" providerId="ADAL" clId="{9D0A5042-B1FE-4D97-B4B4-CFE7C89B71EA}" dt="2024-03-11T11:43:40.419" v="14" actId="20577"/>
        <pc:sldMkLst>
          <pc:docMk/>
          <pc:sldMk cId="0" sldId="261"/>
        </pc:sldMkLst>
        <pc:spChg chg="mod">
          <ac:chgData name="Louis Takács" userId="46d59d6c-8e7a-4171-8e85-6f169bceab80" providerId="ADAL" clId="{9D0A5042-B1FE-4D97-B4B4-CFE7C89B71EA}" dt="2024-03-11T11:43:40.419" v="14" actId="20577"/>
          <ac:spMkLst>
            <pc:docMk/>
            <pc:sldMk cId="0" sldId="261"/>
            <ac:spMk id="10" creationId="{00000000-0000-0000-0000-000000000000}"/>
          </ac:spMkLst>
        </pc:spChg>
      </pc:sldChg>
      <pc:sldChg chg="modSp mod">
        <pc:chgData name="Louis Takács" userId="46d59d6c-8e7a-4171-8e85-6f169bceab80" providerId="ADAL" clId="{9D0A5042-B1FE-4D97-B4B4-CFE7C89B71EA}" dt="2024-03-11T11:54:00.151" v="88" actId="20577"/>
        <pc:sldMkLst>
          <pc:docMk/>
          <pc:sldMk cId="0" sldId="268"/>
        </pc:sldMkLst>
        <pc:spChg chg="mod">
          <ac:chgData name="Louis Takács" userId="46d59d6c-8e7a-4171-8e85-6f169bceab80" providerId="ADAL" clId="{9D0A5042-B1FE-4D97-B4B4-CFE7C89B71EA}" dt="2024-03-11T11:54:00.151" v="88" actId="20577"/>
          <ac:spMkLst>
            <pc:docMk/>
            <pc:sldMk cId="0" sldId="268"/>
            <ac:spMk id="11" creationId="{00000000-0000-0000-0000-000000000000}"/>
          </ac:spMkLst>
        </pc:spChg>
      </pc:sldChg>
      <pc:sldChg chg="modSp mod">
        <pc:chgData name="Louis Takács" userId="46d59d6c-8e7a-4171-8e85-6f169bceab80" providerId="ADAL" clId="{9D0A5042-B1FE-4D97-B4B4-CFE7C89B71EA}" dt="2024-03-11T11:44:56.588" v="17" actId="20577"/>
        <pc:sldMkLst>
          <pc:docMk/>
          <pc:sldMk cId="0" sldId="271"/>
        </pc:sldMkLst>
        <pc:spChg chg="mod">
          <ac:chgData name="Louis Takács" userId="46d59d6c-8e7a-4171-8e85-6f169bceab80" providerId="ADAL" clId="{9D0A5042-B1FE-4D97-B4B4-CFE7C89B71EA}" dt="2024-03-11T11:44:56.588" v="17" actId="20577"/>
          <ac:spMkLst>
            <pc:docMk/>
            <pc:sldMk cId="0" sldId="27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Depending on the membership category, members are entitled to:​</a:t>
            </a:r>
          </a:p>
          <a:p>
            <a:pPr lvl="0"/>
            <a:endParaRPr lang="en-US"/>
          </a:p>
          <a:p>
            <a:pPr lvl="0"/>
            <a:r>
              <a:rPr lang="en-US"/>
              <a:t>Voting Rights on Key Issues ​</a:t>
            </a:r>
          </a:p>
          <a:p>
            <a:pPr lvl="0"/>
            <a:r>
              <a:rPr lang="en-US"/>
              <a:t>Voting Rights in IFLA Elections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You can pay with Credit Card</a:t>
            </a:r>
          </a:p>
          <a:p>
            <a:pPr lvl="0"/>
            <a:r>
              <a:rPr lang="en-US"/>
              <a:t>Bank Transfer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26128" y="304800"/>
            <a:ext cx="10151789" cy="9595496"/>
            <a:chOff x="0" y="0"/>
            <a:chExt cx="13535718" cy="1279399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26" r="3751" b="8699"/>
            <a:stretch>
              <a:fillRect/>
            </a:stretch>
          </p:blipFill>
          <p:spPr>
            <a:xfrm>
              <a:off x="0" y="0"/>
              <a:ext cx="13535718" cy="12793994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891149">
            <a:off x="-5371972" y="-7561251"/>
            <a:ext cx="15327289" cy="18389358"/>
          </a:xfrm>
          <a:prstGeom prst="rect">
            <a:avLst/>
          </a:prstGeom>
          <a:solidFill>
            <a:srgbClr val="0D674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rot="-4500000">
            <a:off x="4029522" y="5078709"/>
            <a:ext cx="9921281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28700" y="2508397"/>
            <a:ext cx="5300993" cy="1301986"/>
          </a:xfrm>
          <a:prstGeom prst="rect">
            <a:avLst/>
          </a:prstGeom>
          <a:solidFill>
            <a:srgbClr val="2F866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028700" y="4410617"/>
            <a:ext cx="10428810" cy="1301986"/>
          </a:xfrm>
          <a:prstGeom prst="rect">
            <a:avLst/>
          </a:prstGeom>
          <a:solidFill>
            <a:srgbClr val="2F866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8070085"/>
            <a:ext cx="6353502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25"/>
              </a:lnSpc>
            </a:pPr>
            <a:r>
              <a:rPr lang="en-US" sz="3300" spc="-66">
                <a:solidFill>
                  <a:srgbClr val="FFFFFF"/>
                </a:solidFill>
                <a:latin typeface="Noto Sans 1"/>
              </a:rPr>
              <a:t>Join the most international </a:t>
            </a:r>
          </a:p>
          <a:p>
            <a:pPr marL="0" lvl="0" indent="0" algn="just">
              <a:lnSpc>
                <a:spcPts val="4125"/>
              </a:lnSpc>
              <a:spcBef>
                <a:spcPct val="0"/>
              </a:spcBef>
            </a:pPr>
            <a:r>
              <a:rPr lang="en-US" sz="3300" spc="-66">
                <a:solidFill>
                  <a:srgbClr val="FFFFFF"/>
                </a:solidFill>
                <a:latin typeface="Noto Sans 1"/>
              </a:rPr>
              <a:t>library organisation in the world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9838" y="4430685"/>
            <a:ext cx="9504195" cy="128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45"/>
              </a:lnSpc>
            </a:pPr>
            <a:r>
              <a:rPr lang="en-US" sz="9116">
                <a:solidFill>
                  <a:srgbClr val="FFFFFF"/>
                </a:solidFill>
                <a:latin typeface="Noto Sans 2 Bold"/>
              </a:rPr>
              <a:t>an IFLA Member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9838" y="2537990"/>
            <a:ext cx="5099854" cy="135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47"/>
              </a:lnSpc>
            </a:pPr>
            <a:r>
              <a:rPr lang="en-US" sz="9673">
                <a:solidFill>
                  <a:srgbClr val="FFFFFF"/>
                </a:solidFill>
                <a:latin typeface="Noto Sans 2 Bold"/>
              </a:rPr>
              <a:t>Become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304800"/>
            <a:ext cx="3008681" cy="7879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0160878" cy="1301986"/>
            <a:chOff x="0" y="0"/>
            <a:chExt cx="13547838" cy="173598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364346" cy="1735982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12857" y="85725"/>
              <a:ext cx="13134981" cy="1368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59"/>
                </a:lnSpc>
              </a:pPr>
              <a:r>
                <a:rPr lang="en-US" sz="7184">
                  <a:solidFill>
                    <a:srgbClr val="FFFFFF"/>
                  </a:solidFill>
                  <a:latin typeface="Noto Sans 2 Bold"/>
                </a:rPr>
                <a:t>Section Membership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174361"/>
            <a:ext cx="13753459" cy="423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199">
                <a:solidFill>
                  <a:srgbClr val="000000"/>
                </a:solidFill>
                <a:latin typeface="Noto Sans 1"/>
              </a:rPr>
              <a:t>IFLA has a range of </a:t>
            </a:r>
            <a:r>
              <a:rPr lang="en-US" sz="3199">
                <a:solidFill>
                  <a:srgbClr val="000000"/>
                </a:solidFill>
                <a:latin typeface="Arimo"/>
              </a:rPr>
              <a:t>Sections whose Standing Committees work on issues particular to that aspect of librarianship. They develop activities or create resources needed by the field in that area.​</a:t>
            </a:r>
          </a:p>
          <a:p>
            <a:pPr algn="just">
              <a:lnSpc>
                <a:spcPts val="4799"/>
              </a:lnSpc>
            </a:pPr>
            <a:r>
              <a:rPr lang="en-US" sz="3199">
                <a:solidFill>
                  <a:srgbClr val="000000"/>
                </a:solidFill>
                <a:latin typeface="Arimo"/>
              </a:rPr>
              <a:t>​</a:t>
            </a:r>
          </a:p>
          <a:p>
            <a:pPr algn="just">
              <a:lnSpc>
                <a:spcPts val="479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Arimo"/>
              </a:rPr>
              <a:t>Depending on the membership category, members are entitled to free registration in a certain number of Sections. You can add additional Sections to your membership at a price.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90877" y="2959336"/>
            <a:ext cx="4556968" cy="3299264"/>
            <a:chOff x="0" y="0"/>
            <a:chExt cx="6075957" cy="439901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8333" r="8333"/>
            <a:stretch>
              <a:fillRect/>
            </a:stretch>
          </p:blipFill>
          <p:spPr>
            <a:xfrm>
              <a:off x="0" y="0"/>
              <a:ext cx="6075957" cy="439901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967026" y="2959336"/>
            <a:ext cx="4556968" cy="3299264"/>
            <a:chOff x="0" y="0"/>
            <a:chExt cx="6075957" cy="439901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945" r="3945"/>
            <a:stretch>
              <a:fillRect/>
            </a:stretch>
          </p:blipFill>
          <p:spPr>
            <a:xfrm>
              <a:off x="0" y="0"/>
              <a:ext cx="6075957" cy="439901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8700" y="1028700"/>
            <a:ext cx="11158897" cy="1301986"/>
            <a:chOff x="0" y="0"/>
            <a:chExt cx="14878529" cy="1735982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4878529" cy="1735982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3199" y="225176"/>
              <a:ext cx="14625331" cy="1371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59"/>
                </a:lnSpc>
              </a:pPr>
              <a:r>
                <a:rPr lang="en-US" sz="7184">
                  <a:solidFill>
                    <a:srgbClr val="FFFFFF"/>
                  </a:solidFill>
                  <a:latin typeface="Noto Sans 2 Bold"/>
                </a:rPr>
                <a:t>Membership categories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67026" y="6860992"/>
            <a:ext cx="4556968" cy="2311591"/>
            <a:chOff x="0" y="0"/>
            <a:chExt cx="6075957" cy="308212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0"/>
              <a:ext cx="6075957" cy="55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45"/>
                </a:lnSpc>
                <a:spcBef>
                  <a:spcPct val="0"/>
                </a:spcBef>
              </a:pPr>
              <a:r>
                <a:rPr lang="en-US" sz="2676" spc="-53">
                  <a:solidFill>
                    <a:srgbClr val="000000"/>
                  </a:solidFill>
                  <a:latin typeface="Noto Sans 2 Bold Italics"/>
                </a:rPr>
                <a:t>Associations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86182"/>
              <a:ext cx="6075957" cy="1995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65"/>
                </a:lnSpc>
              </a:pPr>
              <a:r>
                <a:rPr lang="en-US" sz="2189">
                  <a:solidFill>
                    <a:srgbClr val="000000"/>
                  </a:solidFill>
                  <a:latin typeface="Noto Sans 1 Bold"/>
                </a:rPr>
                <a:t>National Associations </a:t>
              </a:r>
            </a:p>
            <a:p>
              <a:pPr>
                <a:lnSpc>
                  <a:spcPts val="3065"/>
                </a:lnSpc>
              </a:pPr>
              <a:r>
                <a:rPr lang="en-US" sz="2189">
                  <a:solidFill>
                    <a:srgbClr val="000000"/>
                  </a:solidFill>
                  <a:latin typeface="Noto Sans 1 Bold"/>
                </a:rPr>
                <a:t>International Associations </a:t>
              </a:r>
            </a:p>
            <a:p>
              <a:pPr>
                <a:lnSpc>
                  <a:spcPts val="3065"/>
                </a:lnSpc>
              </a:pPr>
              <a:r>
                <a:rPr lang="en-US" sz="2189">
                  <a:solidFill>
                    <a:srgbClr val="000000"/>
                  </a:solidFill>
                  <a:latin typeface="Noto Sans 1 Bold"/>
                </a:rPr>
                <a:t>Other Associations </a:t>
              </a:r>
            </a:p>
            <a:p>
              <a:pPr marL="0" lvl="0" indent="0" algn="l">
                <a:lnSpc>
                  <a:spcPts val="3065"/>
                </a:lnSpc>
                <a:spcBef>
                  <a:spcPct val="0"/>
                </a:spcBef>
              </a:pPr>
              <a:r>
                <a:rPr lang="en-US" sz="2189">
                  <a:solidFill>
                    <a:srgbClr val="000000"/>
                  </a:solidFill>
                  <a:latin typeface="Noto Sans 1 Bold"/>
                </a:rPr>
                <a:t>Association Affiliates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90877" y="6860992"/>
            <a:ext cx="4556968" cy="2320717"/>
            <a:chOff x="0" y="0"/>
            <a:chExt cx="6075957" cy="3094290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9050"/>
              <a:ext cx="6075957" cy="55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45"/>
                </a:lnSpc>
                <a:spcBef>
                  <a:spcPct val="0"/>
                </a:spcBef>
              </a:pPr>
              <a:r>
                <a:rPr lang="en-US" sz="2676" spc="-53">
                  <a:solidFill>
                    <a:srgbClr val="000000"/>
                  </a:solidFill>
                  <a:latin typeface="Noto Sans 2 Bold Italics"/>
                </a:rPr>
                <a:t>Institutions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86182"/>
              <a:ext cx="6075957" cy="2008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65"/>
                </a:lnSpc>
              </a:pPr>
              <a:r>
                <a:rPr lang="en-US" sz="2189">
                  <a:solidFill>
                    <a:srgbClr val="000000"/>
                  </a:solidFill>
                  <a:latin typeface="Noto Sans 1 Bold"/>
                </a:rPr>
                <a:t>Institutions</a:t>
              </a:r>
            </a:p>
            <a:p>
              <a:pPr>
                <a:lnSpc>
                  <a:spcPts val="3065"/>
                </a:lnSpc>
              </a:pPr>
              <a:r>
                <a:rPr lang="en-US" sz="2189">
                  <a:solidFill>
                    <a:srgbClr val="000000"/>
                  </a:solidFill>
                  <a:latin typeface="Noto Sans 1 Bold"/>
                </a:rPr>
                <a:t>Institutional Sub-units </a:t>
              </a:r>
            </a:p>
            <a:p>
              <a:pPr>
                <a:lnSpc>
                  <a:spcPts val="3065"/>
                </a:lnSpc>
              </a:pPr>
              <a:r>
                <a:rPr lang="en-US" sz="2189">
                  <a:solidFill>
                    <a:srgbClr val="000000"/>
                  </a:solidFill>
                  <a:latin typeface="Noto Sans 1 Bold"/>
                </a:rPr>
                <a:t>One-person Library Centres </a:t>
              </a:r>
            </a:p>
            <a:p>
              <a:pPr marL="0" lvl="0" indent="0" algn="l">
                <a:lnSpc>
                  <a:spcPts val="3065"/>
                </a:lnSpc>
                <a:spcBef>
                  <a:spcPct val="0"/>
                </a:spcBef>
              </a:pPr>
              <a:r>
                <a:rPr lang="en-US" sz="2189">
                  <a:solidFill>
                    <a:srgbClr val="000000"/>
                  </a:solidFill>
                  <a:latin typeface="Noto Sans 1 Bold"/>
                </a:rPr>
                <a:t>School Libraries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14729" y="6846705"/>
            <a:ext cx="4556968" cy="2390888"/>
            <a:chOff x="0" y="-19050"/>
            <a:chExt cx="6075957" cy="318785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9050"/>
              <a:ext cx="6075957" cy="555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45"/>
                </a:lnSpc>
                <a:spcBef>
                  <a:spcPct val="0"/>
                </a:spcBef>
              </a:pPr>
              <a:r>
                <a:rPr lang="en-US" sz="2676" spc="-53">
                  <a:solidFill>
                    <a:srgbClr val="000000"/>
                  </a:solidFill>
                  <a:latin typeface="Noto Sans 2 Bold Italics"/>
                </a:rPr>
                <a:t>Individuals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86182"/>
              <a:ext cx="6075957" cy="2082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65"/>
                </a:lnSpc>
              </a:pPr>
              <a:r>
                <a:rPr lang="en-US" sz="2150" dirty="0">
                  <a:solidFill>
                    <a:srgbClr val="000000"/>
                  </a:solidFill>
                  <a:latin typeface="Noto Sans 1 Bold"/>
                </a:rPr>
                <a:t>Personal Affiliates</a:t>
              </a:r>
            </a:p>
            <a:p>
              <a:pPr>
                <a:lnSpc>
                  <a:spcPts val="3065"/>
                </a:lnSpc>
              </a:pPr>
              <a:r>
                <a:rPr lang="en-US" sz="2150" dirty="0">
                  <a:solidFill>
                    <a:srgbClr val="000000"/>
                  </a:solidFill>
                  <a:latin typeface="Noto Sans 1 Bold"/>
                </a:rPr>
                <a:t>Student Affiliates</a:t>
              </a:r>
            </a:p>
            <a:p>
              <a:pPr>
                <a:lnSpc>
                  <a:spcPts val="3065"/>
                </a:lnSpc>
              </a:pPr>
              <a:r>
                <a:rPr lang="en-US" sz="2150" dirty="0">
                  <a:solidFill>
                    <a:srgbClr val="000000"/>
                  </a:solidFill>
                  <a:latin typeface="Noto Sans 1 Bold"/>
                </a:rPr>
                <a:t>New Graduate Affiliates</a:t>
              </a:r>
            </a:p>
            <a:p>
              <a:pPr marL="0" lvl="0" indent="0" algn="l">
                <a:lnSpc>
                  <a:spcPts val="3065"/>
                </a:lnSpc>
                <a:spcBef>
                  <a:spcPct val="0"/>
                </a:spcBef>
              </a:pPr>
              <a:r>
                <a:rPr lang="en-US" sz="2150" dirty="0">
                  <a:solidFill>
                    <a:srgbClr val="000000"/>
                  </a:solidFill>
                  <a:latin typeface="Noto Sans 1 Bold"/>
                </a:rPr>
                <a:t>Non-salaried Affiliates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614729" y="2959336"/>
            <a:ext cx="4556968" cy="3299264"/>
            <a:chOff x="0" y="0"/>
            <a:chExt cx="6075957" cy="439901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 l="3959" r="3959"/>
            <a:stretch>
              <a:fillRect/>
            </a:stretch>
          </p:blipFill>
          <p:spPr>
            <a:xfrm>
              <a:off x="0" y="0"/>
              <a:ext cx="6075957" cy="43990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3239907" y="-7774293"/>
            <a:ext cx="16230600" cy="21982670"/>
          </a:xfrm>
          <a:prstGeom prst="rect">
            <a:avLst/>
          </a:prstGeom>
          <a:solidFill>
            <a:srgbClr val="0D674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98210" y="1698192"/>
            <a:ext cx="10323981" cy="6934245"/>
            <a:chOff x="0" y="0"/>
            <a:chExt cx="13765308" cy="924566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1952"/>
            <a:stretch>
              <a:fillRect/>
            </a:stretch>
          </p:blipFill>
          <p:spPr>
            <a:xfrm>
              <a:off x="1632552" y="7899558"/>
              <a:ext cx="11741538" cy="13461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13765308" cy="840544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069400" y="2074161"/>
            <a:ext cx="7581602" cy="4930974"/>
            <a:chOff x="0" y="0"/>
            <a:chExt cx="10108803" cy="657463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578" r="578"/>
            <a:stretch>
              <a:fillRect/>
            </a:stretch>
          </p:blipFill>
          <p:spPr>
            <a:xfrm>
              <a:off x="0" y="0"/>
              <a:ext cx="10108803" cy="6574631"/>
            </a:xfrm>
            <a:prstGeom prst="rect">
              <a:avLst/>
            </a:prstGeom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1150976">
            <a:off x="13288010" y="6397150"/>
            <a:ext cx="3828121" cy="7779699"/>
            <a:chOff x="0" y="0"/>
            <a:chExt cx="5001260" cy="101638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5"/>
              <a:stretch>
                <a:fillRect l="-45" r="-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6"/>
              <a:stretch>
                <a:fillRect r="-21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5288719"/>
            <a:ext cx="7084574" cy="2720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Noto Sans 3 Bold"/>
              </a:rPr>
              <a:t>Joining IFLA is easy!</a:t>
            </a:r>
            <a:r>
              <a:rPr lang="en-US" sz="3888">
                <a:solidFill>
                  <a:srgbClr val="000000"/>
                </a:solidFill>
                <a:latin typeface="Noto Sans 3"/>
              </a:rPr>
              <a:t> ​</a:t>
            </a:r>
          </a:p>
          <a:p>
            <a:pPr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Arimo"/>
              </a:rPr>
              <a:t>​</a:t>
            </a:r>
          </a:p>
          <a:p>
            <a:pPr>
              <a:lnSpc>
                <a:spcPts val="5444"/>
              </a:lnSpc>
            </a:pPr>
            <a:r>
              <a:rPr lang="en-US" sz="3888">
                <a:solidFill>
                  <a:srgbClr val="000000"/>
                </a:solidFill>
                <a:latin typeface="Noto Sans 3"/>
              </a:rPr>
              <a:t>Visit </a:t>
            </a:r>
            <a:r>
              <a:rPr lang="en-US" sz="3888" u="sng">
                <a:solidFill>
                  <a:srgbClr val="0D6742"/>
                </a:solidFill>
                <a:latin typeface="Noto Sans 3"/>
              </a:rPr>
              <a:t>www.ifla.org/join</a:t>
            </a:r>
          </a:p>
          <a:p>
            <a:pPr>
              <a:lnSpc>
                <a:spcPts val="5444"/>
              </a:lnSpc>
            </a:pPr>
            <a:endParaRPr lang="en-US" sz="3888" u="sng">
              <a:solidFill>
                <a:srgbClr val="0D6742"/>
              </a:solidFill>
              <a:latin typeface="Noto Sans 3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28700" y="1028700"/>
            <a:ext cx="7153526" cy="3529558"/>
            <a:chOff x="0" y="0"/>
            <a:chExt cx="9538035" cy="4706078"/>
          </a:xfrm>
        </p:grpSpPr>
        <p:sp>
          <p:nvSpPr>
            <p:cNvPr id="13" name="AutoShape 13"/>
            <p:cNvSpPr/>
            <p:nvPr/>
          </p:nvSpPr>
          <p:spPr>
            <a:xfrm>
              <a:off x="0" y="2674281"/>
              <a:ext cx="7913937" cy="2031797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85880" y="2779056"/>
              <a:ext cx="7488613" cy="1744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45"/>
                </a:lnSpc>
              </a:pPr>
              <a:r>
                <a:rPr lang="en-US" sz="9116">
                  <a:solidFill>
                    <a:srgbClr val="FFFFFF"/>
                  </a:solidFill>
                  <a:latin typeface="Noto Sans 2 Bold"/>
                </a:rPr>
                <a:t>join IFLA</a:t>
              </a: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12700"/>
              <a:ext cx="6471641" cy="1983872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80885" y="104775"/>
              <a:ext cx="9257150" cy="181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22"/>
                </a:lnSpc>
              </a:pPr>
              <a:r>
                <a:rPr lang="en-US" sz="9465">
                  <a:solidFill>
                    <a:srgbClr val="FFFFFF"/>
                  </a:solidFill>
                  <a:latin typeface="Noto Sans 2 Bold"/>
                </a:rPr>
                <a:t>How to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85621" y="3183179"/>
            <a:ext cx="4804077" cy="3120796"/>
            <a:chOff x="0" y="0"/>
            <a:chExt cx="6405436" cy="41610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4941" r="4941"/>
            <a:stretch>
              <a:fillRect/>
            </a:stretch>
          </p:blipFill>
          <p:spPr>
            <a:xfrm>
              <a:off x="0" y="0"/>
              <a:ext cx="6405436" cy="416106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3183179"/>
            <a:ext cx="4768348" cy="3120796"/>
            <a:chOff x="0" y="0"/>
            <a:chExt cx="6357798" cy="416106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913" b="913"/>
            <a:stretch>
              <a:fillRect/>
            </a:stretch>
          </p:blipFill>
          <p:spPr>
            <a:xfrm>
              <a:off x="0" y="0"/>
              <a:ext cx="6357798" cy="416106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8700" y="946052"/>
            <a:ext cx="9181382" cy="2159195"/>
            <a:chOff x="0" y="0"/>
            <a:chExt cx="12241843" cy="2878926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2241843" cy="1735982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14764" y="196483"/>
              <a:ext cx="11827079" cy="2682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59"/>
                </a:lnSpc>
              </a:pPr>
              <a:r>
                <a:rPr lang="en-US" sz="7184">
                  <a:solidFill>
                    <a:srgbClr val="FFFFFF"/>
                  </a:solidFill>
                  <a:latin typeface="Noto Sans 2 Bold"/>
                </a:rPr>
                <a:t>Payment Methods​</a:t>
              </a:r>
            </a:p>
            <a:p>
              <a:pPr>
                <a:lnSpc>
                  <a:spcPts val="7759"/>
                </a:lnSpc>
              </a:pPr>
              <a:endParaRPr lang="en-US" sz="7184">
                <a:solidFill>
                  <a:srgbClr val="FFFFFF"/>
                </a:solidFill>
                <a:latin typeface="Noto Sans 2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60845" y="3183179"/>
            <a:ext cx="4798455" cy="3120796"/>
            <a:chOff x="0" y="0"/>
            <a:chExt cx="6397939" cy="416106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t="1221" b="1221"/>
            <a:stretch>
              <a:fillRect/>
            </a:stretch>
          </p:blipFill>
          <p:spPr>
            <a:xfrm>
              <a:off x="0" y="0"/>
              <a:ext cx="6397939" cy="4161061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28700" y="6866546"/>
            <a:ext cx="16230600" cy="2414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1"/>
              </a:lnSpc>
            </a:pPr>
            <a:r>
              <a:rPr lang="en-US" sz="3025" spc="-60" dirty="0">
                <a:solidFill>
                  <a:srgbClr val="000000"/>
                </a:solidFill>
                <a:latin typeface="Noto Sans 1"/>
              </a:rPr>
              <a:t>Other payment options include UNESCO Coupons and electronic invoices via PEPPOL or </a:t>
            </a:r>
            <a:r>
              <a:rPr lang="en-US" sz="3025" spc="-60" dirty="0" err="1">
                <a:solidFill>
                  <a:srgbClr val="000000"/>
                </a:solidFill>
                <a:latin typeface="Noto Sans 1"/>
              </a:rPr>
              <a:t>ChorusPro</a:t>
            </a:r>
            <a:r>
              <a:rPr lang="en-US" sz="3025" spc="-60" dirty="0">
                <a:solidFill>
                  <a:srgbClr val="000000"/>
                </a:solidFill>
                <a:latin typeface="Noto Sans 1"/>
              </a:rPr>
              <a:t>.</a:t>
            </a:r>
          </a:p>
          <a:p>
            <a:pPr>
              <a:lnSpc>
                <a:spcPts val="3781"/>
              </a:lnSpc>
            </a:pPr>
            <a:endParaRPr lang="en-US" sz="3025" spc="-60" dirty="0">
              <a:solidFill>
                <a:srgbClr val="000000"/>
              </a:solidFill>
              <a:latin typeface="Noto Sans 1"/>
            </a:endParaRPr>
          </a:p>
          <a:p>
            <a:pPr marL="0" lvl="0" indent="0">
              <a:lnSpc>
                <a:spcPts val="3781"/>
              </a:lnSpc>
              <a:spcBef>
                <a:spcPct val="0"/>
              </a:spcBef>
            </a:pPr>
            <a:r>
              <a:rPr lang="en-US" sz="3025" spc="-60" dirty="0">
                <a:solidFill>
                  <a:srgbClr val="000000"/>
                </a:solidFill>
                <a:latin typeface="Noto Sans 1"/>
              </a:rPr>
              <a:t>Contact </a:t>
            </a:r>
            <a:r>
              <a:rPr lang="en-US" sz="3025" spc="-60" dirty="0">
                <a:solidFill>
                  <a:srgbClr val="005232"/>
                </a:solidFill>
                <a:latin typeface="Noto Sans 1"/>
              </a:rPr>
              <a:t>m</a:t>
            </a:r>
            <a:r>
              <a:rPr lang="en-US" sz="3025" u="none" spc="-60" dirty="0">
                <a:solidFill>
                  <a:srgbClr val="005232"/>
                </a:solidFill>
                <a:latin typeface="Noto Sans 1"/>
              </a:rPr>
              <a:t>embership@ifla.org</a:t>
            </a:r>
            <a:r>
              <a:rPr lang="en-US" sz="3025" u="none" spc="-60" dirty="0">
                <a:solidFill>
                  <a:srgbClr val="000000"/>
                </a:solidFill>
                <a:latin typeface="Noto Sans 1"/>
              </a:rPr>
              <a:t> if you have difficulties with payments or need further assistance; they are happy to help out and discuss options.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4922" y="-164922"/>
            <a:ext cx="8368716" cy="10616844"/>
          </a:xfrm>
          <a:prstGeom prst="rect">
            <a:avLst/>
          </a:prstGeom>
          <a:solidFill>
            <a:srgbClr val="0D674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432774"/>
            <a:ext cx="6678106" cy="477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96"/>
              </a:lnSpc>
            </a:pPr>
            <a:r>
              <a:rPr lang="en-US" sz="9068">
                <a:solidFill>
                  <a:srgbClr val="FFFFFF"/>
                </a:solidFill>
                <a:latin typeface="Noto Sans 2 Bold"/>
              </a:rPr>
              <a:t>Questions?</a:t>
            </a:r>
          </a:p>
          <a:p>
            <a:pPr>
              <a:lnSpc>
                <a:spcPts val="12696"/>
              </a:lnSpc>
            </a:pPr>
            <a:r>
              <a:rPr lang="en-US" sz="9068">
                <a:solidFill>
                  <a:srgbClr val="FFFFFF"/>
                </a:solidFill>
                <a:latin typeface="Noto Sans 2 Bold"/>
              </a:rPr>
              <a:t>Feedback?</a:t>
            </a:r>
          </a:p>
          <a:p>
            <a:pPr marL="0" lvl="0" indent="0">
              <a:lnSpc>
                <a:spcPts val="12696"/>
              </a:lnSpc>
            </a:pPr>
            <a:r>
              <a:rPr lang="en-US" sz="9068" u="sng">
                <a:solidFill>
                  <a:srgbClr val="FFFFFF"/>
                </a:solidFill>
                <a:latin typeface="Noto Sans 2 Bold"/>
              </a:rPr>
              <a:t>Contact Us</a:t>
            </a:r>
          </a:p>
        </p:txBody>
      </p:sp>
      <p:sp>
        <p:nvSpPr>
          <p:cNvPr id="4" name="AutoShape 4"/>
          <p:cNvSpPr/>
          <p:nvPr/>
        </p:nvSpPr>
        <p:spPr>
          <a:xfrm>
            <a:off x="10176524" y="3637546"/>
            <a:ext cx="6258166" cy="0"/>
          </a:xfrm>
          <a:prstGeom prst="line">
            <a:avLst/>
          </a:prstGeom>
          <a:ln w="19050" cap="rnd">
            <a:solidFill>
              <a:srgbClr val="0D67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176524" y="6630404"/>
            <a:ext cx="6258166" cy="0"/>
          </a:xfrm>
          <a:prstGeom prst="line">
            <a:avLst/>
          </a:prstGeom>
          <a:ln w="19050" cap="rnd">
            <a:solidFill>
              <a:srgbClr val="0D674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176524" y="1569190"/>
            <a:ext cx="6258166" cy="1162904"/>
            <a:chOff x="0" y="0"/>
            <a:chExt cx="8344221" cy="1550539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008494"/>
                  </a:solidFill>
                  <a:latin typeface="Noto Sans 2"/>
                </a:rPr>
                <a:t>Phone Number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Noto Sans 1"/>
                </a:rPr>
                <a:t>+31 70 3140884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176524" y="4562048"/>
            <a:ext cx="6258166" cy="1162904"/>
            <a:chOff x="0" y="0"/>
            <a:chExt cx="8344221" cy="155053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008494"/>
                  </a:solidFill>
                  <a:latin typeface="Noto Sans 2"/>
                </a:rPr>
                <a:t>Email Address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Noto Sans 1"/>
                </a:rPr>
                <a:t>membership@ifla.org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6524" y="7554906"/>
            <a:ext cx="6258166" cy="1162904"/>
            <a:chOff x="0" y="0"/>
            <a:chExt cx="8344221" cy="155053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83442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3500">
                  <a:solidFill>
                    <a:srgbClr val="008494"/>
                  </a:solidFill>
                  <a:latin typeface="Noto Sans 2"/>
                </a:rPr>
                <a:t>Website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83789"/>
              <a:ext cx="8344221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Noto Sans 1"/>
                </a:rPr>
                <a:t>www.ifla.org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19600" y="4234813"/>
            <a:ext cx="8415115" cy="1626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29"/>
              </a:lnSpc>
            </a:pPr>
            <a:r>
              <a:rPr lang="en-US" sz="9449" dirty="0">
                <a:solidFill>
                  <a:srgbClr val="FFFFFF"/>
                </a:solidFill>
                <a:latin typeface="Noto Sans 2"/>
              </a:rPr>
              <a:t>#WeAreIFLA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92601" y="3445071"/>
            <a:ext cx="10580559" cy="27773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48224" y="7549367"/>
            <a:ext cx="6353502" cy="52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5"/>
              </a:lnSpc>
              <a:spcBef>
                <a:spcPct val="0"/>
              </a:spcBef>
            </a:pPr>
            <a:r>
              <a:rPr lang="en-US" sz="3300" spc="-66" dirty="0">
                <a:solidFill>
                  <a:srgbClr val="FFFFFF"/>
                </a:solidFill>
                <a:latin typeface="Noto Sans 1"/>
              </a:rPr>
              <a:t>© IFLA </a:t>
            </a:r>
            <a:r>
              <a:rPr lang="en-US" sz="3300" spc="-66">
                <a:solidFill>
                  <a:srgbClr val="FFFFFF"/>
                </a:solidFill>
                <a:latin typeface="Noto Sans 1"/>
              </a:rPr>
              <a:t>Membership 2024</a:t>
            </a:r>
            <a:endParaRPr lang="en-US" sz="3300" spc="-66" dirty="0">
              <a:solidFill>
                <a:srgbClr val="FFFFFF"/>
              </a:solidFill>
              <a:latin typeface="Noto Sans 1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125" y="0"/>
            <a:ext cx="8794857" cy="10287000"/>
            <a:chOff x="0" y="0"/>
            <a:chExt cx="297505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75050" cy="3479800"/>
            </a:xfrm>
            <a:custGeom>
              <a:avLst/>
              <a:gdLst/>
              <a:ahLst/>
              <a:cxnLst/>
              <a:rect l="l" t="t" r="r" b="b"/>
              <a:pathLst>
                <a:path w="2975050" h="3479800">
                  <a:moveTo>
                    <a:pt x="0" y="0"/>
                  </a:moveTo>
                  <a:lnTo>
                    <a:pt x="2975050" y="0"/>
                  </a:lnTo>
                  <a:lnTo>
                    <a:pt x="2975050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D674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10464818" y="2278094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464818" y="3918721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464818" y="5559349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3665538"/>
            <a:ext cx="6680260" cy="278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Noto Sans 2"/>
              </a:rPr>
              <a:t>Presentation</a:t>
            </a:r>
          </a:p>
          <a:p>
            <a:pPr marL="0" lvl="0" indent="0"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Noto Sans 2"/>
              </a:rPr>
              <a:t>Outline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464818" y="1028700"/>
            <a:ext cx="4965875" cy="861986"/>
            <a:chOff x="0" y="0"/>
            <a:chExt cx="6621167" cy="1149315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050"/>
              <a:ext cx="6621167" cy="44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2B2B2B"/>
                  </a:solidFill>
                  <a:latin typeface="Noto Sans 1"/>
                </a:rPr>
                <a:t>PART 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58553"/>
              <a:ext cx="662116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-83">
                  <a:solidFill>
                    <a:srgbClr val="0D6742"/>
                  </a:solidFill>
                  <a:latin typeface="Noto Sans 1 Bold"/>
                </a:rPr>
                <a:t>About IFLA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464818" y="2681376"/>
            <a:ext cx="4965875" cy="849938"/>
            <a:chOff x="0" y="0"/>
            <a:chExt cx="6621167" cy="113325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6621167" cy="44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Noto Sans 1"/>
                </a:rPr>
                <a:t>PART 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2488"/>
              <a:ext cx="662116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0D6742"/>
                  </a:solidFill>
                  <a:latin typeface="Noto Sans 1 Bold"/>
                </a:rPr>
                <a:t>Our History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64818" y="4322004"/>
            <a:ext cx="4965875" cy="849938"/>
            <a:chOff x="0" y="0"/>
            <a:chExt cx="6621167" cy="113325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9050"/>
              <a:ext cx="6621167" cy="44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Noto Sans 1"/>
                </a:rPr>
                <a:t>PART 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42488"/>
              <a:ext cx="662116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D6742"/>
                  </a:solidFill>
                  <a:latin typeface="Noto Sans 1 Bold"/>
                </a:rPr>
                <a:t>Our Vision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64818" y="5962632"/>
            <a:ext cx="4965875" cy="861986"/>
            <a:chOff x="0" y="0"/>
            <a:chExt cx="6621167" cy="1149315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9050"/>
              <a:ext cx="6621167" cy="44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Noto Sans 1"/>
                </a:rPr>
                <a:t>PART 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58553"/>
              <a:ext cx="662116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D6742"/>
                  </a:solidFill>
                  <a:latin typeface="Noto Sans 1 Bold"/>
                </a:rPr>
                <a:t>Why Join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10464818" y="6994400"/>
            <a:ext cx="5747740" cy="0"/>
          </a:xfrm>
          <a:prstGeom prst="line">
            <a:avLst/>
          </a:prstGeom>
          <a:ln w="9525" cap="rnd">
            <a:solidFill>
              <a:srgbClr val="2F8662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0464818" y="7397682"/>
            <a:ext cx="4965875" cy="849938"/>
            <a:chOff x="0" y="0"/>
            <a:chExt cx="6621167" cy="113325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19050"/>
              <a:ext cx="6621167" cy="44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 u="none">
                  <a:solidFill>
                    <a:srgbClr val="2B2B2B"/>
                  </a:solidFill>
                  <a:latin typeface="Noto Sans 1"/>
                </a:rPr>
                <a:t>PART 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542488"/>
              <a:ext cx="6621167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0D6742"/>
                  </a:solidFill>
                  <a:latin typeface="Noto Sans 1 Bold"/>
                </a:rPr>
                <a:t>Membership Categories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891149">
            <a:off x="10431443" y="-8013374"/>
            <a:ext cx="19169766" cy="21982670"/>
          </a:xfrm>
          <a:prstGeom prst="rect">
            <a:avLst/>
          </a:prstGeom>
          <a:solidFill>
            <a:srgbClr val="0D6742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6289674" cy="1236223"/>
            <a:chOff x="0" y="0"/>
            <a:chExt cx="8386232" cy="164829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366835" cy="1648297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73637" y="152400"/>
              <a:ext cx="8112595" cy="1486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085"/>
                </a:lnSpc>
                <a:spcBef>
                  <a:spcPct val="0"/>
                </a:spcBef>
              </a:pPr>
              <a:r>
                <a:rPr lang="en-US" sz="8085" spc="32">
                  <a:solidFill>
                    <a:srgbClr val="FFFFFF"/>
                  </a:solidFill>
                  <a:latin typeface="Noto Sans 2"/>
                </a:rPr>
                <a:t>About IFLA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06984" y="3486317"/>
            <a:ext cx="7735408" cy="38290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1827" y="3544408"/>
            <a:ext cx="8003721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Noto Sans 1"/>
              </a:rPr>
              <a:t>IFLA is the global voice of libraries, representing the interests of the profession and working to improve services worldwide. </a:t>
            </a:r>
          </a:p>
          <a:p>
            <a:pPr>
              <a:lnSpc>
                <a:spcPts val="4499"/>
              </a:lnSpc>
              <a:spcBef>
                <a:spcPct val="0"/>
              </a:spcBef>
            </a:pPr>
            <a:endParaRPr lang="en-US" sz="2999">
              <a:solidFill>
                <a:srgbClr val="000000"/>
              </a:solidFill>
              <a:latin typeface="Noto Sans 1"/>
            </a:endParaRPr>
          </a:p>
          <a:p>
            <a:pPr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Noto Sans 1"/>
              </a:rPr>
              <a:t>We benefit from a strong membership, a vibrant professional community, and close collaboration with partners.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43098" cy="1386693"/>
            <a:chOff x="0" y="0"/>
            <a:chExt cx="9124130" cy="1848924"/>
          </a:xfrm>
        </p:grpSpPr>
        <p:sp>
          <p:nvSpPr>
            <p:cNvPr id="3" name="AutoShape 3"/>
            <p:cNvSpPr/>
            <p:nvPr/>
          </p:nvSpPr>
          <p:spPr>
            <a:xfrm>
              <a:off x="0" y="112942"/>
              <a:ext cx="8860361" cy="1735982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40833" y="95250"/>
              <a:ext cx="8883297" cy="1611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8413">
                  <a:solidFill>
                    <a:srgbClr val="FFFFFF"/>
                  </a:solidFill>
                  <a:latin typeface="Noto Sans 2 Bold"/>
                </a:rPr>
                <a:t>Our History 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67271" y="3103589"/>
            <a:ext cx="13753459" cy="545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  <a:spcBef>
                <a:spcPct val="0"/>
              </a:spcBef>
            </a:pPr>
            <a:r>
              <a:rPr lang="en-US" sz="3150" dirty="0">
                <a:solidFill>
                  <a:srgbClr val="000000"/>
                </a:solidFill>
                <a:latin typeface="Noto Sans 1"/>
              </a:rPr>
              <a:t>Throughout its long history, IFLA has championed the work of libraries, librarians, and library associations around the world.</a:t>
            </a:r>
          </a:p>
          <a:p>
            <a:pPr algn="just">
              <a:lnSpc>
                <a:spcPts val="4799"/>
              </a:lnSpc>
              <a:spcBef>
                <a:spcPct val="0"/>
              </a:spcBef>
            </a:pPr>
            <a:endParaRPr lang="en-US" sz="3199" dirty="0">
              <a:solidFill>
                <a:srgbClr val="000000"/>
              </a:solidFill>
              <a:latin typeface="Noto Sans 1"/>
            </a:endParaRPr>
          </a:p>
          <a:p>
            <a:pPr algn="just">
              <a:lnSpc>
                <a:spcPts val="4799"/>
              </a:lnSpc>
              <a:spcBef>
                <a:spcPct val="0"/>
              </a:spcBef>
            </a:pPr>
            <a:r>
              <a:rPr lang="en-US" sz="3150" dirty="0">
                <a:solidFill>
                  <a:srgbClr val="000000"/>
                </a:solidFill>
                <a:latin typeface="Noto Sans 1"/>
              </a:rPr>
              <a:t>Founded on 30 September 1927 at the Annual Meeting of the UK Library Association in Edinburgh, Scotland, IFLA officially began in 1929 with 15 members from 15 countries. </a:t>
            </a:r>
            <a:endParaRPr lang="en-US" sz="3150" dirty="0">
              <a:solidFill>
                <a:srgbClr val="000000"/>
              </a:solidFill>
              <a:latin typeface="Noto Sans 1"/>
              <a:ea typeface="Noto Sans 1"/>
              <a:cs typeface="Noto Sans 1"/>
            </a:endParaRPr>
          </a:p>
          <a:p>
            <a:pPr algn="just">
              <a:lnSpc>
                <a:spcPts val="4799"/>
              </a:lnSpc>
              <a:spcBef>
                <a:spcPct val="0"/>
              </a:spcBef>
            </a:pPr>
            <a:endParaRPr lang="en-US" sz="3199" dirty="0">
              <a:solidFill>
                <a:srgbClr val="000000"/>
              </a:solidFill>
              <a:latin typeface="Noto Sans 1"/>
            </a:endParaRPr>
          </a:p>
          <a:p>
            <a:pPr algn="just">
              <a:lnSpc>
                <a:spcPts val="4799"/>
              </a:lnSpc>
              <a:spcBef>
                <a:spcPct val="0"/>
              </a:spcBef>
            </a:pPr>
            <a:r>
              <a:rPr lang="en-US" sz="3150" dirty="0">
                <a:solidFill>
                  <a:srgbClr val="000000"/>
                </a:solidFill>
                <a:latin typeface="Noto Sans 1"/>
              </a:rPr>
              <a:t>We now have over 1700 Members and Affiliates from over 140 countries worldwide.</a:t>
            </a:r>
            <a:endParaRPr lang="en-US" sz="3150" dirty="0">
              <a:solidFill>
                <a:srgbClr val="000000"/>
              </a:solidFill>
              <a:latin typeface="Noto Sans 1"/>
              <a:ea typeface="Noto Sans 1"/>
              <a:cs typeface="Noto Sans 1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96560">
            <a:off x="8714535" y="-959413"/>
            <a:ext cx="10488784" cy="12888019"/>
            <a:chOff x="0" y="0"/>
            <a:chExt cx="13985045" cy="1718402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7" t="23252" r="55178"/>
            <a:stretch>
              <a:fillRect/>
            </a:stretch>
          </p:blipFill>
          <p:spPr>
            <a:xfrm>
              <a:off x="0" y="0"/>
              <a:ext cx="4577015" cy="560100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3364" r="23364"/>
            <a:stretch>
              <a:fillRect/>
            </a:stretch>
          </p:blipFill>
          <p:spPr>
            <a:xfrm>
              <a:off x="0" y="5728008"/>
              <a:ext cx="4577015" cy="572800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9209" b="9209"/>
            <a:stretch>
              <a:fillRect/>
            </a:stretch>
          </p:blipFill>
          <p:spPr>
            <a:xfrm>
              <a:off x="0" y="11583017"/>
              <a:ext cx="4577015" cy="56010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53504" r="10706"/>
            <a:stretch>
              <a:fillRect/>
            </a:stretch>
          </p:blipFill>
          <p:spPr>
            <a:xfrm>
              <a:off x="4704015" y="0"/>
              <a:ext cx="4577015" cy="85285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29175" r="39026"/>
            <a:stretch>
              <a:fillRect/>
            </a:stretch>
          </p:blipFill>
          <p:spPr>
            <a:xfrm>
              <a:off x="4704015" y="8655512"/>
              <a:ext cx="4577015" cy="852851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1568" r="4038"/>
            <a:stretch>
              <a:fillRect/>
            </a:stretch>
          </p:blipFill>
          <p:spPr>
            <a:xfrm>
              <a:off x="9408030" y="0"/>
              <a:ext cx="4577015" cy="560100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37759" r="8903"/>
            <a:stretch>
              <a:fillRect/>
            </a:stretch>
          </p:blipFill>
          <p:spPr>
            <a:xfrm>
              <a:off x="9408030" y="5728008"/>
              <a:ext cx="4577015" cy="572800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25164" r="25164"/>
            <a:stretch>
              <a:fillRect/>
            </a:stretch>
          </p:blipFill>
          <p:spPr>
            <a:xfrm>
              <a:off x="9408030" y="11583017"/>
              <a:ext cx="4577015" cy="5601008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28700" y="3889375"/>
            <a:ext cx="7086352" cy="219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4"/>
              </a:lnSpc>
            </a:pPr>
            <a:r>
              <a:rPr lang="en-US" sz="3499" spc="-69">
                <a:solidFill>
                  <a:srgbClr val="000000"/>
                </a:solidFill>
                <a:latin typeface="Noto Sans 1"/>
              </a:rPr>
              <a:t>Our vision is a strong and united library field</a:t>
            </a:r>
            <a:r>
              <a:rPr lang="en-US" sz="3499" spc="-29">
                <a:solidFill>
                  <a:srgbClr val="000000"/>
                </a:solidFill>
                <a:latin typeface="Noto Sans 1"/>
              </a:rPr>
              <a:t> powering literate, informed and participative societies.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1028700"/>
            <a:ext cx="5991580" cy="1301986"/>
            <a:chOff x="0" y="0"/>
            <a:chExt cx="7988774" cy="1735982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7988774" cy="1735982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96845" y="124813"/>
              <a:ext cx="7791929" cy="1611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87"/>
                </a:lnSpc>
              </a:pPr>
              <a:r>
                <a:rPr lang="en-US" sz="8413">
                  <a:solidFill>
                    <a:srgbClr val="FFFFFF"/>
                  </a:solidFill>
                  <a:latin typeface="Noto Sans 2 Bold"/>
                </a:rPr>
                <a:t>Our Vision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6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501789" y="-3288709"/>
            <a:ext cx="16333814" cy="1439573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4337" y="0"/>
            <a:ext cx="6614474" cy="10287000"/>
            <a:chOff x="0" y="0"/>
            <a:chExt cx="881929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38067" b="28011"/>
            <a:stretch>
              <a:fillRect/>
            </a:stretch>
          </p:blipFill>
          <p:spPr>
            <a:xfrm>
              <a:off x="0" y="0"/>
              <a:ext cx="8819299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1887" b="11887"/>
            <a:stretch>
              <a:fillRect/>
            </a:stretch>
          </p:blipFill>
          <p:spPr>
            <a:xfrm>
              <a:off x="0" y="4614333"/>
              <a:ext cx="8819299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1887" b="11887"/>
            <a:stretch>
              <a:fillRect/>
            </a:stretch>
          </p:blipFill>
          <p:spPr>
            <a:xfrm>
              <a:off x="0" y="9228667"/>
              <a:ext cx="8819299" cy="448733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074848" y="601338"/>
            <a:ext cx="4673976" cy="1301986"/>
            <a:chOff x="0" y="0"/>
            <a:chExt cx="6231968" cy="1735982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6231968" cy="1735982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7427" y="192170"/>
              <a:ext cx="5637115" cy="1437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110"/>
                </a:lnSpc>
              </a:pPr>
              <a:r>
                <a:rPr lang="en-US" sz="7510">
                  <a:solidFill>
                    <a:srgbClr val="FFFFFF"/>
                  </a:solidFill>
                  <a:latin typeface="Noto Sans 2 Bold"/>
                </a:rPr>
                <a:t>Why join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074848" y="2724023"/>
            <a:ext cx="9184452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to Sans 3"/>
              </a:rPr>
              <a:t>Join a strong united network of over 1700 members from over 140 countries worldwide.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 </a:t>
            </a:r>
          </a:p>
          <a:p>
            <a:pPr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to Sans 3"/>
              </a:rPr>
              <a:t>Becoming a member of IFLA affirms your commitment to delivering exceptional library services and promoting the core values of library and information work.</a:t>
            </a:r>
            <a:endParaRPr lang="en-US" sz="3000" dirty="0">
              <a:solidFill>
                <a:srgbClr val="FFFFFF"/>
              </a:solidFill>
              <a:latin typeface="Noto Sans 3"/>
              <a:ea typeface="Noto Sans 3"/>
            </a:endParaRPr>
          </a:p>
          <a:p>
            <a:pPr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Noto Sans 3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to Sans 3"/>
              </a:rPr>
              <a:t>Our members are our greatest strength, working together to help define the agenda of the international library and information community. </a:t>
            </a:r>
            <a:endParaRPr lang="en-US" sz="3000" dirty="0">
              <a:solidFill>
                <a:srgbClr val="FFFFFF"/>
              </a:solidFill>
              <a:latin typeface="Noto Sans 3"/>
              <a:ea typeface="Noto Sans 3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904" r="27812"/>
          <a:stretch>
            <a:fillRect/>
          </a:stretch>
        </p:blipFill>
        <p:spPr>
          <a:xfrm>
            <a:off x="0" y="0"/>
            <a:ext cx="8855652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197401" y="1028700"/>
            <a:ext cx="9430803" cy="1292403"/>
            <a:chOff x="0" y="0"/>
            <a:chExt cx="12574404" cy="1723204"/>
          </a:xfrm>
        </p:grpSpPr>
        <p:sp>
          <p:nvSpPr>
            <p:cNvPr id="4" name="AutoShape 4"/>
            <p:cNvSpPr/>
            <p:nvPr/>
          </p:nvSpPr>
          <p:spPr>
            <a:xfrm>
              <a:off x="0" y="50424"/>
              <a:ext cx="12574404" cy="1672780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5042" y="85725"/>
              <a:ext cx="12379363" cy="1501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51"/>
                </a:lnSpc>
              </a:pPr>
              <a:r>
                <a:rPr lang="en-US" sz="7825">
                  <a:solidFill>
                    <a:srgbClr val="FFFFFF"/>
                  </a:solidFill>
                  <a:latin typeface="Noto Sans 2 Bold"/>
                </a:rPr>
                <a:t>Regional Divisions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174726" y="3080610"/>
            <a:ext cx="7084574" cy="539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4"/>
              </a:lnSpc>
            </a:pPr>
            <a:r>
              <a:rPr lang="en-US" sz="3088">
                <a:solidFill>
                  <a:srgbClr val="000000"/>
                </a:solidFill>
                <a:latin typeface="Noto Sans 3"/>
              </a:rPr>
              <a:t>The R</a:t>
            </a:r>
            <a:r>
              <a:rPr lang="en-US" sz="3088">
                <a:solidFill>
                  <a:srgbClr val="000000"/>
                </a:solidFill>
                <a:latin typeface="Arimo"/>
              </a:rPr>
              <a:t>egional Division Committees focus on advocacy issues and needs specific to their region. </a:t>
            </a:r>
          </a:p>
          <a:p>
            <a:pPr>
              <a:lnSpc>
                <a:spcPts val="4324"/>
              </a:lnSpc>
            </a:pPr>
            <a:endParaRPr lang="en-US" sz="3088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4324"/>
              </a:lnSpc>
            </a:pPr>
            <a:r>
              <a:rPr lang="en-US" sz="3088">
                <a:solidFill>
                  <a:srgbClr val="000000"/>
                </a:solidFill>
                <a:latin typeface="Noto Sans 3"/>
              </a:rPr>
              <a:t>As a member, you will be registered with the relevant Regional Division according to the country/territory in which you live.</a:t>
            </a:r>
          </a:p>
          <a:p>
            <a:pPr>
              <a:lnSpc>
                <a:spcPts val="4324"/>
              </a:lnSpc>
            </a:pPr>
            <a:endParaRPr lang="en-US" sz="3088">
              <a:solidFill>
                <a:srgbClr val="000000"/>
              </a:solidFill>
              <a:latin typeface="Noto Sans 3"/>
            </a:endParaRPr>
          </a:p>
          <a:p>
            <a:pPr>
              <a:lnSpc>
                <a:spcPts val="4324"/>
              </a:lnSpc>
            </a:pPr>
            <a:r>
              <a:rPr lang="en-US" sz="3088">
                <a:solidFill>
                  <a:srgbClr val="000000"/>
                </a:solidFill>
                <a:latin typeface="Noto Sans 3"/>
              </a:rPr>
              <a:t>IFLA works with six Regional Divisions.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lhouette vector graphics of political world map">
            <a:extLst>
              <a:ext uri="{FF2B5EF4-FFF2-40B4-BE49-F238E27FC236}">
                <a16:creationId xmlns:a16="http://schemas.microsoft.com/office/drawing/2014/main" id="{CA560E2B-CC30-8F03-763C-5918EBF9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12914630" cy="1291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DDC123-A05B-2A89-B145-9C1CC7F37791}"/>
              </a:ext>
            </a:extLst>
          </p:cNvPr>
          <p:cNvSpPr/>
          <p:nvPr/>
        </p:nvSpPr>
        <p:spPr>
          <a:xfrm>
            <a:off x="0" y="2095500"/>
            <a:ext cx="18288000" cy="81915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2411650"/>
            <a:ext cx="3528805" cy="305402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79597" y="2411650"/>
            <a:ext cx="3528805" cy="3054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30495" y="2411650"/>
            <a:ext cx="3528805" cy="30540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6204279"/>
            <a:ext cx="3528805" cy="3054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30495" y="6204279"/>
            <a:ext cx="3528805" cy="30540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79597" y="6204279"/>
            <a:ext cx="3528805" cy="30540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30653" y="3438598"/>
            <a:ext cx="312489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000000"/>
                </a:solidFill>
                <a:latin typeface="Noto Sans 2"/>
              </a:rPr>
              <a:t>Asia and Oceania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16990" y="3564383"/>
            <a:ext cx="305402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Noto Sans 2"/>
              </a:rPr>
              <a:t>Europe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47695" y="2948061"/>
            <a:ext cx="2494405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Noto Sans 2"/>
              </a:rPr>
              <a:t>Latin America </a:t>
            </a:r>
          </a:p>
          <a:p>
            <a:pPr algn="ctr"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Noto Sans 2"/>
              </a:rPr>
              <a:t>and the Caribbean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77863" y="6978814"/>
            <a:ext cx="2430475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000000"/>
                </a:solidFill>
                <a:latin typeface="Noto Sans 2"/>
              </a:rPr>
              <a:t>Middle East and </a:t>
            </a:r>
          </a:p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000000"/>
                </a:solidFill>
                <a:latin typeface="Noto Sans 2"/>
              </a:rPr>
              <a:t>North Africa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40578" y="7226465"/>
            <a:ext cx="2206844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Noto Sans 2"/>
              </a:rPr>
              <a:t>North America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64420" y="7284167"/>
            <a:ext cx="243047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000000"/>
                </a:solidFill>
                <a:latin typeface="Noto Sans 2"/>
              </a:rPr>
              <a:t>Sub-Saharan Africa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28598" y="633046"/>
            <a:ext cx="9430803" cy="1292403"/>
            <a:chOff x="0" y="0"/>
            <a:chExt cx="12574404" cy="1723204"/>
          </a:xfrm>
        </p:grpSpPr>
        <p:sp>
          <p:nvSpPr>
            <p:cNvPr id="15" name="AutoShape 15"/>
            <p:cNvSpPr/>
            <p:nvPr/>
          </p:nvSpPr>
          <p:spPr>
            <a:xfrm>
              <a:off x="0" y="50424"/>
              <a:ext cx="12574404" cy="1672780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5042" y="85725"/>
              <a:ext cx="12379363" cy="1501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51"/>
                </a:lnSpc>
              </a:pPr>
              <a:r>
                <a:rPr lang="en-US" sz="7825">
                  <a:solidFill>
                    <a:srgbClr val="FFFFFF"/>
                  </a:solidFill>
                  <a:latin typeface="Noto Sans 2 Bold"/>
                </a:rPr>
                <a:t>Regional Divisions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1286" y="5961587"/>
            <a:ext cx="3599810" cy="2502028"/>
            <a:chOff x="0" y="0"/>
            <a:chExt cx="4799747" cy="333603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466707"/>
              <a:ext cx="4799747" cy="2869331"/>
              <a:chOff x="0" y="0"/>
              <a:chExt cx="1217714" cy="7279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17714" cy="727960"/>
              </a:xfrm>
              <a:custGeom>
                <a:avLst/>
                <a:gdLst/>
                <a:ahLst/>
                <a:cxnLst/>
                <a:rect l="l" t="t" r="r" b="b"/>
                <a:pathLst>
                  <a:path w="1217714" h="727960">
                    <a:moveTo>
                      <a:pt x="1093254" y="727960"/>
                    </a:moveTo>
                    <a:lnTo>
                      <a:pt x="124460" y="727960"/>
                    </a:lnTo>
                    <a:cubicBezTo>
                      <a:pt x="55880" y="727960"/>
                      <a:pt x="0" y="672080"/>
                      <a:pt x="0" y="6035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93254" y="0"/>
                    </a:lnTo>
                    <a:cubicBezTo>
                      <a:pt x="1161834" y="0"/>
                      <a:pt x="1217714" y="55880"/>
                      <a:pt x="1217714" y="124460"/>
                    </a:cubicBezTo>
                    <a:lnTo>
                      <a:pt x="1217714" y="603500"/>
                    </a:lnTo>
                    <a:cubicBezTo>
                      <a:pt x="1217714" y="672080"/>
                      <a:pt x="1161834" y="727960"/>
                      <a:pt x="1093254" y="727960"/>
                    </a:cubicBezTo>
                    <a:close/>
                  </a:path>
                </a:pathLst>
              </a:custGeom>
              <a:solidFill>
                <a:srgbClr val="E1F2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38573" y="1241839"/>
              <a:ext cx="3944567" cy="1721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000000"/>
                  </a:solidFill>
                  <a:latin typeface="Roboto Bold"/>
                </a:rPr>
                <a:t>Receive the IFLA Journal and Annual Report as well as discounts on IFLA Publications.</a:t>
              </a: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862982" y="0"/>
              <a:ext cx="895749" cy="89574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32993" y="6120517"/>
            <a:ext cx="433446" cy="37985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721286" y="3369757"/>
            <a:ext cx="3599810" cy="2151998"/>
            <a:chOff x="0" y="0"/>
            <a:chExt cx="1217714" cy="7279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17714" cy="727960"/>
            </a:xfrm>
            <a:custGeom>
              <a:avLst/>
              <a:gdLst/>
              <a:ahLst/>
              <a:cxnLst/>
              <a:rect l="l" t="t" r="r" b="b"/>
              <a:pathLst>
                <a:path w="1217714" h="727960">
                  <a:moveTo>
                    <a:pt x="1093254" y="727960"/>
                  </a:moveTo>
                  <a:lnTo>
                    <a:pt x="124460" y="727960"/>
                  </a:lnTo>
                  <a:cubicBezTo>
                    <a:pt x="55880" y="727960"/>
                    <a:pt x="0" y="672080"/>
                    <a:pt x="0" y="603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93254" y="0"/>
                  </a:lnTo>
                  <a:cubicBezTo>
                    <a:pt x="1161834" y="0"/>
                    <a:pt x="1217714" y="55880"/>
                    <a:pt x="1217714" y="124460"/>
                  </a:cubicBezTo>
                  <a:lnTo>
                    <a:pt x="1217714" y="603500"/>
                  </a:lnTo>
                  <a:cubicBezTo>
                    <a:pt x="1217714" y="672080"/>
                    <a:pt x="1161834" y="727960"/>
                    <a:pt x="1093254" y="727960"/>
                  </a:cubicBezTo>
                  <a:close/>
                </a:path>
              </a:pathLst>
            </a:custGeom>
            <a:solidFill>
              <a:srgbClr val="E1F2E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75215" y="3782037"/>
            <a:ext cx="2958425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9"/>
              </a:lnSpc>
              <a:spcBef>
                <a:spcPct val="0"/>
              </a:spcBef>
            </a:pPr>
            <a:r>
              <a:rPr lang="en-US" sz="1999">
                <a:solidFill>
                  <a:srgbClr val="14110F"/>
                </a:solidFill>
                <a:latin typeface="Roboto Bold"/>
              </a:rPr>
              <a:t>Connect and collaborate with our international network, within your sector and across the field​.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3118522" y="3019726"/>
            <a:ext cx="671812" cy="67181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463971" y="3019726"/>
            <a:ext cx="3599810" cy="2502028"/>
            <a:chOff x="0" y="0"/>
            <a:chExt cx="4799747" cy="333603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466707"/>
              <a:ext cx="4799747" cy="2869331"/>
              <a:chOff x="0" y="0"/>
              <a:chExt cx="1217714" cy="7279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17714" cy="727960"/>
              </a:xfrm>
              <a:custGeom>
                <a:avLst/>
                <a:gdLst/>
                <a:ahLst/>
                <a:cxnLst/>
                <a:rect l="l" t="t" r="r" b="b"/>
                <a:pathLst>
                  <a:path w="1217714" h="727960">
                    <a:moveTo>
                      <a:pt x="1093254" y="727960"/>
                    </a:moveTo>
                    <a:lnTo>
                      <a:pt x="124460" y="727960"/>
                    </a:lnTo>
                    <a:cubicBezTo>
                      <a:pt x="55880" y="727960"/>
                      <a:pt x="0" y="672080"/>
                      <a:pt x="0" y="6035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93254" y="0"/>
                    </a:lnTo>
                    <a:cubicBezTo>
                      <a:pt x="1161834" y="0"/>
                      <a:pt x="1217714" y="55880"/>
                      <a:pt x="1217714" y="124460"/>
                    </a:cubicBezTo>
                    <a:lnTo>
                      <a:pt x="1217714" y="603500"/>
                    </a:lnTo>
                    <a:cubicBezTo>
                      <a:pt x="1217714" y="672080"/>
                      <a:pt x="1161834" y="727960"/>
                      <a:pt x="1093254" y="727960"/>
                    </a:cubicBezTo>
                    <a:close/>
                  </a:path>
                </a:pathLst>
              </a:custGeom>
              <a:solidFill>
                <a:srgbClr val="E1F2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38573" y="1241839"/>
              <a:ext cx="3944567" cy="1721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14110F"/>
                  </a:solidFill>
                  <a:latin typeface="Roboto Bold"/>
                </a:rPr>
                <a:t>Participate at reduced rates in the IFLA World Library and Information Congress​.</a:t>
              </a: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862982" y="0"/>
              <a:ext cx="895749" cy="895749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00117" y="3129476"/>
            <a:ext cx="359428" cy="482159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216181" y="3019726"/>
            <a:ext cx="3599810" cy="2502028"/>
            <a:chOff x="0" y="0"/>
            <a:chExt cx="4799747" cy="333603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466707"/>
              <a:ext cx="4799747" cy="2869331"/>
              <a:chOff x="0" y="0"/>
              <a:chExt cx="1217714" cy="72796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17714" cy="727960"/>
              </a:xfrm>
              <a:custGeom>
                <a:avLst/>
                <a:gdLst/>
                <a:ahLst/>
                <a:cxnLst/>
                <a:rect l="l" t="t" r="r" b="b"/>
                <a:pathLst>
                  <a:path w="1217714" h="727960">
                    <a:moveTo>
                      <a:pt x="1093254" y="727960"/>
                    </a:moveTo>
                    <a:lnTo>
                      <a:pt x="124460" y="727960"/>
                    </a:lnTo>
                    <a:cubicBezTo>
                      <a:pt x="55880" y="727960"/>
                      <a:pt x="0" y="672080"/>
                      <a:pt x="0" y="6035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93254" y="0"/>
                    </a:lnTo>
                    <a:cubicBezTo>
                      <a:pt x="1161834" y="0"/>
                      <a:pt x="1217714" y="55880"/>
                      <a:pt x="1217714" y="124460"/>
                    </a:cubicBezTo>
                    <a:lnTo>
                      <a:pt x="1217714" y="603500"/>
                    </a:lnTo>
                    <a:cubicBezTo>
                      <a:pt x="1217714" y="672080"/>
                      <a:pt x="1161834" y="727960"/>
                      <a:pt x="1093254" y="727960"/>
                    </a:cubicBezTo>
                    <a:close/>
                  </a:path>
                </a:pathLst>
              </a:custGeom>
              <a:solidFill>
                <a:srgbClr val="E1F2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38573" y="1025939"/>
              <a:ext cx="3944567" cy="2153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9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14110F"/>
                  </a:solidFill>
                  <a:latin typeface="Roboto Bold"/>
                </a:rPr>
                <a:t>Receive free Section membership and develop close links with experts in your particular field of interest. </a:t>
              </a:r>
            </a:p>
          </p:txBody>
        </p: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862982" y="0"/>
              <a:ext cx="895749" cy="895749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92202" y="3129476"/>
            <a:ext cx="456361" cy="414044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2966904" y="3019726"/>
            <a:ext cx="3599810" cy="2502028"/>
            <a:chOff x="0" y="0"/>
            <a:chExt cx="4799747" cy="3336038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466707"/>
              <a:ext cx="4799747" cy="2869331"/>
              <a:chOff x="0" y="0"/>
              <a:chExt cx="1217714" cy="72796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17714" cy="727960"/>
              </a:xfrm>
              <a:custGeom>
                <a:avLst/>
                <a:gdLst/>
                <a:ahLst/>
                <a:cxnLst/>
                <a:rect l="l" t="t" r="r" b="b"/>
                <a:pathLst>
                  <a:path w="1217714" h="727960">
                    <a:moveTo>
                      <a:pt x="1093254" y="727960"/>
                    </a:moveTo>
                    <a:lnTo>
                      <a:pt x="124460" y="727960"/>
                    </a:lnTo>
                    <a:cubicBezTo>
                      <a:pt x="55880" y="727960"/>
                      <a:pt x="0" y="672080"/>
                      <a:pt x="0" y="6035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93254" y="0"/>
                    </a:lnTo>
                    <a:cubicBezTo>
                      <a:pt x="1161834" y="0"/>
                      <a:pt x="1217714" y="55880"/>
                      <a:pt x="1217714" y="124460"/>
                    </a:cubicBezTo>
                    <a:lnTo>
                      <a:pt x="1217714" y="603500"/>
                    </a:lnTo>
                    <a:cubicBezTo>
                      <a:pt x="1217714" y="672080"/>
                      <a:pt x="1161834" y="727960"/>
                      <a:pt x="1093254" y="727960"/>
                    </a:cubicBezTo>
                    <a:close/>
                  </a:path>
                </a:pathLst>
              </a:custGeom>
              <a:solidFill>
                <a:srgbClr val="E1F2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38573" y="1241839"/>
              <a:ext cx="3944567" cy="1721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14110F"/>
                  </a:solidFill>
                  <a:latin typeface="Roboto Bold"/>
                </a:rPr>
                <a:t>Participate in IFLA’s decision-making​ and nominate and elect IFLA’s leaders​</a:t>
              </a:r>
            </a:p>
          </p:txBody>
        </p: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862982" y="0"/>
              <a:ext cx="895749" cy="895749"/>
            </a:xfrm>
            <a:prstGeom prst="rect">
              <a:avLst/>
            </a:prstGeom>
          </p:spPr>
        </p:pic>
      </p:grpSp>
      <p:grpSp>
        <p:nvGrpSpPr>
          <p:cNvPr id="29" name="Group 29"/>
          <p:cNvGrpSpPr/>
          <p:nvPr/>
        </p:nvGrpSpPr>
        <p:grpSpPr>
          <a:xfrm>
            <a:off x="5463971" y="5961587"/>
            <a:ext cx="3599810" cy="2502028"/>
            <a:chOff x="0" y="0"/>
            <a:chExt cx="4799747" cy="333603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466707"/>
              <a:ext cx="4799747" cy="2869331"/>
              <a:chOff x="0" y="0"/>
              <a:chExt cx="1217714" cy="72796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217714" cy="727960"/>
              </a:xfrm>
              <a:custGeom>
                <a:avLst/>
                <a:gdLst/>
                <a:ahLst/>
                <a:cxnLst/>
                <a:rect l="l" t="t" r="r" b="b"/>
                <a:pathLst>
                  <a:path w="1217714" h="727960">
                    <a:moveTo>
                      <a:pt x="1093254" y="727960"/>
                    </a:moveTo>
                    <a:lnTo>
                      <a:pt x="124460" y="727960"/>
                    </a:lnTo>
                    <a:cubicBezTo>
                      <a:pt x="55880" y="727960"/>
                      <a:pt x="0" y="672080"/>
                      <a:pt x="0" y="6035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93254" y="0"/>
                    </a:lnTo>
                    <a:cubicBezTo>
                      <a:pt x="1161834" y="0"/>
                      <a:pt x="1217714" y="55880"/>
                      <a:pt x="1217714" y="124460"/>
                    </a:cubicBezTo>
                    <a:lnTo>
                      <a:pt x="1217714" y="603500"/>
                    </a:lnTo>
                    <a:cubicBezTo>
                      <a:pt x="1217714" y="672080"/>
                      <a:pt x="1161834" y="727960"/>
                      <a:pt x="1093254" y="727960"/>
                    </a:cubicBezTo>
                    <a:close/>
                  </a:path>
                </a:pathLst>
              </a:custGeom>
              <a:solidFill>
                <a:srgbClr val="E1F2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338573" y="1025939"/>
              <a:ext cx="3944567" cy="2153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14110F"/>
                  </a:solidFill>
                  <a:latin typeface="Roboto Bold"/>
                </a:rPr>
                <a:t>Strengthen the global voice of libraries and information services and help set the course of the profession.</a:t>
              </a:r>
            </a:p>
          </p:txBody>
        </p:sp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862982" y="0"/>
              <a:ext cx="895749" cy="895749"/>
            </a:xfrm>
            <a:prstGeom prst="rect">
              <a:avLst/>
            </a:prstGeom>
          </p:spPr>
        </p:pic>
      </p:grpSp>
      <p:grpSp>
        <p:nvGrpSpPr>
          <p:cNvPr id="34" name="Group 34"/>
          <p:cNvGrpSpPr/>
          <p:nvPr/>
        </p:nvGrpSpPr>
        <p:grpSpPr>
          <a:xfrm>
            <a:off x="9216181" y="5961587"/>
            <a:ext cx="3599810" cy="2502028"/>
            <a:chOff x="0" y="0"/>
            <a:chExt cx="4799747" cy="3336038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466707"/>
              <a:ext cx="4799747" cy="2869331"/>
              <a:chOff x="0" y="0"/>
              <a:chExt cx="1217714" cy="72796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217714" cy="727960"/>
              </a:xfrm>
              <a:custGeom>
                <a:avLst/>
                <a:gdLst/>
                <a:ahLst/>
                <a:cxnLst/>
                <a:rect l="l" t="t" r="r" b="b"/>
                <a:pathLst>
                  <a:path w="1217714" h="727960">
                    <a:moveTo>
                      <a:pt x="1093254" y="727960"/>
                    </a:moveTo>
                    <a:lnTo>
                      <a:pt x="124460" y="727960"/>
                    </a:lnTo>
                    <a:cubicBezTo>
                      <a:pt x="55880" y="727960"/>
                      <a:pt x="0" y="672080"/>
                      <a:pt x="0" y="6035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93254" y="0"/>
                    </a:lnTo>
                    <a:cubicBezTo>
                      <a:pt x="1161834" y="0"/>
                      <a:pt x="1217714" y="55880"/>
                      <a:pt x="1217714" y="124460"/>
                    </a:cubicBezTo>
                    <a:lnTo>
                      <a:pt x="1217714" y="603500"/>
                    </a:lnTo>
                    <a:cubicBezTo>
                      <a:pt x="1217714" y="672080"/>
                      <a:pt x="1161834" y="727960"/>
                      <a:pt x="1093254" y="727960"/>
                    </a:cubicBezTo>
                    <a:close/>
                  </a:path>
                </a:pathLst>
              </a:custGeom>
              <a:solidFill>
                <a:srgbClr val="E1F2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38573" y="1025939"/>
              <a:ext cx="3944567" cy="2153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1999">
                  <a:solidFill>
                    <a:srgbClr val="14110F"/>
                  </a:solidFill>
                  <a:latin typeface="Roboto Bold"/>
                </a:rPr>
                <a:t>Access dynamic professional development opportunities.</a:t>
              </a:r>
            </a:p>
            <a:p>
              <a:pPr marL="0" lvl="0" indent="0" algn="ctr">
                <a:lnSpc>
                  <a:spcPts val="2599"/>
                </a:lnSpc>
                <a:spcBef>
                  <a:spcPct val="0"/>
                </a:spcBef>
              </a:pPr>
              <a:endParaRPr lang="en-US" sz="1999">
                <a:solidFill>
                  <a:srgbClr val="14110F"/>
                </a:solidFill>
                <a:latin typeface="Roboto Bold"/>
              </a:endParaRPr>
            </a:p>
          </p:txBody>
        </p:sp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862982" y="0"/>
              <a:ext cx="895749" cy="895749"/>
            </a:xfrm>
            <a:prstGeom prst="rect">
              <a:avLst/>
            </a:prstGeom>
          </p:spPr>
        </p:pic>
      </p:grpSp>
      <p:grpSp>
        <p:nvGrpSpPr>
          <p:cNvPr id="39" name="Group 39"/>
          <p:cNvGrpSpPr/>
          <p:nvPr/>
        </p:nvGrpSpPr>
        <p:grpSpPr>
          <a:xfrm>
            <a:off x="12966904" y="5961587"/>
            <a:ext cx="3599810" cy="2502028"/>
            <a:chOff x="0" y="0"/>
            <a:chExt cx="4799747" cy="3336038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466707"/>
              <a:ext cx="4799747" cy="2869331"/>
              <a:chOff x="0" y="0"/>
              <a:chExt cx="1217714" cy="72796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217714" cy="727960"/>
              </a:xfrm>
              <a:custGeom>
                <a:avLst/>
                <a:gdLst/>
                <a:ahLst/>
                <a:cxnLst/>
                <a:rect l="l" t="t" r="r" b="b"/>
                <a:pathLst>
                  <a:path w="1217714" h="727960">
                    <a:moveTo>
                      <a:pt x="1093254" y="727960"/>
                    </a:moveTo>
                    <a:lnTo>
                      <a:pt x="124460" y="727960"/>
                    </a:lnTo>
                    <a:cubicBezTo>
                      <a:pt x="55880" y="727960"/>
                      <a:pt x="0" y="672080"/>
                      <a:pt x="0" y="6035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93254" y="0"/>
                    </a:lnTo>
                    <a:cubicBezTo>
                      <a:pt x="1161834" y="0"/>
                      <a:pt x="1217714" y="55880"/>
                      <a:pt x="1217714" y="124460"/>
                    </a:cubicBezTo>
                    <a:lnTo>
                      <a:pt x="1217714" y="603500"/>
                    </a:lnTo>
                    <a:cubicBezTo>
                      <a:pt x="1217714" y="672080"/>
                      <a:pt x="1161834" y="727960"/>
                      <a:pt x="1093254" y="727960"/>
                    </a:cubicBezTo>
                    <a:close/>
                  </a:path>
                </a:pathLst>
              </a:custGeom>
              <a:solidFill>
                <a:srgbClr val="E1F2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338573" y="1025939"/>
              <a:ext cx="3944567" cy="2153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9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14110F"/>
                  </a:solidFill>
                  <a:latin typeface="Roboto Bold"/>
                </a:rPr>
                <a:t>Be part of one of IFLA’s Regional Divisions, working with us to improve advocacy and build capacity.</a:t>
              </a:r>
            </a:p>
          </p:txBody>
        </p: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862982" y="0"/>
              <a:ext cx="895749" cy="895749"/>
            </a:xfrm>
            <a:prstGeom prst="rect">
              <a:avLst/>
            </a:prstGeom>
          </p:spPr>
        </p:pic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491746" y="3139001"/>
            <a:ext cx="437827" cy="437827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48648" y="6064338"/>
            <a:ext cx="262366" cy="489157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>
            <a:off x="999302" y="1028700"/>
            <a:ext cx="13767507" cy="1362162"/>
            <a:chOff x="0" y="0"/>
            <a:chExt cx="18356676" cy="1816216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8356676" cy="1816216"/>
            </a:xfrm>
            <a:prstGeom prst="rect">
              <a:avLst/>
            </a:prstGeom>
            <a:solidFill>
              <a:srgbClr val="2F866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61996" y="265294"/>
              <a:ext cx="17836439" cy="1371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59"/>
                </a:lnSpc>
              </a:pPr>
              <a:r>
                <a:rPr lang="en-US" sz="7184">
                  <a:solidFill>
                    <a:srgbClr val="FFFFFF"/>
                  </a:solidFill>
                  <a:latin typeface="Noto Sans 2 Bold"/>
                </a:rPr>
                <a:t>Benefits of IFLA membership</a:t>
              </a: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446951" y="6054813"/>
            <a:ext cx="527418" cy="48906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211099" y="3169676"/>
            <a:ext cx="534383" cy="352693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701727" y="6110538"/>
            <a:ext cx="489697" cy="4238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D65A15E73CC140BA9733CA0D6C4DF2" ma:contentTypeVersion="19" ma:contentTypeDescription="Create a new document." ma:contentTypeScope="" ma:versionID="4912ad15357720d394f7865ef6e8641d">
  <xsd:schema xmlns:xsd="http://www.w3.org/2001/XMLSchema" xmlns:xs="http://www.w3.org/2001/XMLSchema" xmlns:p="http://schemas.microsoft.com/office/2006/metadata/properties" xmlns:ns2="330bad1d-2fbf-48b7-bf0e-4d6efe45e0f9" xmlns:ns3="c8ff8076-ecd0-4454-a9d7-75462cd96e64" targetNamespace="http://schemas.microsoft.com/office/2006/metadata/properties" ma:root="true" ma:fieldsID="3ebe9061d361dd90397e810573397ae4" ns2:_="" ns3:_="">
    <xsd:import namespace="330bad1d-2fbf-48b7-bf0e-4d6efe45e0f9"/>
    <xsd:import namespace="c8ff8076-ecd0-4454-a9d7-75462cd96e64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lcf76f155ced4ddcb4097134ff3c332f0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bad1d-2fbf-48b7-bf0e-4d6efe45e0f9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lcf76f155ced4ddcb4097134ff3c332f0" ma:index="11" nillable="true" ma:displayName="Afbeeldingtags_0" ma:hidden="true" ma:internalName="lcf76f155ced4ddcb4097134ff3c332f0" ma:readOnly="false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4bb0e2b-093c-4708-a422-dc4a763614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f8076-ecd0-4454-a9d7-75462cd96e6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a9b5040-b63b-4a36-9f16-7c49e462ff63}" ma:internalName="TaxCatchAll" ma:showField="CatchAllData" ma:web="c8ff8076-ecd0-4454-a9d7-75462cd96e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0 xmlns="330bad1d-2fbf-48b7-bf0e-4d6efe45e0f9" xsi:nil="true"/>
    <MigrationWizId xmlns="330bad1d-2fbf-48b7-bf0e-4d6efe45e0f9">e84c182f-2c6d-4bb4-b5df-0054f0324936</MigrationWizId>
    <MigrationWizIdVersion xmlns="330bad1d-2fbf-48b7-bf0e-4d6efe45e0f9">e84c182f-2c6d-4bb4-b5df-0054f0324936-638003868160000000</MigrationWizIdVersion>
    <MigrationWizIdPermissions xmlns="330bad1d-2fbf-48b7-bf0e-4d6efe45e0f9" xsi:nil="true"/>
    <lcf76f155ced4ddcb4097134ff3c332f xmlns="330bad1d-2fbf-48b7-bf0e-4d6efe45e0f9">
      <Terms xmlns="http://schemas.microsoft.com/office/infopath/2007/PartnerControls"/>
    </lcf76f155ced4ddcb4097134ff3c332f>
    <TaxCatchAll xmlns="c8ff8076-ecd0-4454-a9d7-75462cd96e64" xsi:nil="true"/>
  </documentManagement>
</p:properties>
</file>

<file path=customXml/itemProps1.xml><?xml version="1.0" encoding="utf-8"?>
<ds:datastoreItem xmlns:ds="http://schemas.openxmlformats.org/officeDocument/2006/customXml" ds:itemID="{5D92D8AC-C302-440E-B187-38B00AF11B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867C96-273D-4461-9617-115A75F2A0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0bad1d-2fbf-48b7-bf0e-4d6efe45e0f9"/>
    <ds:schemaRef ds:uri="c8ff8076-ecd0-4454-a9d7-75462cd96e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EA96DB-B43B-417F-B671-9D9C35E38AC6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c8ff8076-ecd0-4454-a9d7-75462cd96e64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330bad1d-2fbf-48b7-bf0e-4d6efe45e0f9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</Words>
  <Application>Microsoft Office PowerPoint</Application>
  <PresentationFormat>Custom</PresentationFormat>
  <Paragraphs>108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Noto Sans 2</vt:lpstr>
      <vt:lpstr>Noto Sans 3</vt:lpstr>
      <vt:lpstr>Calibri</vt:lpstr>
      <vt:lpstr>Arimo</vt:lpstr>
      <vt:lpstr>Arial</vt:lpstr>
      <vt:lpstr>Roboto Bold</vt:lpstr>
      <vt:lpstr>Noto Sans 1 Bold</vt:lpstr>
      <vt:lpstr>Noto Sans 2 Bold Italics</vt:lpstr>
      <vt:lpstr>Noto Sans 1</vt:lpstr>
      <vt:lpstr>Noto Sans 3 Bold</vt:lpstr>
      <vt:lpstr>Noto Sans 2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IFLA - Become a member</dc:title>
  <cp:lastModifiedBy>Louis Takács</cp:lastModifiedBy>
  <cp:revision>7</cp:revision>
  <dcterms:created xsi:type="dcterms:W3CDTF">2006-08-16T00:00:00Z</dcterms:created>
  <dcterms:modified xsi:type="dcterms:W3CDTF">2024-03-11T11:54:09Z</dcterms:modified>
  <dc:identifier>DAEul28CFs8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0x01010050D65A15E73CC140BA9733CA0D6C4DF2</vt:lpwstr>
  </property>
  <property fmtid="{D5CDD505-2E9C-101B-9397-08002B2CF9AE}" pid="3" name="MediaServiceImageTags">
    <vt:lpwstr/>
  </property>
</Properties>
</file>