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5" r:id="rId2"/>
    <p:sldId id="259" r:id="rId3"/>
    <p:sldId id="268" r:id="rId4"/>
    <p:sldId id="269" r:id="rId5"/>
    <p:sldId id="270" r:id="rId6"/>
    <p:sldId id="271" r:id="rId7"/>
    <p:sldId id="272" r:id="rId8"/>
    <p:sldId id="273" r:id="rId9"/>
    <p:sldId id="274" r:id="rId10"/>
    <p:sldId id="275" r:id="rId11"/>
    <p:sldId id="276" r:id="rId12"/>
    <p:sldId id="295" r:id="rId13"/>
    <p:sldId id="277" r:id="rId14"/>
    <p:sldId id="278" r:id="rId15"/>
    <p:sldId id="279" r:id="rId16"/>
    <p:sldId id="282" r:id="rId17"/>
    <p:sldId id="290" r:id="rId18"/>
    <p:sldId id="291" r:id="rId19"/>
    <p:sldId id="292" r:id="rId20"/>
    <p:sldId id="293" r:id="rId21"/>
    <p:sldId id="281" r:id="rId22"/>
    <p:sldId id="283" r:id="rId23"/>
    <p:sldId id="284" r:id="rId24"/>
    <p:sldId id="285" r:id="rId25"/>
    <p:sldId id="286" r:id="rId26"/>
    <p:sldId id="287" r:id="rId27"/>
    <p:sldId id="288"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45346" autoAdjust="0"/>
  </p:normalViewPr>
  <p:slideViewPr>
    <p:cSldViewPr snapToGrid="0">
      <p:cViewPr varScale="1">
        <p:scale>
          <a:sx n="30" d="100"/>
          <a:sy n="30" d="100"/>
        </p:scale>
        <p:origin x="18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6C54C-321F-4F1D-8030-E7E4C3A6005E}" type="datetimeFigureOut">
              <a:rPr lang="en-GB" smtClean="0"/>
              <a:t>24/01/2023</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D1F96-EB5F-4365-8387-9E6F2BCB3B02}" type="slidenum">
              <a:rPr lang="en-GB" smtClean="0"/>
              <a:t>‹N°›</a:t>
            </a:fld>
            <a:endParaRPr lang="en-GB"/>
          </a:p>
        </p:txBody>
      </p:sp>
    </p:spTree>
    <p:extLst>
      <p:ext uri="{BB962C8B-B14F-4D97-AF65-F5344CB8AC3E}">
        <p14:creationId xmlns:p14="http://schemas.microsoft.com/office/powerpoint/2010/main" val="154244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This </a:t>
            </a:r>
            <a:r>
              <a:rPr lang="fr-FR" dirty="0" err="1" smtClean="0"/>
              <a:t>presentation</a:t>
            </a:r>
            <a:r>
              <a:rPr lang="fr-FR" dirty="0" smtClean="0"/>
              <a:t> </a:t>
            </a:r>
            <a:r>
              <a:rPr lang="fr-FR" dirty="0" err="1" smtClean="0"/>
              <a:t>is</a:t>
            </a:r>
            <a:r>
              <a:rPr lang="fr-FR" baseline="0" dirty="0" smtClean="0"/>
              <a:t> </a:t>
            </a:r>
            <a:r>
              <a:rPr lang="fr-FR" baseline="0" dirty="0" err="1" smtClean="0"/>
              <a:t>based</a:t>
            </a:r>
            <a:r>
              <a:rPr lang="fr-FR" baseline="0" dirty="0" smtClean="0"/>
              <a:t> on a </a:t>
            </a:r>
            <a:r>
              <a:rPr lang="fr-FR" baseline="0" dirty="0" err="1" smtClean="0"/>
              <a:t>selection</a:t>
            </a:r>
            <a:r>
              <a:rPr lang="fr-FR" baseline="0" dirty="0" smtClean="0"/>
              <a:t> of </a:t>
            </a:r>
            <a:r>
              <a:rPr lang="fr-FR" dirty="0" err="1" smtClean="0"/>
              <a:t>screen</a:t>
            </a:r>
            <a:r>
              <a:rPr lang="fr-FR" dirty="0" smtClean="0"/>
              <a:t> </a:t>
            </a:r>
            <a:r>
              <a:rPr lang="fr-FR" dirty="0" err="1" smtClean="0"/>
              <a:t>shots</a:t>
            </a:r>
            <a:r>
              <a:rPr lang="fr-FR" dirty="0" smtClean="0"/>
              <a:t> of a </a:t>
            </a:r>
            <a:r>
              <a:rPr lang="fr-FR" dirty="0" err="1" smtClean="0"/>
              <a:t>website</a:t>
            </a:r>
            <a:r>
              <a:rPr lang="fr-FR" baseline="0" dirty="0" smtClean="0"/>
              <a:t> </a:t>
            </a:r>
            <a:r>
              <a:rPr lang="fr-FR" baseline="0" dirty="0" err="1" smtClean="0"/>
              <a:t>that</a:t>
            </a:r>
            <a:r>
              <a:rPr lang="fr-FR" baseline="0" dirty="0" smtClean="0"/>
              <a:t> </a:t>
            </a:r>
            <a:r>
              <a:rPr lang="fr-FR" baseline="0" dirty="0" err="1" smtClean="0"/>
              <a:t>demonstrates</a:t>
            </a:r>
            <a:r>
              <a:rPr lang="fr-FR" baseline="0" dirty="0" smtClean="0"/>
              <a:t> the </a:t>
            </a:r>
            <a:r>
              <a:rPr lang="fr-FR" baseline="0" dirty="0" err="1" smtClean="0"/>
              <a:t>potential</a:t>
            </a:r>
            <a:r>
              <a:rPr lang="fr-FR" baseline="0" dirty="0" smtClean="0"/>
              <a:t> content, </a:t>
            </a:r>
            <a:r>
              <a:rPr lang="fr-FR" baseline="0" dirty="0" err="1" smtClean="0"/>
              <a:t>layout</a:t>
            </a:r>
            <a:r>
              <a:rPr lang="fr-FR" baseline="0" dirty="0" smtClean="0"/>
              <a:t> and style of the ISBD for Manifestation as an online </a:t>
            </a:r>
            <a:r>
              <a:rPr lang="fr-FR" baseline="0" dirty="0" err="1" smtClean="0"/>
              <a:t>tool</a:t>
            </a:r>
            <a:r>
              <a:rPr lang="fr-FR" baseline="0" dirty="0" smtClean="0"/>
              <a:t>.</a:t>
            </a:r>
          </a:p>
        </p:txBody>
      </p:sp>
      <p:sp>
        <p:nvSpPr>
          <p:cNvPr id="4" name="Espace réservé du numéro de diapositive 3"/>
          <p:cNvSpPr>
            <a:spLocks noGrp="1"/>
          </p:cNvSpPr>
          <p:nvPr>
            <p:ph type="sldNum" sz="quarter" idx="10"/>
          </p:nvPr>
        </p:nvSpPr>
        <p:spPr/>
        <p:txBody>
          <a:bodyPr/>
          <a:lstStyle/>
          <a:p>
            <a:fld id="{170D1F96-EB5F-4365-8387-9E6F2BCB3B02}" type="slidenum">
              <a:rPr lang="en-GB" smtClean="0"/>
              <a:t>1</a:t>
            </a:fld>
            <a:endParaRPr lang="en-GB"/>
          </a:p>
        </p:txBody>
      </p:sp>
    </p:spTree>
    <p:extLst>
      <p:ext uri="{BB962C8B-B14F-4D97-AF65-F5344CB8AC3E}">
        <p14:creationId xmlns:p14="http://schemas.microsoft.com/office/powerpoint/2010/main" val="364528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smtClean="0">
                <a:solidFill>
                  <a:schemeClr val="tx1"/>
                </a:solidFill>
                <a:effectLst/>
                <a:latin typeface="+mn-lt"/>
                <a:ea typeface="+mn-ea"/>
                <a:cs typeface="+mn-cs"/>
              </a:rPr>
              <a:t>All element</a:t>
            </a:r>
            <a:r>
              <a:rPr lang="en-GB" sz="1200" kern="1200" baseline="0" dirty="0" smtClean="0">
                <a:solidFill>
                  <a:schemeClr val="tx1"/>
                </a:solidFill>
                <a:effectLst/>
                <a:latin typeface="+mn-lt"/>
                <a:ea typeface="+mn-ea"/>
                <a:cs typeface="+mn-cs"/>
              </a:rPr>
              <a:t>s start</a:t>
            </a:r>
            <a:r>
              <a:rPr lang="en-GB" sz="1200" kern="1200" dirty="0" smtClean="0">
                <a:solidFill>
                  <a:schemeClr val="tx1"/>
                </a:solidFill>
                <a:effectLst/>
                <a:latin typeface="+mn-lt"/>
                <a:ea typeface="+mn-ea"/>
                <a:cs typeface="+mn-cs"/>
              </a:rPr>
              <a:t> with</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 general stipulation section. These stipulations relate to all elements</a:t>
            </a:r>
            <a:r>
              <a:rPr lang="en-GB" sz="1200" kern="1200" baseline="0" dirty="0" smtClean="0">
                <a:solidFill>
                  <a:schemeClr val="tx1"/>
                </a:solidFill>
                <a:effectLst/>
                <a:latin typeface="+mn-lt"/>
                <a:ea typeface="+mn-ea"/>
                <a:cs typeface="+mn-cs"/>
              </a:rPr>
              <a:t> within the specific element </a:t>
            </a:r>
            <a:r>
              <a:rPr lang="en-GB" sz="1200" kern="1200" dirty="0" smtClean="0">
                <a:solidFill>
                  <a:schemeClr val="tx1"/>
                </a:solidFill>
                <a:effectLst/>
                <a:latin typeface="+mn-lt"/>
                <a:ea typeface="+mn-ea"/>
                <a:cs typeface="+mn-cs"/>
              </a:rPr>
              <a:t>category. Specific stipulations are then available</a:t>
            </a:r>
            <a:r>
              <a:rPr lang="en-GB" sz="1200" kern="1200" baseline="0" dirty="0" smtClean="0">
                <a:solidFill>
                  <a:schemeClr val="tx1"/>
                </a:solidFill>
                <a:effectLst/>
                <a:latin typeface="+mn-lt"/>
                <a:ea typeface="+mn-ea"/>
                <a:cs typeface="+mn-cs"/>
              </a:rPr>
              <a:t> for each sub-type element.</a:t>
            </a: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85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smtClean="0">
                <a:solidFill>
                  <a:schemeClr val="tx1"/>
                </a:solidFill>
                <a:effectLst/>
                <a:latin typeface="+mn-lt"/>
                <a:ea typeface="+mn-ea"/>
                <a:cs typeface="+mn-cs"/>
              </a:rPr>
              <a:t>All elements have a regular layout with element sub-types listed in the menu on the left hand side,</a:t>
            </a:r>
            <a:r>
              <a:rPr lang="en-GB" sz="1200" kern="1200" baseline="0" dirty="0" smtClean="0">
                <a:solidFill>
                  <a:schemeClr val="tx1"/>
                </a:solidFill>
                <a:effectLst/>
                <a:latin typeface="+mn-lt"/>
                <a:ea typeface="+mn-ea"/>
                <a:cs typeface="+mn-cs"/>
              </a:rPr>
              <a:t> and</a:t>
            </a:r>
            <a:r>
              <a:rPr lang="en-GB" sz="1200" kern="1200" dirty="0" smtClean="0">
                <a:solidFill>
                  <a:schemeClr val="tx1"/>
                </a:solidFill>
                <a:effectLst/>
                <a:latin typeface="+mn-lt"/>
                <a:ea typeface="+mn-ea"/>
                <a:cs typeface="+mn-cs"/>
              </a:rPr>
              <a:t> an </a:t>
            </a:r>
            <a:r>
              <a:rPr lang="en-GB" sz="1200" b="1" kern="1200" dirty="0" smtClean="0">
                <a:solidFill>
                  <a:schemeClr val="tx1"/>
                </a:solidFill>
                <a:effectLst/>
                <a:latin typeface="+mn-lt"/>
                <a:ea typeface="+mn-ea"/>
                <a:cs typeface="+mn-cs"/>
              </a:rPr>
              <a:t>element reference card </a:t>
            </a:r>
            <a:r>
              <a:rPr lang="en-GB" sz="1200" b="0" kern="1200" dirty="0" smtClean="0">
                <a:solidFill>
                  <a:schemeClr val="tx1"/>
                </a:solidFill>
                <a:effectLst/>
                <a:latin typeface="+mn-lt"/>
                <a:ea typeface="+mn-ea"/>
                <a:cs typeface="+mn-cs"/>
              </a:rPr>
              <a:t>on the right hand</a:t>
            </a:r>
            <a:r>
              <a:rPr lang="en-GB" sz="1200" b="0" kern="1200" baseline="0" dirty="0" smtClean="0">
                <a:solidFill>
                  <a:schemeClr val="tx1"/>
                </a:solidFill>
                <a:effectLst/>
                <a:latin typeface="+mn-lt"/>
                <a:ea typeface="+mn-ea"/>
                <a:cs typeface="+mn-cs"/>
              </a:rPr>
              <a:t> side.</a:t>
            </a:r>
            <a:r>
              <a:rPr lang="en-GB" sz="1200" kern="1200" dirty="0" smtClean="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3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element reference card</a:t>
            </a:r>
            <a:r>
              <a:rPr lang="en-GB" sz="1200" kern="1200" dirty="0" smtClean="0">
                <a:solidFill>
                  <a:schemeClr val="tx1"/>
                </a:solidFill>
                <a:effectLst/>
                <a:latin typeface="+mn-lt"/>
                <a:ea typeface="+mn-ea"/>
                <a:cs typeface="+mn-cs"/>
              </a:rPr>
              <a:t> always has the same labels in the left hand side column:</a:t>
            </a:r>
          </a:p>
          <a:p>
            <a:endParaRPr lang="en-GB"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fr-FR" sz="1200" kern="1200" dirty="0" err="1" smtClean="0">
                <a:solidFill>
                  <a:schemeClr val="tx1"/>
                </a:solidFill>
                <a:effectLst/>
                <a:latin typeface="+mn-lt"/>
                <a:ea typeface="+mn-ea"/>
                <a:cs typeface="+mn-cs"/>
              </a:rPr>
              <a:t>Definition</a:t>
            </a:r>
            <a:r>
              <a:rPr lang="fr-FR"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fr-FR" sz="1200" kern="1200" dirty="0" smtClean="0">
                <a:solidFill>
                  <a:schemeClr val="tx1"/>
                </a:solidFill>
                <a:effectLst/>
                <a:latin typeface="+mn-lt"/>
                <a:ea typeface="+mn-ea"/>
                <a:cs typeface="+mn-cs"/>
              </a:rPr>
              <a:t>Scope note</a:t>
            </a:r>
            <a:endParaRPr lang="en-GB"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fr-FR" sz="1200" kern="1200" dirty="0" smtClean="0">
                <a:solidFill>
                  <a:schemeClr val="tx1"/>
                </a:solidFill>
                <a:effectLst/>
                <a:latin typeface="+mn-lt"/>
                <a:ea typeface="+mn-ea"/>
                <a:cs typeface="+mn-cs"/>
              </a:rPr>
              <a:t>Domain</a:t>
            </a:r>
          </a:p>
          <a:p>
            <a:pPr marL="171450" lvl="0" indent="-171450">
              <a:buFont typeface="Wingdings" panose="05000000000000000000" pitchFamily="2" charset="2"/>
              <a:buChar char="Ø"/>
            </a:pPr>
            <a:r>
              <a:rPr lang="fr-FR" sz="1200" kern="1200" dirty="0" smtClean="0">
                <a:solidFill>
                  <a:schemeClr val="tx1"/>
                </a:solidFill>
                <a:effectLst/>
                <a:latin typeface="+mn-lt"/>
                <a:ea typeface="+mn-ea"/>
                <a:cs typeface="+mn-cs"/>
              </a:rPr>
              <a:t>Range</a:t>
            </a:r>
            <a:endParaRPr lang="en-GB"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fr-FR" sz="1200" kern="1200" dirty="0" err="1" smtClean="0">
                <a:solidFill>
                  <a:schemeClr val="tx1"/>
                </a:solidFill>
                <a:effectLst/>
                <a:latin typeface="+mn-lt"/>
                <a:ea typeface="+mn-ea"/>
                <a:cs typeface="+mn-cs"/>
              </a:rPr>
              <a:t>Element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sub</a:t>
            </a:r>
            <a:r>
              <a:rPr lang="fr-FR" sz="1200" kern="1200" dirty="0" smtClean="0">
                <a:solidFill>
                  <a:schemeClr val="tx1"/>
                </a:solidFill>
                <a:effectLst/>
                <a:latin typeface="+mn-lt"/>
                <a:ea typeface="+mn-ea"/>
                <a:cs typeface="+mn-cs"/>
              </a:rPr>
              <a:t>-type</a:t>
            </a:r>
            <a:endParaRPr lang="en-GB" sz="1200" kern="1200" dirty="0" smtClean="0">
              <a:solidFill>
                <a:schemeClr val="tx1"/>
              </a:solidFill>
              <a:effectLst/>
              <a:latin typeface="+mn-lt"/>
              <a:ea typeface="+mn-ea"/>
              <a:cs typeface="+mn-cs"/>
            </a:endParaRPr>
          </a:p>
          <a:p>
            <a:pPr marL="171450" indent="-171450">
              <a:buFont typeface="Wingdings" panose="05000000000000000000" pitchFamily="2" charset="2"/>
              <a:buChar char="Ø"/>
            </a:pPr>
            <a:r>
              <a:rPr lang="fr-FR" sz="1200" kern="1200" dirty="0" err="1" smtClean="0">
                <a:solidFill>
                  <a:schemeClr val="tx1"/>
                </a:solidFill>
                <a:effectLst/>
                <a:latin typeface="+mn-lt"/>
                <a:ea typeface="+mn-ea"/>
                <a:cs typeface="+mn-cs"/>
              </a:rPr>
              <a:t>Element</a:t>
            </a:r>
            <a:r>
              <a:rPr lang="fr-FR" sz="1200" kern="1200" dirty="0" smtClean="0">
                <a:solidFill>
                  <a:schemeClr val="tx1"/>
                </a:solidFill>
                <a:effectLst/>
                <a:latin typeface="+mn-lt"/>
                <a:ea typeface="+mn-ea"/>
                <a:cs typeface="+mn-cs"/>
              </a:rPr>
              <a:t> super-type</a:t>
            </a:r>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280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element reference card is</a:t>
            </a:r>
            <a:r>
              <a:rPr lang="en-GB" sz="1200" kern="1200" dirty="0" smtClean="0">
                <a:solidFill>
                  <a:schemeClr val="tx1"/>
                </a:solidFill>
                <a:effectLst/>
                <a:latin typeface="+mn-lt"/>
                <a:ea typeface="+mn-ea"/>
                <a:cs typeface="+mn-cs"/>
              </a:rPr>
              <a:t> followed by additional information about how to apply the element and by specific Stipulations for sub-type elements.</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an element is a</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subtype element, there is a standard set of stipulations that always states to apply the general stipulations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apply to the stipulations for the element super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type unless they</a:t>
            </a:r>
            <a:r>
              <a:rPr lang="en-GB" sz="1200" kern="1200" baseline="0" dirty="0" smtClean="0">
                <a:solidFill>
                  <a:schemeClr val="tx1"/>
                </a:solidFill>
                <a:effectLst/>
                <a:latin typeface="+mn-lt"/>
                <a:ea typeface="+mn-ea"/>
                <a:cs typeface="+mn-cs"/>
              </a:rPr>
              <a:t> a</a:t>
            </a:r>
            <a:r>
              <a:rPr lang="en-GB" sz="1200" kern="1200" dirty="0" smtClean="0">
                <a:solidFill>
                  <a:schemeClr val="tx1"/>
                </a:solidFill>
                <a:effectLst/>
                <a:latin typeface="+mn-lt"/>
                <a:ea typeface="+mn-ea"/>
                <a:cs typeface="+mn-cs"/>
              </a:rPr>
              <a:t>re overwritten by element sub-type specific stipulations.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allows to avoid repetition of stipulations that apply to more than one element</a:t>
            </a:r>
            <a:r>
              <a:rPr lang="en-GB" sz="1200" kern="1200" baseline="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927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kern="1200" dirty="0" smtClean="0">
                <a:solidFill>
                  <a:schemeClr val="tx1"/>
                </a:solidFill>
                <a:effectLst/>
                <a:latin typeface="+mn-lt"/>
                <a:ea typeface="+mn-ea"/>
                <a:cs typeface="+mn-cs"/>
              </a:rPr>
              <a:t>Statement</a:t>
            </a:r>
            <a:r>
              <a:rPr lang="en-GB" sz="1200" b="1" kern="1200" baseline="0" dirty="0" smtClean="0">
                <a:solidFill>
                  <a:schemeClr val="tx1"/>
                </a:solidFill>
                <a:effectLst/>
                <a:latin typeface="+mn-lt"/>
                <a:ea typeface="+mn-ea"/>
                <a:cs typeface="+mn-cs"/>
              </a:rPr>
              <a:t> elements </a:t>
            </a:r>
            <a:r>
              <a:rPr lang="en-GB" sz="1200" b="0" kern="1200" baseline="0" dirty="0" smtClean="0">
                <a:solidFill>
                  <a:schemeClr val="tx1"/>
                </a:solidFill>
                <a:effectLst/>
                <a:latin typeface="+mn-lt"/>
                <a:ea typeface="+mn-ea"/>
                <a:cs typeface="+mn-cs"/>
              </a:rPr>
              <a:t>are listed first in the menu.</a:t>
            </a:r>
            <a:r>
              <a:rPr lang="en-GB" sz="1200" b="1"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value for statements is always a literal string.</a:t>
            </a:r>
            <a:r>
              <a:rPr lang="en-GB" sz="1200" kern="1200" baseline="0" dirty="0" smtClean="0">
                <a:solidFill>
                  <a:schemeClr val="tx1"/>
                </a:solidFill>
                <a:effectLst/>
                <a:latin typeface="+mn-lt"/>
                <a:ea typeface="+mn-ea"/>
                <a:cs typeface="+mn-cs"/>
              </a:rPr>
              <a:t> The value is </a:t>
            </a:r>
            <a:r>
              <a:rPr lang="en-GB" sz="1200" kern="1200" dirty="0" smtClean="0">
                <a:solidFill>
                  <a:schemeClr val="tx1"/>
                </a:solidFill>
                <a:effectLst/>
                <a:latin typeface="+mn-lt"/>
                <a:ea typeface="+mn-ea"/>
                <a:cs typeface="+mn-cs"/>
              </a:rPr>
              <a:t>transcribed and is uncontrolled, useful</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for keyword indexing.</a:t>
            </a:r>
            <a:r>
              <a:rPr lang="en-GB" sz="1200" kern="1200" baseline="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he source of information can only be the Manifestation itself due to the ICP principle “representation”.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Statement elements have a separate section on </a:t>
            </a:r>
            <a:r>
              <a:rPr lang="en-GB" sz="1200" b="1" kern="1200" dirty="0" smtClean="0">
                <a:solidFill>
                  <a:schemeClr val="tx1"/>
                </a:solidFill>
                <a:effectLst/>
                <a:latin typeface="+mn-lt"/>
                <a:ea typeface="+mn-ea"/>
                <a:cs typeface="+mn-cs"/>
              </a:rPr>
              <a:t>transcription rules </a:t>
            </a:r>
            <a:r>
              <a:rPr lang="en-GB" sz="1200" kern="1200" dirty="0" smtClean="0">
                <a:solidFill>
                  <a:schemeClr val="tx1"/>
                </a:solidFill>
                <a:effectLst/>
                <a:latin typeface="+mn-lt"/>
                <a:ea typeface="+mn-ea"/>
                <a:cs typeface="+mn-cs"/>
              </a:rPr>
              <a:t>in order to provide some normalization on how to get what is displayed on the manifestation into the metadata that you</a:t>
            </a:r>
            <a:r>
              <a:rPr lang="en-GB" sz="1200" kern="1200" baseline="0" dirty="0" smtClean="0">
                <a:solidFill>
                  <a:schemeClr val="tx1"/>
                </a:solidFill>
                <a:effectLst/>
                <a:latin typeface="+mn-lt"/>
                <a:ea typeface="+mn-ea"/>
                <a:cs typeface="+mn-cs"/>
              </a:rPr>
              <a:t> a</a:t>
            </a:r>
            <a:r>
              <a:rPr lang="en-GB" sz="1200" kern="1200" dirty="0" smtClean="0">
                <a:solidFill>
                  <a:schemeClr val="tx1"/>
                </a:solidFill>
                <a:effectLst/>
                <a:latin typeface="+mn-lt"/>
                <a:ea typeface="+mn-ea"/>
                <a:cs typeface="+mn-cs"/>
              </a:rPr>
              <a:t>re creating.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still a work in progress, but the rules for transcription are so far based on the current ISBD rules, as</a:t>
            </a:r>
            <a:r>
              <a:rPr lang="en-GB" sz="1200" kern="1200" baseline="0" dirty="0" smtClean="0">
                <a:solidFill>
                  <a:schemeClr val="tx1"/>
                </a:solidFill>
                <a:effectLst/>
                <a:latin typeface="+mn-lt"/>
                <a:ea typeface="+mn-ea"/>
                <a:cs typeface="+mn-cs"/>
              </a:rPr>
              <a:t> well as</a:t>
            </a:r>
            <a:r>
              <a:rPr lang="en-GB" sz="1200" kern="1200" dirty="0" smtClean="0">
                <a:solidFill>
                  <a:schemeClr val="tx1"/>
                </a:solidFill>
                <a:effectLst/>
                <a:latin typeface="+mn-lt"/>
                <a:ea typeface="+mn-ea"/>
                <a:cs typeface="+mn-cs"/>
              </a:rPr>
              <a:t> RDA rules</a:t>
            </a:r>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197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Manifestation statement</a:t>
            </a:r>
            <a:r>
              <a:rPr lang="en-GB" sz="1200" kern="1200" dirty="0" smtClean="0">
                <a:solidFill>
                  <a:schemeClr val="tx1"/>
                </a:solidFill>
                <a:effectLst/>
                <a:latin typeface="+mn-lt"/>
                <a:ea typeface="+mn-ea"/>
                <a:cs typeface="+mn-cs"/>
              </a:rPr>
              <a:t> is a super-type element and is intended to describe how the manifestation represents itself.</a:t>
            </a:r>
            <a:r>
              <a:rPr lang="en-GB" sz="1200" kern="1200" baseline="0" dirty="0" smtClean="0">
                <a:solidFill>
                  <a:schemeClr val="tx1"/>
                </a:solidFill>
                <a:effectLst/>
                <a:latin typeface="+mn-lt"/>
                <a:ea typeface="+mn-ea"/>
                <a:cs typeface="+mn-cs"/>
              </a:rPr>
              <a:t> It is p</a:t>
            </a:r>
            <a:r>
              <a:rPr lang="en-GB" sz="1200" kern="1200" dirty="0" smtClean="0">
                <a:solidFill>
                  <a:schemeClr val="tx1"/>
                </a:solidFill>
                <a:effectLst/>
                <a:latin typeface="+mn-lt"/>
                <a:ea typeface="+mn-ea"/>
                <a:cs typeface="+mn-cs"/>
              </a:rPr>
              <a:t>ure ICP principle of “representation”.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of the</a:t>
            </a:r>
            <a:r>
              <a:rPr lang="en-GB" sz="1200" kern="1200" baseline="0" dirty="0" smtClean="0">
                <a:solidFill>
                  <a:schemeClr val="tx1"/>
                </a:solidFill>
                <a:effectLst/>
                <a:latin typeface="+mn-lt"/>
                <a:ea typeface="+mn-ea"/>
                <a:cs typeface="+mn-cs"/>
              </a:rPr>
              <a:t> element sub-types</a:t>
            </a:r>
            <a:r>
              <a:rPr lang="en-GB" sz="1200" kern="1200" dirty="0" smtClean="0">
                <a:solidFill>
                  <a:schemeClr val="tx1"/>
                </a:solidFill>
                <a:effectLst/>
                <a:latin typeface="+mn-lt"/>
                <a:ea typeface="+mn-ea"/>
                <a:cs typeface="+mn-cs"/>
              </a:rPr>
              <a:t> is where the old ISBD areas have evolved:</a:t>
            </a:r>
          </a:p>
          <a:p>
            <a:endParaRPr lang="fr-FR" sz="1200" kern="1200" dirty="0" smtClean="0">
              <a:solidFill>
                <a:schemeClr val="tx1"/>
              </a:solidFill>
              <a:effectLst/>
              <a:latin typeface="+mn-lt"/>
              <a:ea typeface="+mn-ea"/>
              <a:cs typeface="+mn-cs"/>
            </a:endParaRPr>
          </a:p>
          <a:p>
            <a:pPr marL="171450" indent="-171450">
              <a:buFont typeface="Wingdings" panose="05000000000000000000" pitchFamily="2" charset="2"/>
              <a:buChar char="Ø"/>
            </a:pPr>
            <a:r>
              <a:rPr lang="en-GB" sz="1200" kern="1200" dirty="0" smtClean="0">
                <a:solidFill>
                  <a:schemeClr val="tx1"/>
                </a:solidFill>
                <a:effectLst/>
                <a:latin typeface="+mn-lt"/>
                <a:ea typeface="+mn-ea"/>
                <a:cs typeface="+mn-cs"/>
              </a:rPr>
              <a:t>has manifestation </a:t>
            </a:r>
            <a:r>
              <a:rPr lang="en-GB" sz="1200" b="1" kern="1200" dirty="0" smtClean="0">
                <a:solidFill>
                  <a:schemeClr val="tx1"/>
                </a:solidFill>
                <a:effectLst/>
                <a:latin typeface="+mn-lt"/>
                <a:ea typeface="+mn-ea"/>
                <a:cs typeface="+mn-cs"/>
              </a:rPr>
              <a:t>statement of edition </a:t>
            </a:r>
            <a:r>
              <a:rPr lang="en-GB" sz="1200" kern="1200" dirty="0" smtClean="0">
                <a:solidFill>
                  <a:schemeClr val="tx1"/>
                </a:solidFill>
                <a:effectLst/>
                <a:latin typeface="+mn-lt"/>
                <a:ea typeface="+mn-ea"/>
                <a:cs typeface="+mn-cs"/>
              </a:rPr>
              <a:t>– old ISBD area 2</a:t>
            </a:r>
          </a:p>
          <a:p>
            <a:pPr marL="171450" indent="-171450">
              <a:buFont typeface="Wingdings" panose="05000000000000000000" pitchFamily="2" charset="2"/>
              <a:buChar char="Ø"/>
            </a:pPr>
            <a:r>
              <a:rPr lang="en-GB" sz="1200" kern="1200" dirty="0" smtClean="0">
                <a:solidFill>
                  <a:schemeClr val="tx1"/>
                </a:solidFill>
                <a:effectLst/>
                <a:latin typeface="+mn-lt"/>
                <a:ea typeface="+mn-ea"/>
                <a:cs typeface="+mn-cs"/>
              </a:rPr>
              <a:t>has manifestation </a:t>
            </a:r>
            <a:r>
              <a:rPr lang="en-GB" sz="1200" b="1" kern="1200" dirty="0" smtClean="0">
                <a:solidFill>
                  <a:schemeClr val="tx1"/>
                </a:solidFill>
                <a:effectLst/>
                <a:latin typeface="+mn-lt"/>
                <a:ea typeface="+mn-ea"/>
                <a:cs typeface="+mn-cs"/>
              </a:rPr>
              <a:t>statement of identifier and terms of availability </a:t>
            </a:r>
            <a:r>
              <a:rPr lang="en-GB" sz="1200" kern="1200" dirty="0" smtClean="0">
                <a:solidFill>
                  <a:schemeClr val="tx1"/>
                </a:solidFill>
                <a:effectLst/>
                <a:latin typeface="+mn-lt"/>
                <a:ea typeface="+mn-ea"/>
                <a:cs typeface="+mn-cs"/>
              </a:rPr>
              <a:t>– old ISBD area 8</a:t>
            </a:r>
          </a:p>
          <a:p>
            <a:pPr marL="171450" indent="-171450">
              <a:buFont typeface="Wingdings" panose="05000000000000000000" pitchFamily="2" charset="2"/>
              <a:buChar char="Ø"/>
            </a:pPr>
            <a:r>
              <a:rPr lang="en-GB" sz="1200" kern="1200" dirty="0" smtClean="0">
                <a:solidFill>
                  <a:schemeClr val="tx1"/>
                </a:solidFill>
                <a:effectLst/>
                <a:latin typeface="+mn-lt"/>
                <a:ea typeface="+mn-ea"/>
                <a:cs typeface="+mn-cs"/>
              </a:rPr>
              <a:t>has manifestation </a:t>
            </a:r>
            <a:r>
              <a:rPr lang="en-GB" sz="1200" b="1" kern="1200" dirty="0" smtClean="0">
                <a:solidFill>
                  <a:schemeClr val="tx1"/>
                </a:solidFill>
                <a:effectLst/>
                <a:latin typeface="+mn-lt"/>
                <a:ea typeface="+mn-ea"/>
                <a:cs typeface="+mn-cs"/>
              </a:rPr>
              <a:t>statement of issue or iteration</a:t>
            </a:r>
            <a:r>
              <a:rPr lang="en-GB" sz="1200" kern="1200" dirty="0" smtClean="0">
                <a:solidFill>
                  <a:schemeClr val="tx1"/>
                </a:solidFill>
                <a:effectLst/>
                <a:latin typeface="+mn-lt"/>
                <a:ea typeface="+mn-ea"/>
                <a:cs typeface="+mn-cs"/>
              </a:rPr>
              <a:t> – some of old ISBD area 6</a:t>
            </a:r>
          </a:p>
          <a:p>
            <a:pPr marL="171450" indent="-171450">
              <a:buFont typeface="Wingdings" panose="05000000000000000000" pitchFamily="2" charset="2"/>
              <a:buChar char="Ø"/>
            </a:pPr>
            <a:r>
              <a:rPr lang="en-GB" sz="1200" kern="1200" dirty="0" smtClean="0">
                <a:solidFill>
                  <a:schemeClr val="tx1"/>
                </a:solidFill>
                <a:effectLst/>
                <a:latin typeface="+mn-lt"/>
                <a:ea typeface="+mn-ea"/>
                <a:cs typeface="+mn-cs"/>
              </a:rPr>
              <a:t>has manifestation </a:t>
            </a:r>
            <a:r>
              <a:rPr lang="en-GB" sz="1200" b="1" kern="1200" dirty="0" smtClean="0">
                <a:solidFill>
                  <a:schemeClr val="tx1"/>
                </a:solidFill>
                <a:effectLst/>
                <a:latin typeface="+mn-lt"/>
                <a:ea typeface="+mn-ea"/>
                <a:cs typeface="+mn-cs"/>
              </a:rPr>
              <a:t>statement of publication, production, manufacture, or distribution </a:t>
            </a:r>
            <a:r>
              <a:rPr lang="en-GB" sz="1200" kern="1200" dirty="0" smtClean="0">
                <a:solidFill>
                  <a:schemeClr val="tx1"/>
                </a:solidFill>
                <a:effectLst/>
                <a:latin typeface="+mn-lt"/>
                <a:ea typeface="+mn-ea"/>
                <a:cs typeface="+mn-cs"/>
              </a:rPr>
              <a:t>– old ISBD area 4</a:t>
            </a:r>
          </a:p>
          <a:p>
            <a:pPr marL="171450" indent="-171450">
              <a:buFont typeface="Wingdings" panose="05000000000000000000" pitchFamily="2" charset="2"/>
              <a:buChar char="Ø"/>
            </a:pPr>
            <a:r>
              <a:rPr lang="en-GB" sz="1200" kern="1200" dirty="0" smtClean="0">
                <a:solidFill>
                  <a:schemeClr val="tx1"/>
                </a:solidFill>
                <a:effectLst/>
                <a:latin typeface="+mn-lt"/>
                <a:ea typeface="+mn-ea"/>
                <a:cs typeface="+mn-cs"/>
              </a:rPr>
              <a:t>has manifestation </a:t>
            </a:r>
            <a:r>
              <a:rPr lang="en-GB" sz="1200" b="1" kern="1200" dirty="0" smtClean="0">
                <a:solidFill>
                  <a:schemeClr val="tx1"/>
                </a:solidFill>
                <a:effectLst/>
                <a:latin typeface="+mn-lt"/>
                <a:ea typeface="+mn-ea"/>
                <a:cs typeface="+mn-cs"/>
              </a:rPr>
              <a:t>statement of specific category </a:t>
            </a:r>
            <a:r>
              <a:rPr lang="en-GB" sz="1200" b="0" kern="1200" dirty="0" smtClean="0">
                <a:solidFill>
                  <a:schemeClr val="tx1"/>
                </a:solidFill>
                <a:effectLst/>
                <a:latin typeface="+mn-lt"/>
                <a:ea typeface="+mn-ea"/>
                <a:cs typeface="+mn-cs"/>
              </a:rPr>
              <a:t>– some of old ISBD</a:t>
            </a:r>
            <a:r>
              <a:rPr lang="en-GB" sz="1200" b="0" kern="1200" baseline="0" dirty="0" smtClean="0">
                <a:solidFill>
                  <a:schemeClr val="tx1"/>
                </a:solidFill>
                <a:effectLst/>
                <a:latin typeface="+mn-lt"/>
                <a:ea typeface="+mn-ea"/>
                <a:cs typeface="+mn-cs"/>
              </a:rPr>
              <a:t> area 0 and 3</a:t>
            </a:r>
            <a:endParaRPr lang="en-GB" sz="1200" b="0" kern="1200" dirty="0" smtClean="0">
              <a:solidFill>
                <a:schemeClr val="tx1"/>
              </a:solidFill>
              <a:effectLst/>
              <a:latin typeface="+mn-lt"/>
              <a:ea typeface="+mn-ea"/>
              <a:cs typeface="+mn-cs"/>
            </a:endParaRPr>
          </a:p>
          <a:p>
            <a:pPr marL="171450" indent="-171450">
              <a:buFont typeface="Wingdings" panose="05000000000000000000" pitchFamily="2" charset="2"/>
              <a:buChar char="Ø"/>
            </a:pPr>
            <a:r>
              <a:rPr lang="en-GB" sz="1200" kern="1200" dirty="0" smtClean="0">
                <a:solidFill>
                  <a:schemeClr val="tx1"/>
                </a:solidFill>
                <a:effectLst/>
                <a:latin typeface="+mn-lt"/>
                <a:ea typeface="+mn-ea"/>
                <a:cs typeface="+mn-cs"/>
              </a:rPr>
              <a:t>has manifestation </a:t>
            </a:r>
            <a:r>
              <a:rPr lang="en-GB" sz="1200" b="1" kern="1200" dirty="0" smtClean="0">
                <a:solidFill>
                  <a:schemeClr val="tx1"/>
                </a:solidFill>
                <a:effectLst/>
                <a:latin typeface="+mn-lt"/>
                <a:ea typeface="+mn-ea"/>
                <a:cs typeface="+mn-cs"/>
              </a:rPr>
              <a:t>statement of title and responsibility </a:t>
            </a:r>
            <a:r>
              <a:rPr lang="en-GB" sz="1200" kern="1200" dirty="0" smtClean="0">
                <a:solidFill>
                  <a:schemeClr val="tx1"/>
                </a:solidFill>
                <a:effectLst/>
                <a:latin typeface="+mn-lt"/>
                <a:ea typeface="+mn-ea"/>
                <a:cs typeface="+mn-cs"/>
              </a:rPr>
              <a:t>– old ISBD area</a:t>
            </a:r>
            <a:r>
              <a:rPr lang="en-GB" sz="1200" kern="1200" baseline="0" dirty="0" smtClean="0">
                <a:solidFill>
                  <a:schemeClr val="tx1"/>
                </a:solidFill>
                <a:effectLst/>
                <a:latin typeface="+mn-lt"/>
                <a:ea typeface="+mn-ea"/>
                <a:cs typeface="+mn-cs"/>
              </a:rPr>
              <a:t> 1</a:t>
            </a:r>
          </a:p>
          <a:p>
            <a:pPr marL="171450" indent="-171450">
              <a:buFont typeface="Wingdings" panose="05000000000000000000" pitchFamily="2" charset="2"/>
              <a:buChar char="Ø"/>
            </a:pP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kern="1200" dirty="0" smtClean="0">
                <a:solidFill>
                  <a:schemeClr val="tx1"/>
                </a:solidFill>
                <a:effectLst/>
                <a:latin typeface="+mn-lt"/>
                <a:ea typeface="+mn-ea"/>
                <a:cs typeface="+mn-cs"/>
              </a:rPr>
              <a:t>All statement</a:t>
            </a:r>
            <a:r>
              <a:rPr lang="en-GB" sz="1200" kern="1200" baseline="0" dirty="0"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 contain uncontrolled values, that</a:t>
            </a:r>
            <a:r>
              <a:rPr lang="en-GB" sz="1200" kern="1200" baseline="0" dirty="0" smtClean="0">
                <a:solidFill>
                  <a:schemeClr val="tx1"/>
                </a:solidFill>
                <a:effectLst/>
                <a:latin typeface="+mn-lt"/>
                <a:ea typeface="+mn-ea"/>
                <a:cs typeface="+mn-cs"/>
              </a:rPr>
              <a:t> is, they </a:t>
            </a:r>
            <a:r>
              <a:rPr lang="en-GB" sz="1200" kern="1200" dirty="0" smtClean="0">
                <a:solidFill>
                  <a:schemeClr val="tx1"/>
                </a:solidFill>
                <a:effectLst/>
                <a:latin typeface="+mn-lt"/>
                <a:ea typeface="+mn-ea"/>
                <a:cs typeface="+mn-cs"/>
              </a:rPr>
              <a:t>are not controlled by the cataloguer, but by the publisher or the author of the manifestation. The principle of representation suggests that we should not change it, and that is why these are broader than before, because all you can do with the content other than display is keyword indexing.</a:t>
            </a:r>
          </a:p>
          <a:p>
            <a:pPr marL="0" indent="0">
              <a:buFont typeface="Wingdings" panose="05000000000000000000" pitchFamily="2" charset="2"/>
              <a:buNone/>
            </a:pPr>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411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kern="1200" dirty="0" smtClean="0">
                <a:solidFill>
                  <a:schemeClr val="tx1"/>
                </a:solidFill>
                <a:effectLst/>
                <a:latin typeface="+mn-lt"/>
                <a:ea typeface="+mn-ea"/>
                <a:cs typeface="+mn-cs"/>
              </a:rPr>
              <a:t>Relationships</a:t>
            </a:r>
            <a:r>
              <a:rPr lang="en-GB" sz="1200" kern="1200" baseline="0" dirty="0" smtClean="0">
                <a:solidFill>
                  <a:schemeClr val="tx1"/>
                </a:solidFill>
                <a:effectLst/>
                <a:latin typeface="+mn-lt"/>
                <a:ea typeface="+mn-ea"/>
                <a:cs typeface="+mn-cs"/>
              </a:rPr>
              <a:t> are new to the ISBD. They have </a:t>
            </a:r>
            <a:r>
              <a:rPr lang="fr-FR" sz="1200" kern="1200" dirty="0" err="1" smtClean="0">
                <a:solidFill>
                  <a:schemeClr val="tx1"/>
                </a:solidFill>
                <a:effectLst/>
                <a:latin typeface="+mn-lt"/>
                <a:ea typeface="+mn-ea"/>
                <a:cs typeface="+mn-cs"/>
              </a:rPr>
              <a:t>element</a:t>
            </a:r>
            <a:r>
              <a:rPr lang="fr-FR" sz="1200" kern="1200" dirty="0" smtClean="0">
                <a:solidFill>
                  <a:schemeClr val="tx1"/>
                </a:solidFill>
                <a:effectLst/>
                <a:latin typeface="+mn-lt"/>
                <a:ea typeface="+mn-ea"/>
                <a:cs typeface="+mn-cs"/>
              </a:rPr>
              <a:t> super- and </a:t>
            </a:r>
            <a:r>
              <a:rPr lang="fr-FR" sz="1200" kern="1200" dirty="0" err="1" smtClean="0">
                <a:solidFill>
                  <a:schemeClr val="tx1"/>
                </a:solidFill>
                <a:effectLst/>
                <a:latin typeface="+mn-lt"/>
                <a:ea typeface="+mn-ea"/>
                <a:cs typeface="+mn-cs"/>
              </a:rPr>
              <a:t>sub</a:t>
            </a:r>
            <a:r>
              <a:rPr lang="fr-FR" sz="1200" kern="1200" dirty="0" smtClean="0">
                <a:solidFill>
                  <a:schemeClr val="tx1"/>
                </a:solidFill>
                <a:effectLst/>
                <a:latin typeface="+mn-lt"/>
                <a:ea typeface="+mn-ea"/>
                <a:cs typeface="+mn-cs"/>
              </a:rPr>
              <a:t>-types for:</a:t>
            </a:r>
          </a:p>
          <a:p>
            <a:endParaRPr lang="fr-FR" sz="1200" kern="1200" dirty="0" smtClean="0">
              <a:solidFill>
                <a:schemeClr val="tx1"/>
              </a:solidFill>
              <a:effectLst/>
              <a:latin typeface="+mn-lt"/>
              <a:ea typeface="+mn-ea"/>
              <a:cs typeface="+mn-cs"/>
            </a:endParaRPr>
          </a:p>
          <a:p>
            <a:pPr marL="171450" indent="-171450">
              <a:buFont typeface="Wingdings" panose="05000000000000000000" pitchFamily="2" charset="2"/>
              <a:buChar char="Ø"/>
            </a:pPr>
            <a:r>
              <a:rPr lang="en-GB" b="0" dirty="0" smtClean="0"/>
              <a:t>Agent entities</a:t>
            </a:r>
          </a:p>
          <a:p>
            <a:pPr marL="171450" indent="-171450">
              <a:buFont typeface="Wingdings" panose="05000000000000000000" pitchFamily="2" charset="2"/>
              <a:buChar char="Ø"/>
            </a:pPr>
            <a:r>
              <a:rPr lang="en-GB" b="0" dirty="0" smtClean="0"/>
              <a:t>Resource entities</a:t>
            </a:r>
            <a:r>
              <a:rPr lang="en-GB" b="0" baseline="0" dirty="0" smtClean="0"/>
              <a:t> (Work, Expression, and Item, and other related distinct Manifestations)</a:t>
            </a:r>
            <a:endParaRPr lang="en-GB" b="0" dirty="0" smtClean="0"/>
          </a:p>
          <a:p>
            <a:pPr marL="171450" indent="-171450">
              <a:buFont typeface="Wingdings" panose="05000000000000000000" pitchFamily="2" charset="2"/>
              <a:buChar char="Ø"/>
            </a:pPr>
            <a:r>
              <a:rPr lang="en-GB" b="0" dirty="0" smtClean="0"/>
              <a:t>Place and time-span entities</a:t>
            </a:r>
          </a:p>
          <a:p>
            <a:pPr marL="171450" indent="-171450">
              <a:buFont typeface="Wingdings" panose="05000000000000000000" pitchFamily="2" charset="2"/>
              <a:buChar char="Ø"/>
            </a:pPr>
            <a:r>
              <a:rPr lang="en-GB" b="0" dirty="0" err="1" smtClean="0"/>
              <a:t>Nomens</a:t>
            </a:r>
            <a:r>
              <a:rPr lang="en-GB" b="0" baseline="0" dirty="0" smtClean="0"/>
              <a:t> (</a:t>
            </a:r>
            <a:r>
              <a:rPr lang="en-GB" b="0" dirty="0" smtClean="0"/>
              <a:t>which according to LRM is “a</a:t>
            </a:r>
            <a:r>
              <a:rPr lang="en-GB" dirty="0" smtClean="0"/>
              <a:t>n association between an entity and a designation that refers to it” - name, title, access point, or identifier of an entity)</a:t>
            </a:r>
            <a:endParaRPr lang="en-GB"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522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smtClean="0"/>
              <a:t>Slide for </a:t>
            </a:r>
            <a:r>
              <a:rPr lang="fr-FR" b="0" dirty="0" err="1" smtClean="0"/>
              <a:t>reference</a:t>
            </a:r>
            <a:endParaRPr lang="en-GB"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6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smtClean="0"/>
              <a:t>Slide for </a:t>
            </a:r>
            <a:r>
              <a:rPr lang="fr-FR" b="0" dirty="0" err="1" smtClean="0"/>
              <a:t>reference</a:t>
            </a:r>
            <a:endParaRPr lang="en-GB"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57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smtClean="0"/>
              <a:t>Slide for </a:t>
            </a:r>
            <a:r>
              <a:rPr lang="fr-FR" b="0" dirty="0" err="1" smtClean="0"/>
              <a:t>reference</a:t>
            </a:r>
            <a:endParaRPr lang="en-GB"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0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Compared to the current ISBD, ISBD for Manifestation proposes</a:t>
            </a:r>
            <a:r>
              <a:rPr lang="en-GB" baseline="0" dirty="0" smtClean="0"/>
              <a:t> a</a:t>
            </a:r>
            <a:r>
              <a:rPr lang="en-GB" dirty="0" smtClean="0"/>
              <a:t> completely different structure and an entity based cataloguing environment approach. One factor that have a big impact on the new proposed structure is the introduction of relationships, compared to the current ISBD</a:t>
            </a:r>
            <a:r>
              <a:rPr lang="en-GB" baseline="0" dirty="0" smtClean="0"/>
              <a:t> that is </a:t>
            </a:r>
            <a:r>
              <a:rPr lang="en-GB" dirty="0" smtClean="0"/>
              <a:t>purely descriptive.</a:t>
            </a:r>
          </a:p>
          <a:p>
            <a:endParaRPr lang="en-GB" dirty="0" smtClean="0"/>
          </a:p>
          <a:p>
            <a:r>
              <a:rPr lang="en-GB" dirty="0" smtClean="0"/>
              <a:t>The draft ISBDM has a standard website</a:t>
            </a:r>
            <a:r>
              <a:rPr lang="en-GB" baseline="0" dirty="0" smtClean="0"/>
              <a:t> </a:t>
            </a:r>
            <a:r>
              <a:rPr lang="en-GB" dirty="0" smtClean="0"/>
              <a:t>navigation system with the main menu listed on the welcome page vertically on the left hand side, and then on every page as a horizontal menu. The main menu includes:</a:t>
            </a:r>
          </a:p>
          <a:p>
            <a:endParaRPr lang="en-GB" dirty="0" smtClean="0"/>
          </a:p>
          <a:p>
            <a:pPr marL="171450" indent="-171450">
              <a:buFont typeface="Wingdings" panose="05000000000000000000" pitchFamily="2" charset="2"/>
              <a:buChar char="Ø"/>
            </a:pPr>
            <a:r>
              <a:rPr lang="en-GB" dirty="0" smtClean="0"/>
              <a:t>An Introduction section</a:t>
            </a:r>
          </a:p>
          <a:p>
            <a:pPr marL="171450" indent="-171450">
              <a:buFont typeface="Wingdings" panose="05000000000000000000" pitchFamily="2" charset="2"/>
              <a:buChar char="Ø"/>
            </a:pPr>
            <a:r>
              <a:rPr lang="en-GB" dirty="0" smtClean="0"/>
              <a:t>A new section called Assessment, </a:t>
            </a:r>
          </a:p>
          <a:p>
            <a:pPr marL="171450" indent="-171450">
              <a:buFont typeface="Wingdings" panose="05000000000000000000" pitchFamily="2" charset="2"/>
              <a:buChar char="Ø"/>
            </a:pPr>
            <a:r>
              <a:rPr lang="en-GB" dirty="0" smtClean="0"/>
              <a:t>4 sections on the elements:</a:t>
            </a:r>
            <a:r>
              <a:rPr lang="en-GB" baseline="0" dirty="0" smtClean="0"/>
              <a:t> </a:t>
            </a:r>
            <a:r>
              <a:rPr lang="en-GB" dirty="0" smtClean="0"/>
              <a:t>Statements,</a:t>
            </a:r>
            <a:r>
              <a:rPr lang="en-GB" baseline="0" dirty="0" smtClean="0"/>
              <a:t> </a:t>
            </a:r>
            <a:r>
              <a:rPr lang="en-GB" dirty="0" smtClean="0"/>
              <a:t>Notes,</a:t>
            </a:r>
            <a:r>
              <a:rPr lang="en-GB" baseline="0" dirty="0" smtClean="0"/>
              <a:t> </a:t>
            </a:r>
            <a:r>
              <a:rPr lang="en-GB" dirty="0" smtClean="0"/>
              <a:t>Attributes</a:t>
            </a:r>
            <a:r>
              <a:rPr lang="en-GB" baseline="0" dirty="0" smtClean="0"/>
              <a:t>, and </a:t>
            </a:r>
            <a:r>
              <a:rPr lang="en-GB" dirty="0" smtClean="0"/>
              <a:t>Relationships</a:t>
            </a:r>
            <a:endParaRPr lang="en-GB" baseline="0" dirty="0" smtClean="0"/>
          </a:p>
          <a:p>
            <a:pPr marL="171450" indent="-171450">
              <a:buFont typeface="Wingdings" panose="05000000000000000000" pitchFamily="2" charset="2"/>
              <a:buChar char="Ø"/>
            </a:pPr>
            <a:r>
              <a:rPr lang="en-GB" baseline="0" dirty="0" smtClean="0"/>
              <a:t>A section on </a:t>
            </a:r>
            <a:r>
              <a:rPr lang="en-GB" dirty="0" smtClean="0"/>
              <a:t>Values</a:t>
            </a:r>
          </a:p>
          <a:p>
            <a:pPr marL="171450" indent="-171450">
              <a:buFont typeface="Wingdings" panose="05000000000000000000" pitchFamily="2" charset="2"/>
              <a:buChar char="Ø"/>
            </a:pPr>
            <a:r>
              <a:rPr lang="en-GB" baseline="0" dirty="0" smtClean="0"/>
              <a:t>A </a:t>
            </a:r>
            <a:r>
              <a:rPr lang="en-GB" dirty="0" smtClean="0"/>
              <a:t>Glossary section, and</a:t>
            </a:r>
            <a:r>
              <a:rPr lang="en-GB" baseline="0" dirty="0" smtClean="0"/>
              <a:t> an </a:t>
            </a:r>
            <a:r>
              <a:rPr lang="en-GB" dirty="0" smtClean="0"/>
              <a:t>Examples</a:t>
            </a:r>
            <a:r>
              <a:rPr lang="en-GB" baseline="0" dirty="0" smtClean="0"/>
              <a:t> section</a:t>
            </a:r>
          </a:p>
          <a:p>
            <a:pPr marL="0" indent="0">
              <a:buFont typeface="Wingdings" panose="05000000000000000000" pitchFamily="2" charset="2"/>
              <a:buNone/>
            </a:pPr>
            <a:endParaRPr lang="en-GB" baseline="0" dirty="0" smtClean="0"/>
          </a:p>
          <a:p>
            <a:pPr marL="0" indent="0">
              <a:buFont typeface="Wingdings" panose="05000000000000000000" pitchFamily="2" charset="2"/>
              <a:buNone/>
            </a:pPr>
            <a:r>
              <a:rPr lang="en-GB" baseline="0" dirty="0" smtClean="0"/>
              <a:t>This presentation</a:t>
            </a:r>
            <a:r>
              <a:rPr lang="fr-FR" baseline="0" dirty="0" smtClean="0"/>
              <a:t> </a:t>
            </a:r>
            <a:r>
              <a:rPr lang="fr-FR" baseline="0" dirty="0" err="1" smtClean="0"/>
              <a:t>will</a:t>
            </a:r>
            <a:r>
              <a:rPr lang="fr-FR" baseline="0" dirty="0" smtClean="0"/>
              <a:t> look at a </a:t>
            </a:r>
            <a:r>
              <a:rPr lang="fr-FR" baseline="0" dirty="0" err="1" smtClean="0"/>
              <a:t>selection</a:t>
            </a:r>
            <a:r>
              <a:rPr lang="fr-FR" baseline="0" dirty="0" smtClean="0"/>
              <a:t> of </a:t>
            </a:r>
            <a:r>
              <a:rPr lang="fr-FR" baseline="0" dirty="0" err="1" smtClean="0"/>
              <a:t>these</a:t>
            </a:r>
            <a:r>
              <a:rPr lang="fr-FR" baseline="0" dirty="0" smtClean="0"/>
              <a:t> sections, </a:t>
            </a:r>
            <a:r>
              <a:rPr lang="fr-FR" baseline="0" dirty="0" err="1" smtClean="0"/>
              <a:t>including</a:t>
            </a:r>
            <a:r>
              <a:rPr lang="fr-FR" baseline="0" dirty="0" smtClean="0"/>
              <a:t> </a:t>
            </a:r>
            <a:r>
              <a:rPr lang="fr-FR" baseline="0" dirty="0" err="1" smtClean="0"/>
              <a:t>some</a:t>
            </a:r>
            <a:r>
              <a:rPr lang="fr-FR" baseline="0" dirty="0" smtClean="0"/>
              <a:t> </a:t>
            </a:r>
            <a:r>
              <a:rPr lang="fr-FR" baseline="0" dirty="0" err="1" smtClean="0"/>
              <a:t>subsections</a:t>
            </a:r>
            <a:r>
              <a:rPr lang="fr-FR" baseline="0" dirty="0" smtClean="0"/>
              <a:t>. </a:t>
            </a:r>
            <a:r>
              <a:rPr lang="fr-FR" baseline="0" dirty="0" err="1" smtClean="0"/>
              <a:t>Starting</a:t>
            </a:r>
            <a:r>
              <a:rPr lang="fr-FR" baseline="0" dirty="0" smtClean="0"/>
              <a:t> </a:t>
            </a:r>
            <a:r>
              <a:rPr lang="fr-FR" baseline="0" dirty="0" err="1" smtClean="0"/>
              <a:t>with</a:t>
            </a:r>
            <a:r>
              <a:rPr lang="fr-FR" baseline="0" dirty="0" smtClean="0"/>
              <a:t> the Introduction</a:t>
            </a:r>
          </a:p>
        </p:txBody>
      </p:sp>
      <p:sp>
        <p:nvSpPr>
          <p:cNvPr id="4" name="Espace réservé du numéro de diapositive 3"/>
          <p:cNvSpPr>
            <a:spLocks noGrp="1"/>
          </p:cNvSpPr>
          <p:nvPr>
            <p:ph type="sldNum" sz="quarter" idx="10"/>
          </p:nvPr>
        </p:nvSpPr>
        <p:spPr/>
        <p:txBody>
          <a:bodyPr/>
          <a:lstStyle/>
          <a:p>
            <a:fld id="{170D1F96-EB5F-4365-8387-9E6F2BCB3B02}" type="slidenum">
              <a:rPr lang="en-GB" smtClean="0"/>
              <a:t>2</a:t>
            </a:fld>
            <a:endParaRPr lang="en-GB"/>
          </a:p>
        </p:txBody>
      </p:sp>
    </p:spTree>
    <p:extLst>
      <p:ext uri="{BB962C8B-B14F-4D97-AF65-F5344CB8AC3E}">
        <p14:creationId xmlns:p14="http://schemas.microsoft.com/office/powerpoint/2010/main" val="3719809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smtClean="0"/>
              <a:t>Slide for </a:t>
            </a:r>
            <a:r>
              <a:rPr lang="fr-FR" b="0" dirty="0" err="1" smtClean="0"/>
              <a:t>reference</a:t>
            </a:r>
            <a:endParaRPr lang="en-GB"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548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Relationship elements are used to record values for an access point, identifier, or IRI of a related entity. </a:t>
            </a:r>
            <a:r>
              <a:rPr lang="en-GB" sz="1200" kern="1200" dirty="0" smtClean="0">
                <a:solidFill>
                  <a:schemeClr val="tx1"/>
                </a:solidFill>
                <a:effectLst/>
                <a:latin typeface="+mn-lt"/>
                <a:ea typeface="+mn-ea"/>
                <a:cs typeface="+mn-cs"/>
              </a:rPr>
              <a:t>These are controlled</a:t>
            </a:r>
            <a:r>
              <a:rPr lang="en-GB" sz="1200" kern="1200" baseline="0" dirty="0" smtClean="0">
                <a:solidFill>
                  <a:schemeClr val="tx1"/>
                </a:solidFill>
                <a:effectLst/>
                <a:latin typeface="+mn-lt"/>
                <a:ea typeface="+mn-ea"/>
                <a:cs typeface="+mn-cs"/>
              </a:rPr>
              <a:t> values that complement the uncontrolled values of the manifestation statement elements.</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764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smtClean="0"/>
              <a:t>Notes are </a:t>
            </a:r>
            <a:r>
              <a:rPr lang="fr-FR" b="0" dirty="0" err="1" smtClean="0"/>
              <a:t>familiar</a:t>
            </a:r>
            <a:r>
              <a:rPr lang="fr-FR" b="0" dirty="0" smtClean="0"/>
              <a:t> to the ISBD.</a:t>
            </a:r>
            <a:r>
              <a:rPr lang="fr-FR" b="0" baseline="0" dirty="0" smtClean="0"/>
              <a:t> </a:t>
            </a:r>
            <a:r>
              <a:rPr lang="fr-FR" b="0" dirty="0" smtClean="0"/>
              <a:t>There </a:t>
            </a:r>
            <a:r>
              <a:rPr lang="fr-FR" b="0" dirty="0" err="1" smtClean="0"/>
              <a:t>is</a:t>
            </a:r>
            <a:r>
              <a:rPr lang="fr-FR" b="0" dirty="0" smtClean="0"/>
              <a:t> a </a:t>
            </a:r>
            <a:r>
              <a:rPr lang="fr-FR" b="0" dirty="0" err="1" smtClean="0"/>
              <a:t>general</a:t>
            </a:r>
            <a:r>
              <a:rPr lang="fr-FR" b="0" dirty="0" smtClean="0"/>
              <a:t> super-type</a:t>
            </a:r>
            <a:r>
              <a:rPr lang="fr-FR" b="0" baseline="0" dirty="0" smtClean="0"/>
              <a:t> note </a:t>
            </a:r>
            <a:r>
              <a:rPr lang="fr-FR" b="0" baseline="0" dirty="0" err="1" smtClean="0"/>
              <a:t>element</a:t>
            </a:r>
            <a:r>
              <a:rPr lang="fr-FR" b="0" baseline="0" dirty="0" smtClean="0"/>
              <a:t> </a:t>
            </a:r>
            <a:r>
              <a:rPr lang="fr-FR" b="0" i="1" dirty="0" smtClean="0"/>
              <a:t>has</a:t>
            </a:r>
            <a:r>
              <a:rPr lang="fr-FR" b="0" i="1" baseline="0" dirty="0" smtClean="0"/>
              <a:t> note on manifestation </a:t>
            </a:r>
            <a:r>
              <a:rPr lang="fr-FR" b="0" i="0" baseline="0" dirty="0" err="1" smtClean="0"/>
              <a:t>which</a:t>
            </a:r>
            <a:r>
              <a:rPr lang="fr-FR" b="0" i="0" baseline="0" dirty="0" smtClean="0"/>
              <a:t> </a:t>
            </a:r>
            <a:r>
              <a:rPr lang="fr-FR" b="0" baseline="0" dirty="0" smtClean="0"/>
              <a:t>has </a:t>
            </a:r>
            <a:r>
              <a:rPr lang="fr-FR" b="0" baseline="0" dirty="0" err="1" smtClean="0"/>
              <a:t>sub</a:t>
            </a:r>
            <a:r>
              <a:rPr lang="fr-FR" b="0" baseline="0" dirty="0" smtClean="0"/>
              <a:t>-type notes for </a:t>
            </a:r>
            <a:r>
              <a:rPr lang="fr-FR" b="0" baseline="0" dirty="0" err="1" smtClean="0"/>
              <a:t>each</a:t>
            </a:r>
            <a:r>
              <a:rPr lang="fr-FR" b="0" baseline="0" dirty="0" smtClean="0"/>
              <a:t> manifestation </a:t>
            </a:r>
            <a:r>
              <a:rPr lang="fr-FR" b="0" baseline="0" dirty="0" err="1" smtClean="0"/>
              <a:t>statement</a:t>
            </a:r>
            <a:r>
              <a:rPr lang="fr-FR" b="0" baseline="0" dirty="0" smtClean="0"/>
              <a:t> </a:t>
            </a:r>
            <a:r>
              <a:rPr lang="fr-FR" b="0" baseline="0" dirty="0" err="1" smtClean="0"/>
              <a:t>sub</a:t>
            </a:r>
            <a:r>
              <a:rPr lang="fr-FR" b="0" baseline="0" dirty="0" smtClean="0"/>
              <a:t>-type </a:t>
            </a:r>
            <a:r>
              <a:rPr lang="fr-FR" b="0" baseline="0" dirty="0" err="1" smtClean="0"/>
              <a:t>element</a:t>
            </a:r>
            <a:r>
              <a:rPr lang="fr-FR" b="0" baseline="0" dirty="0" smtClean="0"/>
              <a:t>.</a:t>
            </a:r>
          </a:p>
          <a:p>
            <a:endParaRPr lang="fr-FR" b="0" baseline="0" dirty="0" smtClean="0"/>
          </a:p>
          <a:p>
            <a:r>
              <a:rPr lang="fr-FR" b="0" baseline="0" dirty="0" smtClean="0"/>
              <a:t>There </a:t>
            </a:r>
            <a:r>
              <a:rPr lang="fr-FR" b="0" baseline="0" dirty="0" err="1" smtClean="0"/>
              <a:t>is</a:t>
            </a:r>
            <a:r>
              <a:rPr lang="fr-FR" b="0" baseline="0" dirty="0" smtClean="0"/>
              <a:t> </a:t>
            </a:r>
            <a:r>
              <a:rPr lang="fr-FR" b="0" baseline="0" dirty="0" err="1" smtClean="0"/>
              <a:t>also</a:t>
            </a:r>
            <a:r>
              <a:rPr lang="fr-FR" b="0" baseline="0" dirty="0" smtClean="0"/>
              <a:t> </a:t>
            </a:r>
            <a:r>
              <a:rPr lang="fr-FR" b="0" i="1" baseline="0" dirty="0" smtClean="0"/>
              <a:t>has note on </a:t>
            </a:r>
            <a:r>
              <a:rPr lang="fr-FR" b="0" i="1" baseline="0" dirty="0" err="1" smtClean="0"/>
              <a:t>entity</a:t>
            </a:r>
            <a:r>
              <a:rPr lang="fr-FR" b="0" i="1" baseline="0" dirty="0" smtClean="0"/>
              <a:t> </a:t>
            </a:r>
            <a:r>
              <a:rPr lang="fr-FR" b="0" i="1" baseline="0" dirty="0" err="1" smtClean="0"/>
              <a:t>associated</a:t>
            </a:r>
            <a:r>
              <a:rPr lang="fr-FR" b="0" i="1" baseline="0" dirty="0" smtClean="0"/>
              <a:t> </a:t>
            </a:r>
            <a:r>
              <a:rPr lang="fr-FR" b="0" i="1" baseline="0" dirty="0" err="1" smtClean="0"/>
              <a:t>with</a:t>
            </a:r>
            <a:r>
              <a:rPr lang="fr-FR" b="0" i="1" baseline="0" dirty="0" smtClean="0"/>
              <a:t> manifestation</a:t>
            </a:r>
            <a:r>
              <a:rPr lang="fr-FR" b="0" baseline="0" dirty="0" smtClean="0"/>
              <a:t>, </a:t>
            </a:r>
            <a:r>
              <a:rPr lang="fr-FR" b="0" baseline="0" dirty="0" err="1" smtClean="0"/>
              <a:t>with</a:t>
            </a:r>
            <a:r>
              <a:rPr lang="fr-FR" b="0" baseline="0" dirty="0" smtClean="0"/>
              <a:t> </a:t>
            </a:r>
            <a:r>
              <a:rPr lang="fr-FR" b="0" baseline="0" dirty="0" err="1" smtClean="0"/>
              <a:t>sub</a:t>
            </a:r>
            <a:r>
              <a:rPr lang="fr-FR" b="0" baseline="0" dirty="0" smtClean="0"/>
              <a:t>-types for all LRM </a:t>
            </a:r>
            <a:r>
              <a:rPr lang="fr-FR" b="0" baseline="0" dirty="0" err="1" smtClean="0"/>
              <a:t>entities</a:t>
            </a:r>
            <a:r>
              <a:rPr lang="fr-FR" b="0" baseline="0" dirty="0" smtClean="0"/>
              <a:t> </a:t>
            </a:r>
            <a:r>
              <a:rPr lang="fr-FR" b="0" baseline="0" dirty="0" err="1" smtClean="0"/>
              <a:t>so</a:t>
            </a:r>
            <a:r>
              <a:rPr lang="fr-FR" b="0" baseline="0" dirty="0" smtClean="0"/>
              <a:t> </a:t>
            </a:r>
            <a:r>
              <a:rPr lang="fr-FR" b="0" baseline="0" dirty="0" err="1" smtClean="0"/>
              <a:t>that</a:t>
            </a:r>
            <a:r>
              <a:rPr lang="fr-FR" b="0" baseline="0" dirty="0" smtClean="0"/>
              <a:t> </a:t>
            </a:r>
            <a:r>
              <a:rPr lang="fr-FR" b="0" baseline="0" dirty="0" err="1" smtClean="0"/>
              <a:t>you</a:t>
            </a:r>
            <a:r>
              <a:rPr lang="fr-FR" b="0" baseline="0" dirty="0" smtClean="0"/>
              <a:t> </a:t>
            </a:r>
            <a:r>
              <a:rPr lang="fr-FR" b="0" baseline="0" dirty="0" err="1" smtClean="0"/>
              <a:t>can</a:t>
            </a:r>
            <a:r>
              <a:rPr lang="fr-FR" b="0" baseline="0" dirty="0" smtClean="0"/>
              <a:t> </a:t>
            </a:r>
            <a:r>
              <a:rPr lang="fr-FR" b="0" baseline="0" dirty="0" err="1" smtClean="0"/>
              <a:t>say</a:t>
            </a:r>
            <a:r>
              <a:rPr lang="fr-FR" b="0" baseline="0" dirty="0" smtClean="0"/>
              <a:t> </a:t>
            </a:r>
            <a:r>
              <a:rPr lang="fr-FR" b="0" baseline="0" dirty="0" err="1" smtClean="0"/>
              <a:t>something</a:t>
            </a:r>
            <a:r>
              <a:rPr lang="fr-FR" b="0" baseline="0" dirty="0" smtClean="0"/>
              <a:t> about all </a:t>
            </a:r>
            <a:r>
              <a:rPr lang="fr-FR" b="0" baseline="0" dirty="0" err="1" smtClean="0"/>
              <a:t>related</a:t>
            </a:r>
            <a:r>
              <a:rPr lang="fr-FR" b="0" baseline="0" dirty="0" smtClean="0"/>
              <a:t> </a:t>
            </a:r>
            <a:r>
              <a:rPr lang="fr-FR" b="0" baseline="0" dirty="0" err="1" smtClean="0"/>
              <a:t>entities</a:t>
            </a:r>
            <a:r>
              <a:rPr lang="fr-FR" b="0" baseline="0" dirty="0" smtClean="0"/>
              <a:t> </a:t>
            </a:r>
            <a:r>
              <a:rPr lang="fr-FR" b="0" baseline="0" dirty="0" err="1" smtClean="0"/>
              <a:t>even</a:t>
            </a:r>
            <a:r>
              <a:rPr lang="fr-FR" b="0" baseline="0" dirty="0" smtClean="0"/>
              <a:t> if </a:t>
            </a:r>
            <a:r>
              <a:rPr lang="fr-FR" b="0" baseline="0" dirty="0" err="1" smtClean="0"/>
              <a:t>you</a:t>
            </a:r>
            <a:r>
              <a:rPr lang="fr-FR" b="0" baseline="0" dirty="0" smtClean="0"/>
              <a:t> are not </a:t>
            </a:r>
            <a:r>
              <a:rPr lang="fr-FR" b="0" baseline="0" dirty="0" err="1" smtClean="0"/>
              <a:t>describing</a:t>
            </a:r>
            <a:r>
              <a:rPr lang="fr-FR" b="0" baseline="0" dirty="0" smtClean="0"/>
              <a:t> </a:t>
            </a:r>
            <a:r>
              <a:rPr lang="fr-FR" b="0" baseline="0" dirty="0" err="1" smtClean="0"/>
              <a:t>those</a:t>
            </a:r>
            <a:r>
              <a:rPr lang="fr-FR" b="0" baseline="0" dirty="0" smtClean="0"/>
              <a:t> </a:t>
            </a:r>
            <a:r>
              <a:rPr lang="fr-FR" b="0" baseline="0" dirty="0" err="1" smtClean="0"/>
              <a:t>entities</a:t>
            </a:r>
            <a:r>
              <a:rPr lang="fr-FR" b="0" baseline="0" dirty="0" smtClean="0"/>
              <a:t>.</a:t>
            </a:r>
            <a:endParaRPr lang="en-GB"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191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attribute</a:t>
            </a:r>
            <a:r>
              <a:rPr lang="en-GB" baseline="0" dirty="0" smtClean="0"/>
              <a:t> elements are </a:t>
            </a:r>
            <a:r>
              <a:rPr lang="en-GB" dirty="0" smtClean="0"/>
              <a:t>mainly based on existing ISBD legacy elements, along with some RDA/</a:t>
            </a:r>
            <a:r>
              <a:rPr lang="en-GB" dirty="0" err="1" smtClean="0"/>
              <a:t>Onix</a:t>
            </a:r>
            <a:r>
              <a:rPr lang="en-GB" dirty="0" smtClean="0"/>
              <a:t> Framework.</a:t>
            </a:r>
          </a:p>
          <a:p>
            <a:endParaRPr lang="en-GB" dirty="0" smtClean="0"/>
          </a:p>
          <a:p>
            <a:r>
              <a:rPr lang="en-GB" dirty="0" smtClean="0"/>
              <a:t>An attribute element has</a:t>
            </a:r>
            <a:r>
              <a:rPr lang="en-GB" baseline="0" dirty="0" smtClean="0"/>
              <a:t> </a:t>
            </a:r>
            <a:r>
              <a:rPr lang="en-GB" dirty="0" smtClean="0"/>
              <a:t>a controlled or uncontrolled string value. Many of the attribute elements’ controlled</a:t>
            </a:r>
            <a:r>
              <a:rPr lang="en-GB" baseline="0" dirty="0" smtClean="0"/>
              <a:t> </a:t>
            </a:r>
            <a:r>
              <a:rPr lang="en-GB" dirty="0" smtClean="0"/>
              <a:t>values can be found in the ISBDM Values section.</a:t>
            </a:r>
          </a:p>
          <a:p>
            <a:endParaRPr lang="fr-FR" dirty="0" smtClean="0"/>
          </a:p>
          <a:p>
            <a:endParaRPr lang="fr-FR" b="0" dirty="0" smtClean="0"/>
          </a:p>
          <a:p>
            <a:endParaRPr lang="en-GB"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949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The Values section has a</a:t>
            </a:r>
            <a:r>
              <a:rPr lang="fr-FR" baseline="0" dirty="0" smtClean="0"/>
              <a:t> </a:t>
            </a:r>
            <a:r>
              <a:rPr lang="en-GB" dirty="0" smtClean="0"/>
              <a:t>set of controlled terms that are used as values for a specific ISBDM attribute element. There are vocabularies for:</a:t>
            </a:r>
            <a:endParaRPr lang="fr-FR" dirty="0" smtClean="0"/>
          </a:p>
          <a:p>
            <a:endParaRPr lang="en-GB" dirty="0" smtClean="0"/>
          </a:p>
          <a:p>
            <a:pPr marL="228600" indent="-228600">
              <a:buFont typeface="Wingdings" panose="05000000000000000000" pitchFamily="2" charset="2"/>
              <a:buChar char="Ø"/>
            </a:pPr>
            <a:r>
              <a:rPr lang="en-GB" dirty="0" smtClean="0"/>
              <a:t>ISBD </a:t>
            </a:r>
            <a:r>
              <a:rPr lang="en-GB" b="1" dirty="0" smtClean="0"/>
              <a:t>Category of Carrier </a:t>
            </a:r>
            <a:r>
              <a:rPr lang="en-GB" dirty="0" smtClean="0"/>
              <a:t>value vocabulary (RDA </a:t>
            </a:r>
            <a:r>
              <a:rPr lang="en-GB" dirty="0" err="1" smtClean="0"/>
              <a:t>Onix</a:t>
            </a:r>
            <a:r>
              <a:rPr lang="en-GB" baseline="0" dirty="0" smtClean="0"/>
              <a:t> Framework)</a:t>
            </a:r>
            <a:endParaRPr lang="en-GB" dirty="0" smtClean="0"/>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smtClean="0"/>
              <a:t>ISBD </a:t>
            </a:r>
            <a:r>
              <a:rPr lang="en-GB" b="1" dirty="0" smtClean="0"/>
              <a:t>Category of Content </a:t>
            </a:r>
            <a:r>
              <a:rPr lang="en-GB" dirty="0" smtClean="0"/>
              <a:t>value vocabulary (RDA </a:t>
            </a:r>
            <a:r>
              <a:rPr lang="en-GB" dirty="0" err="1" smtClean="0"/>
              <a:t>Onix</a:t>
            </a:r>
            <a:r>
              <a:rPr lang="en-GB" baseline="0" dirty="0" smtClean="0"/>
              <a:t> Framework)</a:t>
            </a:r>
            <a:endParaRPr lang="en-GB" dirty="0" smtClean="0"/>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smtClean="0"/>
              <a:t>ISBD </a:t>
            </a:r>
            <a:r>
              <a:rPr lang="en-GB" b="1" dirty="0" smtClean="0"/>
              <a:t>Media Type </a:t>
            </a:r>
            <a:r>
              <a:rPr lang="en-GB" dirty="0" smtClean="0"/>
              <a:t>value vocabulary (RDA </a:t>
            </a:r>
            <a:r>
              <a:rPr lang="en-GB" dirty="0" err="1" smtClean="0"/>
              <a:t>Onix</a:t>
            </a:r>
            <a:r>
              <a:rPr lang="en-GB" baseline="0" dirty="0" smtClean="0"/>
              <a:t> Framework)</a:t>
            </a:r>
            <a:endParaRPr lang="en-GB" dirty="0" smtClean="0"/>
          </a:p>
          <a:p>
            <a:pPr marL="228600" indent="-228600">
              <a:buFont typeface="Wingdings" panose="05000000000000000000" pitchFamily="2" charset="2"/>
              <a:buChar char="Ø"/>
            </a:pPr>
            <a:r>
              <a:rPr lang="en-GB" dirty="0" smtClean="0"/>
              <a:t>ISBD </a:t>
            </a:r>
            <a:r>
              <a:rPr lang="en-GB" b="1" dirty="0" smtClean="0"/>
              <a:t>Production Process </a:t>
            </a:r>
            <a:r>
              <a:rPr lang="en-GB" dirty="0" smtClean="0"/>
              <a:t>value vocabulary</a:t>
            </a:r>
          </a:p>
          <a:p>
            <a:pPr marL="228600" indent="-228600">
              <a:buFont typeface="Wingdings" panose="05000000000000000000" pitchFamily="2" charset="2"/>
              <a:buChar char="Ø"/>
            </a:pPr>
            <a:r>
              <a:rPr lang="en-GB" dirty="0" smtClean="0"/>
              <a:t>ISBD </a:t>
            </a:r>
            <a:r>
              <a:rPr lang="en-GB" b="1" dirty="0" smtClean="0"/>
              <a:t>Unitary Structure </a:t>
            </a:r>
            <a:r>
              <a:rPr lang="en-GB" dirty="0" smtClean="0"/>
              <a:t>value vocabulary</a:t>
            </a:r>
          </a:p>
          <a:p>
            <a:endParaRPr lang="en-GB" dirty="0" smtClean="0"/>
          </a:p>
          <a:p>
            <a:endParaRPr lang="fr-FR" dirty="0" smtClean="0"/>
          </a:p>
          <a:p>
            <a:endParaRPr lang="fr-FR" b="0" dirty="0" smtClean="0"/>
          </a:p>
          <a:p>
            <a:endParaRPr lang="en-GB"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320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smtClean="0"/>
          </a:p>
          <a:p>
            <a:r>
              <a:rPr lang="fr-FR" dirty="0" smtClean="0"/>
              <a:t>There </a:t>
            </a:r>
            <a:r>
              <a:rPr lang="fr-FR" dirty="0" err="1" smtClean="0"/>
              <a:t>is</a:t>
            </a:r>
            <a:r>
              <a:rPr lang="fr-FR" dirty="0" smtClean="0"/>
              <a:t> a </a:t>
            </a:r>
            <a:r>
              <a:rPr lang="fr-FR" b="1" dirty="0" err="1" smtClean="0"/>
              <a:t>Glossary</a:t>
            </a:r>
            <a:r>
              <a:rPr lang="fr-FR" dirty="0" smtClean="0"/>
              <a:t> </a:t>
            </a:r>
            <a:r>
              <a:rPr lang="fr-FR" dirty="0" err="1" smtClean="0"/>
              <a:t>which</a:t>
            </a:r>
            <a:r>
              <a:rPr lang="fr-FR" baseline="0" dirty="0" smtClean="0"/>
              <a:t> </a:t>
            </a:r>
            <a:r>
              <a:rPr lang="fr-FR" baseline="0" dirty="0" err="1" smtClean="0"/>
              <a:t>is</a:t>
            </a:r>
            <a:r>
              <a:rPr lang="fr-FR" dirty="0" smtClean="0"/>
              <a:t> a </a:t>
            </a:r>
            <a:r>
              <a:rPr lang="fr-FR" dirty="0" err="1" smtClean="0"/>
              <a:t>work</a:t>
            </a:r>
            <a:r>
              <a:rPr lang="fr-FR" dirty="0" smtClean="0"/>
              <a:t> in </a:t>
            </a:r>
            <a:r>
              <a:rPr lang="fr-FR" dirty="0" err="1" smtClean="0"/>
              <a:t>progress</a:t>
            </a:r>
            <a:endParaRPr lang="fr-FR" dirty="0" smtClean="0"/>
          </a:p>
          <a:p>
            <a:endParaRPr lang="fr-FR" b="0" dirty="0" smtClean="0"/>
          </a:p>
          <a:p>
            <a:endParaRPr lang="en-GB"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256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Finaly</a:t>
            </a:r>
            <a:r>
              <a:rPr lang="fr-FR" baseline="0" dirty="0" smtClean="0"/>
              <a:t> </a:t>
            </a:r>
            <a:r>
              <a:rPr lang="fr-FR" baseline="0" dirty="0" err="1" smtClean="0"/>
              <a:t>there</a:t>
            </a:r>
            <a:r>
              <a:rPr lang="fr-FR" baseline="0" dirty="0" smtClean="0"/>
              <a:t> </a:t>
            </a:r>
            <a:r>
              <a:rPr lang="fr-FR" baseline="0" dirty="0" err="1" smtClean="0"/>
              <a:t>is</a:t>
            </a:r>
            <a:r>
              <a:rPr lang="fr-FR" baseline="0" dirty="0" smtClean="0"/>
              <a:t> an </a:t>
            </a:r>
            <a:r>
              <a:rPr lang="fr-FR" baseline="0" dirty="0" err="1" smtClean="0"/>
              <a:t>Examples</a:t>
            </a:r>
            <a:r>
              <a:rPr lang="fr-FR" baseline="0" dirty="0" smtClean="0"/>
              <a:t> section. The </a:t>
            </a:r>
            <a:r>
              <a:rPr lang="fr-FR" baseline="0" dirty="0" err="1" smtClean="0"/>
              <a:t>idea</a:t>
            </a:r>
            <a:r>
              <a:rPr lang="fr-FR" baseline="0" dirty="0" smtClean="0"/>
              <a:t> </a:t>
            </a:r>
            <a:r>
              <a:rPr lang="fr-FR" baseline="0" dirty="0" err="1" smtClean="0"/>
              <a:t>is</a:t>
            </a:r>
            <a:r>
              <a:rPr lang="fr-FR" baseline="0" dirty="0" smtClean="0"/>
              <a:t> </a:t>
            </a:r>
            <a:r>
              <a:rPr lang="fr-FR" baseline="0" dirty="0" err="1" smtClean="0"/>
              <a:t>that</a:t>
            </a:r>
            <a:r>
              <a:rPr lang="fr-FR" baseline="0" dirty="0" smtClean="0"/>
              <a:t> </a:t>
            </a:r>
            <a:r>
              <a:rPr lang="fr-FR" baseline="0" dirty="0" err="1" smtClean="0"/>
              <a:t>this</a:t>
            </a:r>
            <a:r>
              <a:rPr lang="fr-FR" baseline="0" dirty="0" smtClean="0"/>
              <a:t> section </a:t>
            </a:r>
            <a:r>
              <a:rPr lang="fr-FR" baseline="0" dirty="0" err="1" smtClean="0"/>
              <a:t>will</a:t>
            </a:r>
            <a:r>
              <a:rPr lang="fr-FR" baseline="0" dirty="0" smtClean="0"/>
              <a:t> </a:t>
            </a:r>
            <a:r>
              <a:rPr lang="fr-FR" baseline="0" dirty="0" err="1" smtClean="0"/>
              <a:t>contain</a:t>
            </a:r>
            <a:r>
              <a:rPr lang="fr-FR" baseline="0" dirty="0" smtClean="0"/>
              <a:t> f</a:t>
            </a:r>
            <a:r>
              <a:rPr lang="fr-FR" dirty="0" smtClean="0"/>
              <a:t>ull </a:t>
            </a:r>
            <a:r>
              <a:rPr lang="fr-FR" dirty="0" err="1" smtClean="0"/>
              <a:t>examples</a:t>
            </a:r>
            <a:r>
              <a:rPr lang="fr-FR" dirty="0" smtClean="0"/>
              <a:t> of ISBDM</a:t>
            </a:r>
            <a:r>
              <a:rPr lang="fr-FR" baseline="0" dirty="0" smtClean="0"/>
              <a:t> descriptions</a:t>
            </a:r>
            <a:endParaRPr lang="fr-FR" dirty="0" smtClean="0"/>
          </a:p>
          <a:p>
            <a:endParaRPr lang="fr-FR" b="0" dirty="0" smtClean="0"/>
          </a:p>
          <a:p>
            <a:endParaRPr lang="en-GB"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608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140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smtClean="0"/>
          </a:p>
          <a:p>
            <a:endParaRPr lang="fr-FR" b="0" dirty="0" smtClean="0"/>
          </a:p>
          <a:p>
            <a:endParaRPr lang="en-GB"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85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The introduction section takes inspiration from the current introduction to ISBD, but removes large parts of it, and adds new information that is more relevant to an entity based manifestation content standard.</a:t>
            </a:r>
          </a:p>
        </p:txBody>
      </p:sp>
      <p:sp>
        <p:nvSpPr>
          <p:cNvPr id="4" name="Espace réservé du numéro de diapositive 3"/>
          <p:cNvSpPr>
            <a:spLocks noGrp="1"/>
          </p:cNvSpPr>
          <p:nvPr>
            <p:ph type="sldNum" sz="quarter" idx="10"/>
          </p:nvPr>
        </p:nvSpPr>
        <p:spPr/>
        <p:txBody>
          <a:bodyPr/>
          <a:lstStyle/>
          <a:p>
            <a:fld id="{170D1F96-EB5F-4365-8387-9E6F2BCB3B02}" type="slidenum">
              <a:rPr lang="en-GB" smtClean="0"/>
              <a:t>3</a:t>
            </a:fld>
            <a:endParaRPr lang="en-GB"/>
          </a:p>
        </p:txBody>
      </p:sp>
    </p:spTree>
    <p:extLst>
      <p:ext uri="{BB962C8B-B14F-4D97-AF65-F5344CB8AC3E}">
        <p14:creationId xmlns:p14="http://schemas.microsoft.com/office/powerpoint/2010/main" val="288062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b="0" dirty="0" smtClean="0"/>
              <a:t>The ISBD </a:t>
            </a:r>
            <a:r>
              <a:rPr lang="en-GB" b="1" dirty="0" smtClean="0"/>
              <a:t>Sources of information</a:t>
            </a:r>
            <a:r>
              <a:rPr lang="en-GB" dirty="0" smtClean="0"/>
              <a:t> have been extensively analysed, and have been simplified compared to the current ISBD. The approach was to generalize the sources of information, and to rely more on cataloguer judgment than on a prescribed set of sources.</a:t>
            </a:r>
          </a:p>
          <a:p>
            <a:endParaRPr lang="fr-FR" dirty="0" smtClean="0"/>
          </a:p>
          <a:p>
            <a:r>
              <a:rPr lang="en-GB" dirty="0" smtClean="0"/>
              <a:t>Therefore, sources of information have been split into just 2 sections:</a:t>
            </a:r>
          </a:p>
          <a:p>
            <a:pPr lvl="0"/>
            <a:endParaRPr lang="en-GB" b="1" dirty="0" smtClean="0"/>
          </a:p>
          <a:p>
            <a:pPr marL="171450" lvl="0" indent="-171450">
              <a:buFont typeface="Wingdings" panose="05000000000000000000" pitchFamily="2" charset="2"/>
              <a:buChar char="Ø"/>
            </a:pPr>
            <a:r>
              <a:rPr lang="en-GB" b="1" dirty="0" smtClean="0"/>
              <a:t>The manifestation itself</a:t>
            </a:r>
            <a:r>
              <a:rPr lang="en-GB" b="0" baseline="0" dirty="0" smtClean="0"/>
              <a:t> (</a:t>
            </a:r>
            <a:r>
              <a:rPr lang="en-GB" dirty="0" smtClean="0"/>
              <a:t>which relates</a:t>
            </a:r>
            <a:r>
              <a:rPr lang="en-GB" baseline="0" dirty="0" smtClean="0"/>
              <a:t> to the</a:t>
            </a:r>
            <a:r>
              <a:rPr lang="en-GB" dirty="0" smtClean="0"/>
              <a:t> International Cataloguing Principle</a:t>
            </a:r>
            <a:r>
              <a:rPr lang="en-GB" baseline="0" dirty="0" smtClean="0"/>
              <a:t> (ICP)</a:t>
            </a:r>
            <a:r>
              <a:rPr lang="en-GB" dirty="0" smtClean="0"/>
              <a:t> “representation”)</a:t>
            </a:r>
            <a:endParaRPr lang="fr-FR" b="1" dirty="0" smtClean="0"/>
          </a:p>
          <a:p>
            <a:pPr marL="171450" lvl="0" indent="-171450">
              <a:buFont typeface="Wingdings" panose="05000000000000000000" pitchFamily="2" charset="2"/>
              <a:buChar char="Ø"/>
            </a:pPr>
            <a:r>
              <a:rPr lang="fr-FR" b="1" dirty="0" err="1" smtClean="0"/>
              <a:t>External</a:t>
            </a:r>
            <a:r>
              <a:rPr lang="fr-FR" b="1" dirty="0" smtClean="0"/>
              <a:t> sources</a:t>
            </a:r>
            <a:r>
              <a:rPr lang="fr-FR" b="0" baseline="0" dirty="0" smtClean="0"/>
              <a:t> (</a:t>
            </a:r>
            <a:r>
              <a:rPr lang="fr-FR" dirty="0" err="1" smtClean="0"/>
              <a:t>other</a:t>
            </a:r>
            <a:r>
              <a:rPr lang="fr-FR" dirty="0" smtClean="0"/>
              <a:t> manifestations, </a:t>
            </a:r>
            <a:r>
              <a:rPr lang="fr-FR" dirty="0" err="1" smtClean="0"/>
              <a:t>reference</a:t>
            </a:r>
            <a:r>
              <a:rPr lang="fr-FR" dirty="0" smtClean="0"/>
              <a:t> sources)</a:t>
            </a:r>
          </a:p>
        </p:txBody>
      </p:sp>
      <p:sp>
        <p:nvSpPr>
          <p:cNvPr id="4" name="Espace réservé du numéro de diapositive 3"/>
          <p:cNvSpPr>
            <a:spLocks noGrp="1"/>
          </p:cNvSpPr>
          <p:nvPr>
            <p:ph type="sldNum" sz="quarter" idx="10"/>
          </p:nvPr>
        </p:nvSpPr>
        <p:spPr/>
        <p:txBody>
          <a:bodyPr/>
          <a:lstStyle/>
          <a:p>
            <a:fld id="{170D1F96-EB5F-4365-8387-9E6F2BCB3B02}" type="slidenum">
              <a:rPr lang="en-GB" smtClean="0"/>
              <a:t>4</a:t>
            </a:fld>
            <a:endParaRPr lang="en-GB"/>
          </a:p>
        </p:txBody>
      </p:sp>
    </p:spTree>
    <p:extLst>
      <p:ext uri="{BB962C8B-B14F-4D97-AF65-F5344CB8AC3E}">
        <p14:creationId xmlns:p14="http://schemas.microsoft.com/office/powerpoint/2010/main" val="336984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b="0" dirty="0" smtClean="0"/>
              <a:t>The</a:t>
            </a:r>
            <a:r>
              <a:rPr lang="en-GB" b="0" baseline="0" dirty="0" smtClean="0"/>
              <a:t> </a:t>
            </a:r>
            <a:r>
              <a:rPr lang="en-GB" b="1" dirty="0" smtClean="0"/>
              <a:t>Metadata utility and processing </a:t>
            </a:r>
            <a:r>
              <a:rPr lang="en-GB" b="0" dirty="0" smtClean="0"/>
              <a:t>subsection</a:t>
            </a:r>
            <a:r>
              <a:rPr lang="en-GB" dirty="0" smtClean="0"/>
              <a:t> provides</a:t>
            </a:r>
            <a:r>
              <a:rPr lang="en-GB" baseline="0" dirty="0" smtClean="0"/>
              <a:t> context</a:t>
            </a:r>
            <a:r>
              <a:rPr lang="en-GB" dirty="0" smtClean="0"/>
              <a:t> about what actually happens to the metadata that you create:</a:t>
            </a:r>
          </a:p>
          <a:p>
            <a:endParaRPr lang="en-GB" dirty="0" smtClean="0"/>
          </a:p>
          <a:p>
            <a:r>
              <a:rPr lang="en-GB" dirty="0" smtClean="0"/>
              <a:t>How is it used? How is it processed in modern information retrieval systems?</a:t>
            </a:r>
          </a:p>
          <a:p>
            <a:endParaRPr lang="en-GB" dirty="0" smtClean="0"/>
          </a:p>
          <a:p>
            <a:r>
              <a:rPr lang="en-GB" dirty="0" smtClean="0"/>
              <a:t>It</a:t>
            </a:r>
            <a:r>
              <a:rPr lang="en-GB" baseline="0" dirty="0" smtClean="0"/>
              <a:t> </a:t>
            </a:r>
            <a:r>
              <a:rPr lang="en-GB" dirty="0" smtClean="0"/>
              <a:t>is an attempt to give cataloguers a bit more context about the result of their work.</a:t>
            </a:r>
            <a:endParaRPr lang="en-GB" dirty="0"/>
          </a:p>
        </p:txBody>
      </p:sp>
      <p:sp>
        <p:nvSpPr>
          <p:cNvPr id="4" name="Espace réservé du numéro de diapositive 3"/>
          <p:cNvSpPr>
            <a:spLocks noGrp="1"/>
          </p:cNvSpPr>
          <p:nvPr>
            <p:ph type="sldNum" sz="quarter" idx="10"/>
          </p:nvPr>
        </p:nvSpPr>
        <p:spPr/>
        <p:txBody>
          <a:bodyPr/>
          <a:lstStyle/>
          <a:p>
            <a:fld id="{170D1F96-EB5F-4365-8387-9E6F2BCB3B02}" type="slidenum">
              <a:rPr lang="en-GB" smtClean="0"/>
              <a:t>5</a:t>
            </a:fld>
            <a:endParaRPr lang="en-GB"/>
          </a:p>
        </p:txBody>
      </p:sp>
    </p:spTree>
    <p:extLst>
      <p:ext uri="{BB962C8B-B14F-4D97-AF65-F5344CB8AC3E}">
        <p14:creationId xmlns:p14="http://schemas.microsoft.com/office/powerpoint/2010/main" val="2040498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For example, which retrieval methods are applicable to an element value?</a:t>
            </a:r>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This table shows </a:t>
            </a:r>
            <a:r>
              <a:rPr lang="fr-FR" dirty="0" err="1" smtClean="0"/>
              <a:t>that</a:t>
            </a:r>
            <a:r>
              <a:rPr lang="fr-FR" dirty="0" smtClean="0"/>
              <a:t> </a:t>
            </a:r>
            <a:r>
              <a:rPr lang="fr-FR" dirty="0" err="1" smtClean="0"/>
              <a:t>Statement</a:t>
            </a:r>
            <a:r>
              <a:rPr lang="fr-FR" baseline="0" dirty="0" smtClean="0"/>
              <a:t> </a:t>
            </a:r>
            <a:r>
              <a:rPr lang="fr-FR" dirty="0" smtClean="0"/>
              <a:t>values are </a:t>
            </a:r>
            <a:r>
              <a:rPr lang="fr-FR" dirty="0" err="1" smtClean="0"/>
              <a:t>useful</a:t>
            </a:r>
            <a:r>
              <a:rPr lang="fr-FR" dirty="0" smtClean="0"/>
              <a:t> for </a:t>
            </a:r>
            <a:r>
              <a:rPr lang="fr-FR" dirty="0" err="1" smtClean="0"/>
              <a:t>uncontrolled</a:t>
            </a:r>
            <a:r>
              <a:rPr lang="fr-FR" baseline="0" dirty="0" smtClean="0"/>
              <a:t> </a:t>
            </a:r>
            <a:r>
              <a:rPr lang="fr-FR" dirty="0" smtClean="0"/>
              <a:t>keyword </a:t>
            </a:r>
            <a:r>
              <a:rPr lang="fr-FR" dirty="0" err="1" smtClean="0"/>
              <a:t>indexing</a:t>
            </a:r>
            <a:r>
              <a:rPr lang="fr-FR" dirty="0" smtClean="0"/>
              <a:t>, </a:t>
            </a:r>
            <a:r>
              <a:rPr lang="fr-FR" dirty="0" err="1" smtClean="0"/>
              <a:t>while</a:t>
            </a:r>
            <a:r>
              <a:rPr lang="fr-FR" dirty="0" smtClean="0"/>
              <a:t> Relationship values are </a:t>
            </a:r>
            <a:r>
              <a:rPr lang="fr-FR" dirty="0" err="1" smtClean="0"/>
              <a:t>controlled</a:t>
            </a:r>
            <a:r>
              <a:rPr lang="fr-FR" baseline="0" dirty="0" smtClean="0"/>
              <a:t> and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used</a:t>
            </a:r>
            <a:r>
              <a:rPr lang="fr-FR" baseline="0" dirty="0" smtClean="0"/>
              <a:t> for </a:t>
            </a:r>
            <a:r>
              <a:rPr lang="fr-FR" baseline="0" dirty="0" err="1" smtClean="0"/>
              <a:t>browsing</a:t>
            </a:r>
            <a:r>
              <a:rPr lang="fr-FR" baseline="0" dirty="0" smtClean="0"/>
              <a:t> and </a:t>
            </a:r>
            <a:r>
              <a:rPr lang="fr-FR" baseline="0" dirty="0" err="1" smtClean="0"/>
              <a:t>linking</a:t>
            </a:r>
            <a:r>
              <a:rPr lang="fr-FR" baseline="0" dirty="0" smtClean="0"/>
              <a:t>.</a:t>
            </a:r>
            <a:endParaRPr lang="en-GB" dirty="0" smtClean="0"/>
          </a:p>
          <a:p>
            <a:endParaRPr lang="fr-FR" dirty="0" smtClean="0"/>
          </a:p>
          <a:p>
            <a:endParaRPr lang="en-GB" dirty="0"/>
          </a:p>
        </p:txBody>
      </p:sp>
      <p:sp>
        <p:nvSpPr>
          <p:cNvPr id="4" name="Espace réservé du numéro de diapositive 3"/>
          <p:cNvSpPr>
            <a:spLocks noGrp="1"/>
          </p:cNvSpPr>
          <p:nvPr>
            <p:ph type="sldNum" sz="quarter" idx="10"/>
          </p:nvPr>
        </p:nvSpPr>
        <p:spPr/>
        <p:txBody>
          <a:bodyPr/>
          <a:lstStyle/>
          <a:p>
            <a:fld id="{170D1F96-EB5F-4365-8387-9E6F2BCB3B02}" type="slidenum">
              <a:rPr lang="en-GB" smtClean="0"/>
              <a:t>6</a:t>
            </a:fld>
            <a:endParaRPr lang="en-GB"/>
          </a:p>
        </p:txBody>
      </p:sp>
    </p:spTree>
    <p:extLst>
      <p:ext uri="{BB962C8B-B14F-4D97-AF65-F5344CB8AC3E}">
        <p14:creationId xmlns:p14="http://schemas.microsoft.com/office/powerpoint/2010/main" val="332368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aseline="0" dirty="0" smtClean="0"/>
              <a:t>The Assessment section that follows the Introduction section, recognizes</a:t>
            </a:r>
            <a:r>
              <a:rPr lang="en-GB" sz="1200" dirty="0" smtClean="0"/>
              <a:t> that under the LRM, the structure of the manifestation is influenced by 3 distinct characteristics:</a:t>
            </a:r>
          </a:p>
          <a:p>
            <a:endParaRPr lang="en-GB" sz="1200" dirty="0" smtClean="0"/>
          </a:p>
          <a:p>
            <a:pPr marL="228600" lvl="0" indent="-228600">
              <a:buFont typeface="+mj-lt"/>
              <a:buAutoNum type="arabicPeriod"/>
            </a:pPr>
            <a:r>
              <a:rPr lang="en-GB" sz="1200" b="1" dirty="0" smtClean="0"/>
              <a:t>Number of units</a:t>
            </a:r>
            <a:r>
              <a:rPr lang="en-GB" sz="1200" dirty="0" smtClean="0"/>
              <a:t> (The number of physical or logical parts that are in the manifestation)</a:t>
            </a:r>
          </a:p>
          <a:p>
            <a:pPr marL="228600" lvl="0" indent="-228600">
              <a:buFont typeface="+mj-lt"/>
              <a:buAutoNum type="arabicPeriod"/>
            </a:pPr>
            <a:r>
              <a:rPr lang="en-GB" sz="1200" b="1" dirty="0" smtClean="0"/>
              <a:t>Number of expressions</a:t>
            </a:r>
            <a:r>
              <a:rPr lang="en-GB" sz="1200" b="0" baseline="0" dirty="0" smtClean="0"/>
              <a:t> (D</a:t>
            </a:r>
            <a:r>
              <a:rPr lang="en-GB" sz="1200" dirty="0" smtClean="0"/>
              <a:t>etermines</a:t>
            </a:r>
            <a:r>
              <a:rPr lang="en-GB" sz="1200" baseline="0" dirty="0" smtClean="0"/>
              <a:t> </a:t>
            </a:r>
            <a:r>
              <a:rPr lang="en-GB" sz="1200" dirty="0" smtClean="0"/>
              <a:t>whether the manifestation is treated as an </a:t>
            </a:r>
            <a:r>
              <a:rPr lang="en-GB" sz="1200" b="1" dirty="0" smtClean="0"/>
              <a:t>aggregate or not</a:t>
            </a:r>
            <a:r>
              <a:rPr lang="en-GB" sz="1200" b="0" dirty="0" smtClean="0"/>
              <a:t>:</a:t>
            </a:r>
            <a:r>
              <a:rPr lang="en-GB" sz="1200" baseline="0" dirty="0" smtClean="0"/>
              <a:t> a</a:t>
            </a:r>
            <a:r>
              <a:rPr lang="en-GB" sz="1200" dirty="0" smtClean="0"/>
              <a:t> manifestation that embodies only one expression is not an aggregate, but everything else is)</a:t>
            </a:r>
          </a:p>
          <a:p>
            <a:pPr marL="228600" lvl="0" indent="-228600">
              <a:buFont typeface="+mj-lt"/>
              <a:buAutoNum type="arabicPeriod"/>
            </a:pPr>
            <a:r>
              <a:rPr lang="en-GB" sz="1200" b="1" dirty="0" smtClean="0"/>
              <a:t>Completeness of content</a:t>
            </a:r>
            <a:r>
              <a:rPr lang="en-GB" sz="1200" b="0" baseline="0" dirty="0" smtClean="0"/>
              <a:t> (</a:t>
            </a:r>
            <a:r>
              <a:rPr lang="en-GB" sz="1200" dirty="0" smtClean="0"/>
              <a:t>This concerns </a:t>
            </a:r>
            <a:r>
              <a:rPr lang="en-GB" sz="1200" i="1" dirty="0" smtClean="0"/>
              <a:t>Serial works</a:t>
            </a:r>
            <a:r>
              <a:rPr lang="en-GB" sz="1200" dirty="0" smtClean="0"/>
              <a:t>. For consistency and compatibility, ISBDM suggests using the RDA terminology </a:t>
            </a:r>
            <a:r>
              <a:rPr lang="en-GB" sz="1200" i="1" dirty="0" smtClean="0"/>
              <a:t>Diachronic works</a:t>
            </a:r>
            <a:r>
              <a:rPr lang="en-GB" sz="1200" i="0" dirty="0" smtClean="0"/>
              <a:t>)</a:t>
            </a:r>
            <a:endParaRPr lang="en-GB" dirty="0"/>
          </a:p>
        </p:txBody>
      </p:sp>
      <p:sp>
        <p:nvSpPr>
          <p:cNvPr id="4" name="Espace réservé du numéro de diapositive 3"/>
          <p:cNvSpPr>
            <a:spLocks noGrp="1"/>
          </p:cNvSpPr>
          <p:nvPr>
            <p:ph type="sldNum" sz="quarter" idx="10"/>
          </p:nvPr>
        </p:nvSpPr>
        <p:spPr/>
        <p:txBody>
          <a:bodyPr/>
          <a:lstStyle/>
          <a:p>
            <a:fld id="{170D1F96-EB5F-4365-8387-9E6F2BCB3B02}" type="slidenum">
              <a:rPr lang="en-GB" smtClean="0"/>
              <a:t>7</a:t>
            </a:fld>
            <a:endParaRPr lang="en-GB"/>
          </a:p>
        </p:txBody>
      </p:sp>
    </p:spTree>
    <p:extLst>
      <p:ext uri="{BB962C8B-B14F-4D97-AF65-F5344CB8AC3E}">
        <p14:creationId xmlns:p14="http://schemas.microsoft.com/office/powerpoint/2010/main" val="167101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dirty="0" smtClean="0"/>
              <a:t>The idea is that a number of decisions should be taken by a cataloguer before</a:t>
            </a:r>
            <a:r>
              <a:rPr lang="en-GB" sz="1200" baseline="0" dirty="0" smtClean="0"/>
              <a:t> </a:t>
            </a:r>
            <a:r>
              <a:rPr lang="en-GB" sz="1200" dirty="0" smtClean="0"/>
              <a:t>starting to create</a:t>
            </a:r>
            <a:r>
              <a:rPr lang="en-GB" sz="1200" baseline="0" dirty="0" smtClean="0"/>
              <a:t> </a:t>
            </a:r>
            <a:r>
              <a:rPr lang="en-GB" sz="1200" dirty="0" smtClean="0"/>
              <a:t>the metadata. So when assessing these characteristics:</a:t>
            </a:r>
          </a:p>
          <a:p>
            <a:endParaRPr lang="en-GB" sz="1200" dirty="0" smtClean="0"/>
          </a:p>
          <a:p>
            <a:pPr marL="171450" lvl="0" indent="-171450">
              <a:buFont typeface="Wingdings" panose="05000000000000000000" pitchFamily="2" charset="2"/>
              <a:buChar char="Ø"/>
            </a:pPr>
            <a:r>
              <a:rPr lang="en-GB" sz="1200" dirty="0" smtClean="0"/>
              <a:t>A manifestation is either </a:t>
            </a:r>
            <a:r>
              <a:rPr lang="en-GB" sz="1200" b="1" dirty="0" smtClean="0"/>
              <a:t>one unit</a:t>
            </a:r>
            <a:r>
              <a:rPr lang="en-GB" sz="1200" dirty="0" smtClean="0"/>
              <a:t> or </a:t>
            </a:r>
            <a:r>
              <a:rPr lang="en-GB" sz="1200" b="1" dirty="0" smtClean="0"/>
              <a:t>more than one unit</a:t>
            </a:r>
            <a:r>
              <a:rPr lang="en-GB" sz="1200" dirty="0" smtClean="0"/>
              <a:t>.</a:t>
            </a:r>
          </a:p>
          <a:p>
            <a:pPr marL="171450" lvl="0" indent="-171450">
              <a:buFont typeface="Wingdings" panose="05000000000000000000" pitchFamily="2" charset="2"/>
              <a:buChar char="Ø"/>
            </a:pPr>
            <a:r>
              <a:rPr lang="en-GB" sz="1200" dirty="0" smtClean="0"/>
              <a:t>A manifestation embodies either </a:t>
            </a:r>
            <a:r>
              <a:rPr lang="en-GB" sz="1200" b="1" dirty="0" smtClean="0"/>
              <a:t>one expression</a:t>
            </a:r>
            <a:r>
              <a:rPr lang="en-GB" sz="1200" dirty="0" smtClean="0"/>
              <a:t> or </a:t>
            </a:r>
            <a:r>
              <a:rPr lang="en-GB" sz="1200" b="1" dirty="0" smtClean="0"/>
              <a:t>more than one expression</a:t>
            </a:r>
            <a:r>
              <a:rPr lang="en-GB" sz="1200" dirty="0" smtClean="0"/>
              <a:t>.</a:t>
            </a:r>
          </a:p>
          <a:p>
            <a:pPr marL="171450" lvl="0" indent="-171450">
              <a:buFont typeface="Wingdings" panose="05000000000000000000" pitchFamily="2" charset="2"/>
              <a:buChar char="Ø"/>
            </a:pPr>
            <a:r>
              <a:rPr lang="en-GB" sz="1200" dirty="0" smtClean="0"/>
              <a:t>A manifestation embodies expressions of works that are either </a:t>
            </a:r>
            <a:r>
              <a:rPr lang="en-GB" sz="1200" b="1" dirty="0" smtClean="0"/>
              <a:t>static</a:t>
            </a:r>
            <a:r>
              <a:rPr lang="en-GB" sz="1200" dirty="0" smtClean="0"/>
              <a:t> or</a:t>
            </a:r>
            <a:r>
              <a:rPr lang="en-GB" sz="1200" b="1" dirty="0" smtClean="0"/>
              <a:t> planned to be embodied over time</a:t>
            </a:r>
            <a:r>
              <a:rPr lang="en-GB" sz="1200" dirty="0" smtClean="0"/>
              <a:t>.</a:t>
            </a:r>
          </a:p>
          <a:p>
            <a:pPr lvl="0"/>
            <a:endParaRPr lang="fr-FR" sz="1200" dirty="0" smtClean="0"/>
          </a:p>
          <a:p>
            <a:pPr lvl="0"/>
            <a:r>
              <a:rPr lang="fr-FR" sz="1200" dirty="0" smtClean="0"/>
              <a:t>This</a:t>
            </a:r>
            <a:r>
              <a:rPr lang="fr-FR" sz="1200" baseline="0" dirty="0" smtClean="0"/>
              <a:t> translates </a:t>
            </a:r>
            <a:r>
              <a:rPr lang="fr-FR" sz="1200" baseline="0" dirty="0" err="1" smtClean="0"/>
              <a:t>into</a:t>
            </a:r>
            <a:r>
              <a:rPr lang="fr-FR" sz="1200" baseline="0" dirty="0" smtClean="0"/>
              <a:t> questions </a:t>
            </a:r>
            <a:r>
              <a:rPr lang="fr-FR" sz="1200" baseline="0" dirty="0" err="1" smtClean="0"/>
              <a:t>like</a:t>
            </a:r>
            <a:r>
              <a:rPr lang="fr-FR" sz="1200" baseline="0" dirty="0" smtClean="0"/>
              <a:t>:</a:t>
            </a:r>
            <a:endParaRPr lang="en-GB" sz="1200" dirty="0" smtClean="0"/>
          </a:p>
          <a:p>
            <a:endParaRPr lang="en-GB" sz="1200" dirty="0" smtClean="0"/>
          </a:p>
          <a:p>
            <a:pPr marL="228600" lvl="0" indent="-228600">
              <a:buFont typeface="Wingdings" panose="05000000000000000000" pitchFamily="2" charset="2"/>
              <a:buChar char="Ø"/>
            </a:pPr>
            <a:r>
              <a:rPr lang="en-GB" sz="1200" dirty="0" smtClean="0"/>
              <a:t>Am I going to describe the whole manifestation, or am I going to describe one of its units, or all of its units, or just some of its units?</a:t>
            </a:r>
          </a:p>
          <a:p>
            <a:pPr marL="228600" lvl="0" indent="-228600">
              <a:buFont typeface="Wingdings" panose="05000000000000000000" pitchFamily="2" charset="2"/>
              <a:buChar char="Ø"/>
            </a:pPr>
            <a:r>
              <a:rPr lang="en-GB" sz="1200" dirty="0" smtClean="0"/>
              <a:t>For aggregates, do</a:t>
            </a:r>
            <a:r>
              <a:rPr lang="en-GB" sz="1200" baseline="0" dirty="0" smtClean="0"/>
              <a:t> </a:t>
            </a:r>
            <a:r>
              <a:rPr lang="en-GB" sz="1200" dirty="0" smtClean="0"/>
              <a:t>I want to describe all embodied expressions, or just the main expression?</a:t>
            </a:r>
          </a:p>
          <a:p>
            <a:pPr marL="228600" lvl="0" indent="-228600">
              <a:buFont typeface="Wingdings" panose="05000000000000000000" pitchFamily="2" charset="2"/>
              <a:buChar char="Ø"/>
            </a:pPr>
            <a:r>
              <a:rPr lang="en-GB" sz="1200" dirty="0" smtClean="0"/>
              <a:t>How complete is the manifestation that I am trying to describe? Am</a:t>
            </a:r>
            <a:r>
              <a:rPr lang="en-GB" sz="1200" baseline="0" dirty="0" smtClean="0"/>
              <a:t> I describing a static issue of a serial or the serial that it belongs to? S</a:t>
            </a:r>
            <a:r>
              <a:rPr lang="en-GB" sz="1200" dirty="0" smtClean="0"/>
              <a:t>pecial guidance and stipulations are needed for Diachronic works that are incomplete. This is not</a:t>
            </a:r>
            <a:r>
              <a:rPr lang="en-GB" sz="1200" baseline="0" dirty="0" smtClean="0"/>
              <a:t> clear </a:t>
            </a:r>
            <a:r>
              <a:rPr lang="en-GB" sz="1200" dirty="0" smtClean="0"/>
              <a:t>in the previous ISBD traditions.</a:t>
            </a:r>
          </a:p>
        </p:txBody>
      </p:sp>
      <p:sp>
        <p:nvSpPr>
          <p:cNvPr id="4" name="Espace réservé du numéro de diapositive 3"/>
          <p:cNvSpPr>
            <a:spLocks noGrp="1"/>
          </p:cNvSpPr>
          <p:nvPr>
            <p:ph type="sldNum" sz="quarter" idx="10"/>
          </p:nvPr>
        </p:nvSpPr>
        <p:spPr/>
        <p:txBody>
          <a:bodyPr/>
          <a:lstStyle/>
          <a:p>
            <a:fld id="{170D1F96-EB5F-4365-8387-9E6F2BCB3B02}" type="slidenum">
              <a:rPr lang="en-GB" smtClean="0"/>
              <a:t>8</a:t>
            </a:fld>
            <a:endParaRPr lang="en-GB"/>
          </a:p>
        </p:txBody>
      </p:sp>
    </p:spTree>
    <p:extLst>
      <p:ext uri="{BB962C8B-B14F-4D97-AF65-F5344CB8AC3E}">
        <p14:creationId xmlns:p14="http://schemas.microsoft.com/office/powerpoint/2010/main" val="2230865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baseline="0" dirty="0" smtClean="0"/>
              <a:t>Following the Assessment section in the menu are t</a:t>
            </a:r>
            <a:r>
              <a:rPr lang="en-GB" dirty="0" smtClean="0"/>
              <a:t>he ISBDM elements.</a:t>
            </a:r>
            <a:r>
              <a:rPr lang="en-GB" baseline="0" dirty="0" smtClean="0"/>
              <a:t> They </a:t>
            </a:r>
            <a:r>
              <a:rPr lang="en-GB" dirty="0" smtClean="0"/>
              <a:t>have been categorized into the 4 distinct categories:</a:t>
            </a:r>
          </a:p>
          <a:p>
            <a:endParaRPr lang="en-GB"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fr-FR" sz="1200" b="1" kern="1200" dirty="0" err="1" smtClean="0">
                <a:solidFill>
                  <a:schemeClr val="tx1"/>
                </a:solidFill>
                <a:effectLst/>
                <a:latin typeface="+mn-lt"/>
                <a:ea typeface="+mn-ea"/>
                <a:cs typeface="+mn-cs"/>
              </a:rPr>
              <a:t>Statements</a:t>
            </a:r>
            <a:r>
              <a:rPr lang="fr-FR" sz="1200" kern="1200" baseline="0" dirty="0" smtClean="0">
                <a:solidFill>
                  <a:schemeClr val="tx1"/>
                </a:solidFill>
                <a:effectLst/>
                <a:latin typeface="+mn-lt"/>
                <a:ea typeface="+mn-ea"/>
                <a:cs typeface="+mn-cs"/>
              </a:rPr>
              <a:t> (</a:t>
            </a:r>
            <a:r>
              <a:rPr lang="en-GB" dirty="0" smtClean="0"/>
              <a:t>supporting the general ICP principle of "representation“</a:t>
            </a:r>
            <a:r>
              <a:rPr lang="en-GB" baseline="0" dirty="0" smtClean="0"/>
              <a:t>)</a:t>
            </a:r>
            <a:endParaRPr lang="en-GB"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fr-FR" sz="1200" b="1" kern="1200" dirty="0" smtClean="0">
                <a:solidFill>
                  <a:schemeClr val="tx1"/>
                </a:solidFill>
                <a:effectLst/>
                <a:latin typeface="+mn-lt"/>
                <a:ea typeface="+mn-ea"/>
                <a:cs typeface="+mn-cs"/>
              </a:rPr>
              <a:t>Notes</a:t>
            </a:r>
            <a:r>
              <a:rPr lang="fr-FR" sz="1200" kern="1200" baseline="0" dirty="0" smtClean="0">
                <a:solidFill>
                  <a:schemeClr val="tx1"/>
                </a:solidFill>
                <a:effectLst/>
                <a:latin typeface="+mn-lt"/>
                <a:ea typeface="+mn-ea"/>
                <a:cs typeface="+mn-cs"/>
              </a:rPr>
              <a:t> (</a:t>
            </a:r>
            <a:r>
              <a:rPr lang="en-GB" dirty="0" smtClean="0"/>
              <a:t>these are quite familiar, not much has changed)</a:t>
            </a:r>
            <a:endParaRPr lang="en-GB"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fr-FR" sz="1200" b="1" kern="1200" dirty="0" err="1" smtClean="0">
                <a:solidFill>
                  <a:schemeClr val="tx1"/>
                </a:solidFill>
                <a:effectLst/>
                <a:latin typeface="+mn-lt"/>
                <a:ea typeface="+mn-ea"/>
                <a:cs typeface="+mn-cs"/>
              </a:rPr>
              <a:t>Attributes</a:t>
            </a:r>
            <a:r>
              <a:rPr lang="fr-FR" sz="1200" kern="1200" baseline="0" dirty="0" smtClean="0">
                <a:solidFill>
                  <a:schemeClr val="tx1"/>
                </a:solidFill>
                <a:effectLst/>
                <a:latin typeface="+mn-lt"/>
                <a:ea typeface="+mn-ea"/>
                <a:cs typeface="+mn-cs"/>
              </a:rPr>
              <a:t> (</a:t>
            </a:r>
            <a:r>
              <a:rPr lang="en-GB" dirty="0" smtClean="0"/>
              <a:t>mainly based on existing ISBD legacy elements, along with a comparison</a:t>
            </a:r>
            <a:r>
              <a:rPr lang="en-GB" baseline="0" dirty="0" smtClean="0"/>
              <a:t> with </a:t>
            </a:r>
            <a:r>
              <a:rPr lang="en-GB" dirty="0" smtClean="0"/>
              <a:t>RDA)</a:t>
            </a:r>
            <a:endParaRPr lang="en-GB"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fr-FR" sz="1200" b="1" kern="1200" dirty="0" err="1" smtClean="0">
                <a:solidFill>
                  <a:schemeClr val="tx1"/>
                </a:solidFill>
                <a:effectLst/>
                <a:latin typeface="+mn-lt"/>
                <a:ea typeface="+mn-ea"/>
                <a:cs typeface="+mn-cs"/>
              </a:rPr>
              <a:t>Relationships</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these</a:t>
            </a:r>
            <a:r>
              <a:rPr lang="fr-FR" sz="1200" kern="1200" baseline="0" dirty="0" smtClean="0">
                <a:solidFill>
                  <a:schemeClr val="tx1"/>
                </a:solidFill>
                <a:effectLst/>
                <a:latin typeface="+mn-lt"/>
                <a:ea typeface="+mn-ea"/>
                <a:cs typeface="+mn-cs"/>
              </a:rPr>
              <a:t> are </a:t>
            </a:r>
            <a:r>
              <a:rPr lang="en-GB" dirty="0" smtClean="0"/>
              <a:t>brand new elements to ISBD</a:t>
            </a:r>
            <a:r>
              <a:rPr lang="en-GB" baseline="0" dirty="0" smtClean="0"/>
              <a:t>)</a:t>
            </a:r>
            <a:endParaRPr lang="en-GB" sz="1200" kern="1200" dirty="0" smtClean="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1F96-EB5F-4365-8387-9E6F2BCB3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87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37CD-3CA4-49CD-836B-E4AC0E43BC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21404E8-2720-42FE-A75B-2B779926E0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29CA2F4-2EBF-4DBC-B1E4-911EDC262883}"/>
              </a:ext>
            </a:extLst>
          </p:cNvPr>
          <p:cNvSpPr>
            <a:spLocks noGrp="1"/>
          </p:cNvSpPr>
          <p:nvPr>
            <p:ph type="dt" sz="half" idx="10"/>
          </p:nvPr>
        </p:nvSpPr>
        <p:spPr/>
        <p:txBody>
          <a:bodyPr/>
          <a:lstStyle/>
          <a:p>
            <a:fld id="{0D2900BD-9B1C-4355-8AFA-46D899FCC1B3}" type="datetimeFigureOut">
              <a:rPr lang="en-AU" smtClean="0"/>
              <a:t>24/01/2023</a:t>
            </a:fld>
            <a:endParaRPr lang="en-AU"/>
          </a:p>
        </p:txBody>
      </p:sp>
      <p:sp>
        <p:nvSpPr>
          <p:cNvPr id="5" name="Footer Placeholder 4">
            <a:extLst>
              <a:ext uri="{FF2B5EF4-FFF2-40B4-BE49-F238E27FC236}">
                <a16:creationId xmlns:a16="http://schemas.microsoft.com/office/drawing/2014/main" id="{AC771F9A-CADA-4126-9063-D4270F3A5A3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8E0EB24-7AB9-4DD3-9486-153D01CD3CBD}"/>
              </a:ext>
            </a:extLst>
          </p:cNvPr>
          <p:cNvSpPr>
            <a:spLocks noGrp="1"/>
          </p:cNvSpPr>
          <p:nvPr>
            <p:ph type="sldNum" sz="quarter" idx="12"/>
          </p:nvPr>
        </p:nvSpPr>
        <p:spPr/>
        <p:txBody>
          <a:bodyPr/>
          <a:lstStyle/>
          <a:p>
            <a:fld id="{BF3B1136-DFCE-4783-9A6D-B711CBD0C221}" type="slidenum">
              <a:rPr lang="en-AU" smtClean="0"/>
              <a:t>‹N°›</a:t>
            </a:fld>
            <a:endParaRPr lang="en-AU"/>
          </a:p>
        </p:txBody>
      </p:sp>
    </p:spTree>
    <p:extLst>
      <p:ext uri="{BB962C8B-B14F-4D97-AF65-F5344CB8AC3E}">
        <p14:creationId xmlns:p14="http://schemas.microsoft.com/office/powerpoint/2010/main" val="277953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68D02-BEC1-4497-B31A-84DB2FC5127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664B80A-E530-45B9-9ECB-7D829653D7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D283053-0B4D-44DF-A2A8-4785D358F504}"/>
              </a:ext>
            </a:extLst>
          </p:cNvPr>
          <p:cNvSpPr>
            <a:spLocks noGrp="1"/>
          </p:cNvSpPr>
          <p:nvPr>
            <p:ph type="dt" sz="half" idx="10"/>
          </p:nvPr>
        </p:nvSpPr>
        <p:spPr/>
        <p:txBody>
          <a:bodyPr/>
          <a:lstStyle/>
          <a:p>
            <a:fld id="{0D2900BD-9B1C-4355-8AFA-46D899FCC1B3}" type="datetimeFigureOut">
              <a:rPr lang="en-AU" smtClean="0"/>
              <a:t>24/01/2023</a:t>
            </a:fld>
            <a:endParaRPr lang="en-AU"/>
          </a:p>
        </p:txBody>
      </p:sp>
      <p:sp>
        <p:nvSpPr>
          <p:cNvPr id="5" name="Footer Placeholder 4">
            <a:extLst>
              <a:ext uri="{FF2B5EF4-FFF2-40B4-BE49-F238E27FC236}">
                <a16:creationId xmlns:a16="http://schemas.microsoft.com/office/drawing/2014/main" id="{D01AB0B4-3A11-4C3D-B91D-7FE505AE89C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1FDFB38-8045-4BDB-8915-CA895135668F}"/>
              </a:ext>
            </a:extLst>
          </p:cNvPr>
          <p:cNvSpPr>
            <a:spLocks noGrp="1"/>
          </p:cNvSpPr>
          <p:nvPr>
            <p:ph type="sldNum" sz="quarter" idx="12"/>
          </p:nvPr>
        </p:nvSpPr>
        <p:spPr/>
        <p:txBody>
          <a:bodyPr/>
          <a:lstStyle/>
          <a:p>
            <a:fld id="{BF3B1136-DFCE-4783-9A6D-B711CBD0C221}" type="slidenum">
              <a:rPr lang="en-AU" smtClean="0"/>
              <a:t>‹N°›</a:t>
            </a:fld>
            <a:endParaRPr lang="en-AU"/>
          </a:p>
        </p:txBody>
      </p:sp>
    </p:spTree>
    <p:extLst>
      <p:ext uri="{BB962C8B-B14F-4D97-AF65-F5344CB8AC3E}">
        <p14:creationId xmlns:p14="http://schemas.microsoft.com/office/powerpoint/2010/main" val="346731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FC8A8B-67B3-4B2D-9296-0F1E827CD6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36FBD45-975D-43F7-8169-1B166C7A1C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6EAD18F-4A0E-428F-83EC-24647A350CBB}"/>
              </a:ext>
            </a:extLst>
          </p:cNvPr>
          <p:cNvSpPr>
            <a:spLocks noGrp="1"/>
          </p:cNvSpPr>
          <p:nvPr>
            <p:ph type="dt" sz="half" idx="10"/>
          </p:nvPr>
        </p:nvSpPr>
        <p:spPr/>
        <p:txBody>
          <a:bodyPr/>
          <a:lstStyle/>
          <a:p>
            <a:fld id="{0D2900BD-9B1C-4355-8AFA-46D899FCC1B3}" type="datetimeFigureOut">
              <a:rPr lang="en-AU" smtClean="0"/>
              <a:t>24/01/2023</a:t>
            </a:fld>
            <a:endParaRPr lang="en-AU"/>
          </a:p>
        </p:txBody>
      </p:sp>
      <p:sp>
        <p:nvSpPr>
          <p:cNvPr id="5" name="Footer Placeholder 4">
            <a:extLst>
              <a:ext uri="{FF2B5EF4-FFF2-40B4-BE49-F238E27FC236}">
                <a16:creationId xmlns:a16="http://schemas.microsoft.com/office/drawing/2014/main" id="{142008DD-16B5-4F64-8AD1-A5A447F9D87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D52859-5404-4F5F-B0DB-141A4DD558C7}"/>
              </a:ext>
            </a:extLst>
          </p:cNvPr>
          <p:cNvSpPr>
            <a:spLocks noGrp="1"/>
          </p:cNvSpPr>
          <p:nvPr>
            <p:ph type="sldNum" sz="quarter" idx="12"/>
          </p:nvPr>
        </p:nvSpPr>
        <p:spPr/>
        <p:txBody>
          <a:bodyPr/>
          <a:lstStyle/>
          <a:p>
            <a:fld id="{BF3B1136-DFCE-4783-9A6D-B711CBD0C221}" type="slidenum">
              <a:rPr lang="en-AU" smtClean="0"/>
              <a:t>‹N°›</a:t>
            </a:fld>
            <a:endParaRPr lang="en-AU"/>
          </a:p>
        </p:txBody>
      </p:sp>
    </p:spTree>
    <p:extLst>
      <p:ext uri="{BB962C8B-B14F-4D97-AF65-F5344CB8AC3E}">
        <p14:creationId xmlns:p14="http://schemas.microsoft.com/office/powerpoint/2010/main" val="191369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3E3F8-3F2E-4EBB-8BBF-85CC66DEA55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05A7854-3AE9-499D-B36A-9731F4975E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53524D1-E2BA-4DB1-B752-7E85C87DE1E3}"/>
              </a:ext>
            </a:extLst>
          </p:cNvPr>
          <p:cNvSpPr>
            <a:spLocks noGrp="1"/>
          </p:cNvSpPr>
          <p:nvPr>
            <p:ph type="dt" sz="half" idx="10"/>
          </p:nvPr>
        </p:nvSpPr>
        <p:spPr/>
        <p:txBody>
          <a:bodyPr/>
          <a:lstStyle/>
          <a:p>
            <a:fld id="{0D2900BD-9B1C-4355-8AFA-46D899FCC1B3}" type="datetimeFigureOut">
              <a:rPr lang="en-AU" smtClean="0"/>
              <a:t>24/01/2023</a:t>
            </a:fld>
            <a:endParaRPr lang="en-AU"/>
          </a:p>
        </p:txBody>
      </p:sp>
      <p:sp>
        <p:nvSpPr>
          <p:cNvPr id="5" name="Footer Placeholder 4">
            <a:extLst>
              <a:ext uri="{FF2B5EF4-FFF2-40B4-BE49-F238E27FC236}">
                <a16:creationId xmlns:a16="http://schemas.microsoft.com/office/drawing/2014/main" id="{C45E63DC-7071-49FD-9721-0626675980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CF4D2F4-063E-41C2-A70C-B71856673E9C}"/>
              </a:ext>
            </a:extLst>
          </p:cNvPr>
          <p:cNvSpPr>
            <a:spLocks noGrp="1"/>
          </p:cNvSpPr>
          <p:nvPr>
            <p:ph type="sldNum" sz="quarter" idx="12"/>
          </p:nvPr>
        </p:nvSpPr>
        <p:spPr/>
        <p:txBody>
          <a:bodyPr/>
          <a:lstStyle/>
          <a:p>
            <a:fld id="{BF3B1136-DFCE-4783-9A6D-B711CBD0C221}" type="slidenum">
              <a:rPr lang="en-AU" smtClean="0"/>
              <a:t>‹N°›</a:t>
            </a:fld>
            <a:endParaRPr lang="en-AU"/>
          </a:p>
        </p:txBody>
      </p:sp>
    </p:spTree>
    <p:extLst>
      <p:ext uri="{BB962C8B-B14F-4D97-AF65-F5344CB8AC3E}">
        <p14:creationId xmlns:p14="http://schemas.microsoft.com/office/powerpoint/2010/main" val="5831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96190-43D0-4F93-B8F3-7CFAE132ED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36CED3C-B9F7-40F2-89CA-4A97DCB161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43F77B-2753-4AF8-8836-E31810CEDA3C}"/>
              </a:ext>
            </a:extLst>
          </p:cNvPr>
          <p:cNvSpPr>
            <a:spLocks noGrp="1"/>
          </p:cNvSpPr>
          <p:nvPr>
            <p:ph type="dt" sz="half" idx="10"/>
          </p:nvPr>
        </p:nvSpPr>
        <p:spPr/>
        <p:txBody>
          <a:bodyPr/>
          <a:lstStyle/>
          <a:p>
            <a:fld id="{0D2900BD-9B1C-4355-8AFA-46D899FCC1B3}" type="datetimeFigureOut">
              <a:rPr lang="en-AU" smtClean="0"/>
              <a:t>24/01/2023</a:t>
            </a:fld>
            <a:endParaRPr lang="en-AU"/>
          </a:p>
        </p:txBody>
      </p:sp>
      <p:sp>
        <p:nvSpPr>
          <p:cNvPr id="5" name="Footer Placeholder 4">
            <a:extLst>
              <a:ext uri="{FF2B5EF4-FFF2-40B4-BE49-F238E27FC236}">
                <a16:creationId xmlns:a16="http://schemas.microsoft.com/office/drawing/2014/main" id="{CC178692-DC5B-4C30-87FA-C009D51431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425CC3-6323-482A-BB38-705525B46675}"/>
              </a:ext>
            </a:extLst>
          </p:cNvPr>
          <p:cNvSpPr>
            <a:spLocks noGrp="1"/>
          </p:cNvSpPr>
          <p:nvPr>
            <p:ph type="sldNum" sz="quarter" idx="12"/>
          </p:nvPr>
        </p:nvSpPr>
        <p:spPr/>
        <p:txBody>
          <a:bodyPr/>
          <a:lstStyle/>
          <a:p>
            <a:fld id="{BF3B1136-DFCE-4783-9A6D-B711CBD0C221}" type="slidenum">
              <a:rPr lang="en-AU" smtClean="0"/>
              <a:t>‹N°›</a:t>
            </a:fld>
            <a:endParaRPr lang="en-AU"/>
          </a:p>
        </p:txBody>
      </p:sp>
    </p:spTree>
    <p:extLst>
      <p:ext uri="{BB962C8B-B14F-4D97-AF65-F5344CB8AC3E}">
        <p14:creationId xmlns:p14="http://schemas.microsoft.com/office/powerpoint/2010/main" val="340249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7940-3928-4519-A15B-F06755A9241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DF3B9C5-7B1D-4087-B310-FBF73E3726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97E4828-ADF6-4266-8228-7804F9B940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62EF869-C024-439C-927E-60EDDC634ED4}"/>
              </a:ext>
            </a:extLst>
          </p:cNvPr>
          <p:cNvSpPr>
            <a:spLocks noGrp="1"/>
          </p:cNvSpPr>
          <p:nvPr>
            <p:ph type="dt" sz="half" idx="10"/>
          </p:nvPr>
        </p:nvSpPr>
        <p:spPr/>
        <p:txBody>
          <a:bodyPr/>
          <a:lstStyle/>
          <a:p>
            <a:fld id="{0D2900BD-9B1C-4355-8AFA-46D899FCC1B3}" type="datetimeFigureOut">
              <a:rPr lang="en-AU" smtClean="0"/>
              <a:t>24/01/2023</a:t>
            </a:fld>
            <a:endParaRPr lang="en-AU"/>
          </a:p>
        </p:txBody>
      </p:sp>
      <p:sp>
        <p:nvSpPr>
          <p:cNvPr id="6" name="Footer Placeholder 5">
            <a:extLst>
              <a:ext uri="{FF2B5EF4-FFF2-40B4-BE49-F238E27FC236}">
                <a16:creationId xmlns:a16="http://schemas.microsoft.com/office/drawing/2014/main" id="{6087A51A-AA03-42DF-AE39-A2938D762A8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EB33DA-6725-4271-93F9-80BB1FB85EA8}"/>
              </a:ext>
            </a:extLst>
          </p:cNvPr>
          <p:cNvSpPr>
            <a:spLocks noGrp="1"/>
          </p:cNvSpPr>
          <p:nvPr>
            <p:ph type="sldNum" sz="quarter" idx="12"/>
          </p:nvPr>
        </p:nvSpPr>
        <p:spPr/>
        <p:txBody>
          <a:bodyPr/>
          <a:lstStyle/>
          <a:p>
            <a:fld id="{BF3B1136-DFCE-4783-9A6D-B711CBD0C221}" type="slidenum">
              <a:rPr lang="en-AU" smtClean="0"/>
              <a:t>‹N°›</a:t>
            </a:fld>
            <a:endParaRPr lang="en-AU"/>
          </a:p>
        </p:txBody>
      </p:sp>
    </p:spTree>
    <p:extLst>
      <p:ext uri="{BB962C8B-B14F-4D97-AF65-F5344CB8AC3E}">
        <p14:creationId xmlns:p14="http://schemas.microsoft.com/office/powerpoint/2010/main" val="18495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C87A5-49E2-4BC8-91A6-66273C6AA79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1CE3488-59B4-4614-A7EC-BF1ABADD2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A874E-AA30-45BF-8CB1-13C2291E46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125CD54-F418-4AD7-9260-44F0078A0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3CD8E7-CCDD-40F3-94C4-E0D14B041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4204E7F-89A1-4018-9D35-B7774ABC249D}"/>
              </a:ext>
            </a:extLst>
          </p:cNvPr>
          <p:cNvSpPr>
            <a:spLocks noGrp="1"/>
          </p:cNvSpPr>
          <p:nvPr>
            <p:ph type="dt" sz="half" idx="10"/>
          </p:nvPr>
        </p:nvSpPr>
        <p:spPr/>
        <p:txBody>
          <a:bodyPr/>
          <a:lstStyle/>
          <a:p>
            <a:fld id="{0D2900BD-9B1C-4355-8AFA-46D899FCC1B3}" type="datetimeFigureOut">
              <a:rPr lang="en-AU" smtClean="0"/>
              <a:t>24/01/2023</a:t>
            </a:fld>
            <a:endParaRPr lang="en-AU"/>
          </a:p>
        </p:txBody>
      </p:sp>
      <p:sp>
        <p:nvSpPr>
          <p:cNvPr id="8" name="Footer Placeholder 7">
            <a:extLst>
              <a:ext uri="{FF2B5EF4-FFF2-40B4-BE49-F238E27FC236}">
                <a16:creationId xmlns:a16="http://schemas.microsoft.com/office/drawing/2014/main" id="{2067AF70-6E82-4CCD-94B4-A7BB383D2BA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C6B1B44-C4F5-4375-A49D-B334BFB8B7EC}"/>
              </a:ext>
            </a:extLst>
          </p:cNvPr>
          <p:cNvSpPr>
            <a:spLocks noGrp="1"/>
          </p:cNvSpPr>
          <p:nvPr>
            <p:ph type="sldNum" sz="quarter" idx="12"/>
          </p:nvPr>
        </p:nvSpPr>
        <p:spPr/>
        <p:txBody>
          <a:bodyPr/>
          <a:lstStyle/>
          <a:p>
            <a:fld id="{BF3B1136-DFCE-4783-9A6D-B711CBD0C221}" type="slidenum">
              <a:rPr lang="en-AU" smtClean="0"/>
              <a:t>‹N°›</a:t>
            </a:fld>
            <a:endParaRPr lang="en-AU"/>
          </a:p>
        </p:txBody>
      </p:sp>
    </p:spTree>
    <p:extLst>
      <p:ext uri="{BB962C8B-B14F-4D97-AF65-F5344CB8AC3E}">
        <p14:creationId xmlns:p14="http://schemas.microsoft.com/office/powerpoint/2010/main" val="26091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E184-CF6C-482C-86AE-172EEA8D237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49D18A8-459D-4288-AE55-1B4D542BFB44}"/>
              </a:ext>
            </a:extLst>
          </p:cNvPr>
          <p:cNvSpPr>
            <a:spLocks noGrp="1"/>
          </p:cNvSpPr>
          <p:nvPr>
            <p:ph type="dt" sz="half" idx="10"/>
          </p:nvPr>
        </p:nvSpPr>
        <p:spPr/>
        <p:txBody>
          <a:bodyPr/>
          <a:lstStyle/>
          <a:p>
            <a:fld id="{0D2900BD-9B1C-4355-8AFA-46D899FCC1B3}" type="datetimeFigureOut">
              <a:rPr lang="en-AU" smtClean="0"/>
              <a:t>24/01/2023</a:t>
            </a:fld>
            <a:endParaRPr lang="en-AU"/>
          </a:p>
        </p:txBody>
      </p:sp>
      <p:sp>
        <p:nvSpPr>
          <p:cNvPr id="4" name="Footer Placeholder 3">
            <a:extLst>
              <a:ext uri="{FF2B5EF4-FFF2-40B4-BE49-F238E27FC236}">
                <a16:creationId xmlns:a16="http://schemas.microsoft.com/office/drawing/2014/main" id="{C8397B0C-FAD1-4910-A9E6-BACE2D5CFF6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CC8D57C-0A39-4B83-9E16-CE728E64AD8C}"/>
              </a:ext>
            </a:extLst>
          </p:cNvPr>
          <p:cNvSpPr>
            <a:spLocks noGrp="1"/>
          </p:cNvSpPr>
          <p:nvPr>
            <p:ph type="sldNum" sz="quarter" idx="12"/>
          </p:nvPr>
        </p:nvSpPr>
        <p:spPr/>
        <p:txBody>
          <a:bodyPr/>
          <a:lstStyle/>
          <a:p>
            <a:fld id="{BF3B1136-DFCE-4783-9A6D-B711CBD0C221}" type="slidenum">
              <a:rPr lang="en-AU" smtClean="0"/>
              <a:t>‹N°›</a:t>
            </a:fld>
            <a:endParaRPr lang="en-AU"/>
          </a:p>
        </p:txBody>
      </p:sp>
    </p:spTree>
    <p:extLst>
      <p:ext uri="{BB962C8B-B14F-4D97-AF65-F5344CB8AC3E}">
        <p14:creationId xmlns:p14="http://schemas.microsoft.com/office/powerpoint/2010/main" val="406374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E6C7C-9B4C-4ADC-A176-C57474E4A9B8}"/>
              </a:ext>
            </a:extLst>
          </p:cNvPr>
          <p:cNvSpPr>
            <a:spLocks noGrp="1"/>
          </p:cNvSpPr>
          <p:nvPr>
            <p:ph type="dt" sz="half" idx="10"/>
          </p:nvPr>
        </p:nvSpPr>
        <p:spPr/>
        <p:txBody>
          <a:bodyPr/>
          <a:lstStyle/>
          <a:p>
            <a:fld id="{0D2900BD-9B1C-4355-8AFA-46D899FCC1B3}" type="datetimeFigureOut">
              <a:rPr lang="en-AU" smtClean="0"/>
              <a:t>24/01/2023</a:t>
            </a:fld>
            <a:endParaRPr lang="en-AU"/>
          </a:p>
        </p:txBody>
      </p:sp>
      <p:sp>
        <p:nvSpPr>
          <p:cNvPr id="3" name="Footer Placeholder 2">
            <a:extLst>
              <a:ext uri="{FF2B5EF4-FFF2-40B4-BE49-F238E27FC236}">
                <a16:creationId xmlns:a16="http://schemas.microsoft.com/office/drawing/2014/main" id="{11BEDA40-F13E-4697-B740-2D6EF6A3336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3737ED8-1C14-4AC6-9705-A0CCA7708392}"/>
              </a:ext>
            </a:extLst>
          </p:cNvPr>
          <p:cNvSpPr>
            <a:spLocks noGrp="1"/>
          </p:cNvSpPr>
          <p:nvPr>
            <p:ph type="sldNum" sz="quarter" idx="12"/>
          </p:nvPr>
        </p:nvSpPr>
        <p:spPr/>
        <p:txBody>
          <a:bodyPr/>
          <a:lstStyle/>
          <a:p>
            <a:fld id="{BF3B1136-DFCE-4783-9A6D-B711CBD0C221}" type="slidenum">
              <a:rPr lang="en-AU" smtClean="0"/>
              <a:t>‹N°›</a:t>
            </a:fld>
            <a:endParaRPr lang="en-AU"/>
          </a:p>
        </p:txBody>
      </p:sp>
    </p:spTree>
    <p:extLst>
      <p:ext uri="{BB962C8B-B14F-4D97-AF65-F5344CB8AC3E}">
        <p14:creationId xmlns:p14="http://schemas.microsoft.com/office/powerpoint/2010/main" val="3712494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011A-490B-4980-937E-BD7B94AF9A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6FD7261-52D3-4D4A-9FEC-79219C0A84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F195FA9-F2B4-42CD-B749-FF987DD94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C7EA6-FFE6-4C02-8D12-7ECEB28D898E}"/>
              </a:ext>
            </a:extLst>
          </p:cNvPr>
          <p:cNvSpPr>
            <a:spLocks noGrp="1"/>
          </p:cNvSpPr>
          <p:nvPr>
            <p:ph type="dt" sz="half" idx="10"/>
          </p:nvPr>
        </p:nvSpPr>
        <p:spPr/>
        <p:txBody>
          <a:bodyPr/>
          <a:lstStyle/>
          <a:p>
            <a:fld id="{0D2900BD-9B1C-4355-8AFA-46D899FCC1B3}" type="datetimeFigureOut">
              <a:rPr lang="en-AU" smtClean="0"/>
              <a:t>24/01/2023</a:t>
            </a:fld>
            <a:endParaRPr lang="en-AU"/>
          </a:p>
        </p:txBody>
      </p:sp>
      <p:sp>
        <p:nvSpPr>
          <p:cNvPr id="6" name="Footer Placeholder 5">
            <a:extLst>
              <a:ext uri="{FF2B5EF4-FFF2-40B4-BE49-F238E27FC236}">
                <a16:creationId xmlns:a16="http://schemas.microsoft.com/office/drawing/2014/main" id="{909E7331-67B1-433A-96E9-1530EA3597A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17C2B06-0EFF-4FFF-A4CE-B745F1373460}"/>
              </a:ext>
            </a:extLst>
          </p:cNvPr>
          <p:cNvSpPr>
            <a:spLocks noGrp="1"/>
          </p:cNvSpPr>
          <p:nvPr>
            <p:ph type="sldNum" sz="quarter" idx="12"/>
          </p:nvPr>
        </p:nvSpPr>
        <p:spPr/>
        <p:txBody>
          <a:bodyPr/>
          <a:lstStyle/>
          <a:p>
            <a:fld id="{BF3B1136-DFCE-4783-9A6D-B711CBD0C221}" type="slidenum">
              <a:rPr lang="en-AU" smtClean="0"/>
              <a:t>‹N°›</a:t>
            </a:fld>
            <a:endParaRPr lang="en-AU"/>
          </a:p>
        </p:txBody>
      </p:sp>
    </p:spTree>
    <p:extLst>
      <p:ext uri="{BB962C8B-B14F-4D97-AF65-F5344CB8AC3E}">
        <p14:creationId xmlns:p14="http://schemas.microsoft.com/office/powerpoint/2010/main" val="68710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1701-B884-4B8D-B97D-68A70184D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1292736-440F-43EF-BB52-E775C1BFE2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E5CA798-4FAD-4764-9AE1-C025F0859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27858-1B17-4D09-BEA2-F973AEB223A2}"/>
              </a:ext>
            </a:extLst>
          </p:cNvPr>
          <p:cNvSpPr>
            <a:spLocks noGrp="1"/>
          </p:cNvSpPr>
          <p:nvPr>
            <p:ph type="dt" sz="half" idx="10"/>
          </p:nvPr>
        </p:nvSpPr>
        <p:spPr/>
        <p:txBody>
          <a:bodyPr/>
          <a:lstStyle/>
          <a:p>
            <a:fld id="{0D2900BD-9B1C-4355-8AFA-46D899FCC1B3}" type="datetimeFigureOut">
              <a:rPr lang="en-AU" smtClean="0"/>
              <a:t>24/01/2023</a:t>
            </a:fld>
            <a:endParaRPr lang="en-AU"/>
          </a:p>
        </p:txBody>
      </p:sp>
      <p:sp>
        <p:nvSpPr>
          <p:cNvPr id="6" name="Footer Placeholder 5">
            <a:extLst>
              <a:ext uri="{FF2B5EF4-FFF2-40B4-BE49-F238E27FC236}">
                <a16:creationId xmlns:a16="http://schemas.microsoft.com/office/drawing/2014/main" id="{4AC1E878-86F6-4A50-B046-A202ACB1D56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27BC1B1-090C-496A-BDF9-ABD10377179E}"/>
              </a:ext>
            </a:extLst>
          </p:cNvPr>
          <p:cNvSpPr>
            <a:spLocks noGrp="1"/>
          </p:cNvSpPr>
          <p:nvPr>
            <p:ph type="sldNum" sz="quarter" idx="12"/>
          </p:nvPr>
        </p:nvSpPr>
        <p:spPr/>
        <p:txBody>
          <a:bodyPr/>
          <a:lstStyle/>
          <a:p>
            <a:fld id="{BF3B1136-DFCE-4783-9A6D-B711CBD0C221}" type="slidenum">
              <a:rPr lang="en-AU" smtClean="0"/>
              <a:t>‹N°›</a:t>
            </a:fld>
            <a:endParaRPr lang="en-AU"/>
          </a:p>
        </p:txBody>
      </p:sp>
    </p:spTree>
    <p:extLst>
      <p:ext uri="{BB962C8B-B14F-4D97-AF65-F5344CB8AC3E}">
        <p14:creationId xmlns:p14="http://schemas.microsoft.com/office/powerpoint/2010/main" val="16566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F08723-1D3B-4089-A655-EFCB870926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B8DB97A-8BE5-49C9-BC92-EAEA08D247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3C053BA-7709-4502-8384-3CF44512F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900BD-9B1C-4355-8AFA-46D899FCC1B3}" type="datetimeFigureOut">
              <a:rPr lang="en-AU" smtClean="0"/>
              <a:t>24/01/2023</a:t>
            </a:fld>
            <a:endParaRPr lang="en-AU"/>
          </a:p>
        </p:txBody>
      </p:sp>
      <p:sp>
        <p:nvSpPr>
          <p:cNvPr id="5" name="Footer Placeholder 4">
            <a:extLst>
              <a:ext uri="{FF2B5EF4-FFF2-40B4-BE49-F238E27FC236}">
                <a16:creationId xmlns:a16="http://schemas.microsoft.com/office/drawing/2014/main" id="{2179A4CB-C129-42C2-BC21-637154308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8A2204B-71DA-4790-B0C1-B5325D6E69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B1136-DFCE-4783-9A6D-B711CBD0C221}" type="slidenum">
              <a:rPr lang="en-AU" smtClean="0"/>
              <a:t>‹N°›</a:t>
            </a:fld>
            <a:endParaRPr lang="en-AU"/>
          </a:p>
        </p:txBody>
      </p:sp>
    </p:spTree>
    <p:extLst>
      <p:ext uri="{BB962C8B-B14F-4D97-AF65-F5344CB8AC3E}">
        <p14:creationId xmlns:p14="http://schemas.microsoft.com/office/powerpoint/2010/main" val="3824492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s://www.ifla.org/wp-content/uploads/2019/05/assets/cataloguing/icp/icp_2016-en.pdf" TargetMode="External"/><Relationship Id="rId4" Type="http://schemas.openxmlformats.org/officeDocument/2006/relationships/hyperlink" Target="https://repository.ifla.org/bitstream/123456789/40/1/ifla-lrm-august-2017_rev201712.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28">
            <a:extLst>
              <a:ext uri="{FF2B5EF4-FFF2-40B4-BE49-F238E27FC236}">
                <a16:creationId xmlns:a16="http://schemas.microsoft.com/office/drawing/2014/main" id="{48E392FD-8297-4186-AACD-4FDFEC050EDF}"/>
              </a:ext>
            </a:extLst>
          </p:cNvPr>
          <p:cNvSpPr txBox="1"/>
          <p:nvPr/>
        </p:nvSpPr>
        <p:spPr>
          <a:xfrm>
            <a:off x="5152245" y="733198"/>
            <a:ext cx="5894674" cy="2215989"/>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29AFB1"/>
                </a:solidFill>
                <a:effectLst/>
                <a:uLnTx/>
                <a:uFillTx/>
                <a:latin typeface="Bebas Neue Bold"/>
                <a:sym typeface="Bebas Neue Bold"/>
              </a:rPr>
              <a:t>Reshaping the ISBD: structure and ISBDM as a </a:t>
            </a:r>
            <a:r>
              <a:rPr kumimoji="0" lang="en-GB" sz="4400" b="0" i="0" u="none" strike="noStrike" kern="1200" cap="none" spc="0" normalizeH="0" baseline="0" noProof="0" dirty="0" smtClean="0">
                <a:ln>
                  <a:noFill/>
                </a:ln>
                <a:solidFill>
                  <a:srgbClr val="29AFB1"/>
                </a:solidFill>
                <a:effectLst/>
                <a:uLnTx/>
                <a:uFillTx/>
                <a:latin typeface="Bebas Neue Bold"/>
                <a:sym typeface="Bebas Neue Bold"/>
              </a:rPr>
              <a:t>tool</a:t>
            </a:r>
            <a:endParaRPr kumimoji="0" lang="en-US" sz="44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7" name="Subtitle 2">
            <a:extLst>
              <a:ext uri="{FF2B5EF4-FFF2-40B4-BE49-F238E27FC236}">
                <a16:creationId xmlns:a16="http://schemas.microsoft.com/office/drawing/2014/main" id="{15507127-45EE-4902-B1D3-21903CD002A0}"/>
              </a:ext>
            </a:extLst>
          </p:cNvPr>
          <p:cNvSpPr txBox="1">
            <a:spLocks/>
          </p:cNvSpPr>
          <p:nvPr/>
        </p:nvSpPr>
        <p:spPr>
          <a:xfrm>
            <a:off x="6944571" y="3675853"/>
            <a:ext cx="4023359" cy="1208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smtClean="0">
                <a:ln>
                  <a:noFill/>
                </a:ln>
                <a:solidFill>
                  <a:prstClr val="black"/>
                </a:solidFill>
                <a:effectLst/>
                <a:uLnTx/>
                <a:uFillTx/>
                <a:latin typeface="Calibri" panose="020F0502020204030204"/>
                <a:ea typeface="+mn-ea"/>
                <a:cs typeface="+mn-cs"/>
              </a:rPr>
              <a:t>Mikael Wetterstrom</a:t>
            </a:r>
            <a:endPar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ZoneTexte 4"/>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Image 7"/>
          <p:cNvPicPr>
            <a:picLocks noChangeAspect="1"/>
          </p:cNvPicPr>
          <p:nvPr/>
        </p:nvPicPr>
        <p:blipFill>
          <a:blip r:embed="rId4"/>
          <a:stretch>
            <a:fillRect/>
          </a:stretch>
        </p:blipFill>
        <p:spPr>
          <a:xfrm>
            <a:off x="3752070" y="733198"/>
            <a:ext cx="1400175" cy="1428750"/>
          </a:xfrm>
          <a:prstGeom prst="rect">
            <a:avLst/>
          </a:prstGeom>
        </p:spPr>
      </p:pic>
      <p:sp>
        <p:nvSpPr>
          <p:cNvPr id="2" name="Rectangle 1"/>
          <p:cNvSpPr/>
          <p:nvPr/>
        </p:nvSpPr>
        <p:spPr>
          <a:xfrm>
            <a:off x="3752070" y="4883994"/>
            <a:ext cx="8027803" cy="400110"/>
          </a:xfrm>
          <a:prstGeom prst="rect">
            <a:avLst/>
          </a:prstGeom>
        </p:spPr>
        <p:txBody>
          <a:bodyPr wrap="square">
            <a:spAutoFit/>
          </a:bodyPr>
          <a:lstStyle/>
          <a:p>
            <a:r>
              <a:rPr lang="en-US" sz="2000" dirty="0"/>
              <a:t>Presented to the IFLA webinar “From ISBD to ISBDM”, 26 January 2023</a:t>
            </a:r>
            <a:endParaRPr lang="en-GB" sz="2000" dirty="0"/>
          </a:p>
        </p:txBody>
      </p:sp>
    </p:spTree>
    <p:extLst>
      <p:ext uri="{BB962C8B-B14F-4D97-AF65-F5344CB8AC3E}">
        <p14:creationId xmlns:p14="http://schemas.microsoft.com/office/powerpoint/2010/main" val="502263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5188688" y="159620"/>
            <a:ext cx="6866151"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The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Elements</a:t>
            </a: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 General</a:t>
            </a:r>
            <a:r>
              <a:rPr kumimoji="0" lang="fr-FR" sz="2800" b="0" i="0" u="none" strike="noStrike" kern="1200" cap="none" spc="0" normalizeH="0" noProof="0" dirty="0" smtClean="0">
                <a:ln>
                  <a:noFill/>
                </a:ln>
                <a:solidFill>
                  <a:srgbClr val="29AFB1"/>
                </a:solidFill>
                <a:effectLst/>
                <a:uLnTx/>
                <a:uFillTx/>
                <a:latin typeface="Bebas Neue Bold"/>
                <a:sym typeface="Bebas Neue Bold"/>
              </a:rPr>
              <a:t> stipulations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p:cNvPicPr>
            <a:picLocks noChangeAspect="1"/>
          </p:cNvPicPr>
          <p:nvPr/>
        </p:nvPicPr>
        <p:blipFill>
          <a:blip r:embed="rId4"/>
          <a:stretch>
            <a:fillRect/>
          </a:stretch>
        </p:blipFill>
        <p:spPr>
          <a:xfrm>
            <a:off x="371267" y="1070734"/>
            <a:ext cx="11254397" cy="4157249"/>
          </a:xfrm>
          <a:prstGeom prst="rect">
            <a:avLst/>
          </a:prstGeom>
          <a:effectLst>
            <a:softEdge rad="12700"/>
          </a:effectLst>
        </p:spPr>
      </p:pic>
    </p:spTree>
    <p:extLst>
      <p:ext uri="{BB962C8B-B14F-4D97-AF65-F5344CB8AC3E}">
        <p14:creationId xmlns:p14="http://schemas.microsoft.com/office/powerpoint/2010/main" val="3449779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6579704" y="95825"/>
            <a:ext cx="5475135"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The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Elements</a:t>
            </a: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a:t>
            </a:r>
            <a:r>
              <a:rPr kumimoji="0" lang="fr-FR" sz="2800" b="0" i="0" u="none" strike="noStrike" kern="1200" cap="none" spc="0" normalizeH="0" noProof="0" dirty="0" smtClean="0">
                <a:ln>
                  <a:noFill/>
                </a:ln>
                <a:solidFill>
                  <a:srgbClr val="29AFB1"/>
                </a:solidFill>
                <a:effectLst/>
                <a:uLnTx/>
                <a:uFillTx/>
                <a:latin typeface="Bebas Neue Bold"/>
                <a:sym typeface="Bebas Neue Bold"/>
              </a:rPr>
              <a:t> </a:t>
            </a:r>
            <a:r>
              <a:rPr lang="fr-FR" sz="2800" dirty="0" err="1"/>
              <a:t>R</a:t>
            </a:r>
            <a:r>
              <a:rPr kumimoji="0" lang="fr-FR" sz="2800" b="0" i="0" u="none" strike="noStrike" kern="1200" cap="none" spc="0" normalizeH="0" noProof="0" dirty="0" err="1" smtClean="0">
                <a:ln>
                  <a:noFill/>
                </a:ln>
                <a:solidFill>
                  <a:srgbClr val="29AFB1"/>
                </a:solidFill>
                <a:effectLst/>
                <a:uLnTx/>
                <a:uFillTx/>
                <a:latin typeface="Bebas Neue Bold"/>
                <a:sym typeface="Bebas Neue Bold"/>
              </a:rPr>
              <a:t>eference</a:t>
            </a:r>
            <a:r>
              <a:rPr kumimoji="0" lang="fr-FR" sz="2800" b="0" i="0" u="none" strike="noStrike" kern="1200" cap="none" spc="0" normalizeH="0" noProof="0" dirty="0" smtClean="0">
                <a:ln>
                  <a:noFill/>
                </a:ln>
                <a:solidFill>
                  <a:srgbClr val="29AFB1"/>
                </a:solidFill>
                <a:effectLst/>
                <a:uLnTx/>
                <a:uFillTx/>
                <a:latin typeface="Bebas Neue Bold"/>
                <a:sym typeface="Bebas Neue Bold"/>
              </a:rPr>
              <a:t> </a:t>
            </a:r>
            <a:r>
              <a:rPr kumimoji="0" lang="fr-FR" sz="2800" b="0" i="0" u="none" strike="noStrike" kern="1200" cap="none" spc="0" normalizeH="0" noProof="0" dirty="0" err="1" smtClean="0">
                <a:ln>
                  <a:noFill/>
                </a:ln>
                <a:solidFill>
                  <a:srgbClr val="29AFB1"/>
                </a:solidFill>
                <a:effectLst/>
                <a:uLnTx/>
                <a:uFillTx/>
                <a:latin typeface="Bebas Neue Bold"/>
                <a:sym typeface="Bebas Neue Bold"/>
              </a:rPr>
              <a:t>card</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p:cNvPicPr>
            <a:picLocks noChangeAspect="1"/>
          </p:cNvPicPr>
          <p:nvPr/>
        </p:nvPicPr>
        <p:blipFill>
          <a:blip r:embed="rId4"/>
          <a:stretch>
            <a:fillRect/>
          </a:stretch>
        </p:blipFill>
        <p:spPr>
          <a:xfrm>
            <a:off x="434035" y="1093773"/>
            <a:ext cx="11050050" cy="3938818"/>
          </a:xfrm>
          <a:prstGeom prst="rect">
            <a:avLst/>
          </a:prstGeom>
          <a:effectLst>
            <a:softEdge rad="12700"/>
          </a:effectLst>
        </p:spPr>
      </p:pic>
    </p:spTree>
    <p:extLst>
      <p:ext uri="{BB962C8B-B14F-4D97-AF65-F5344CB8AC3E}">
        <p14:creationId xmlns:p14="http://schemas.microsoft.com/office/powerpoint/2010/main" val="1022480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6579704" y="95825"/>
            <a:ext cx="5475135"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The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Elements</a:t>
            </a: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 </a:t>
            </a:r>
            <a:r>
              <a:rPr kumimoji="0" lang="fr-FR" sz="2800" b="0" i="0" u="none" strike="noStrike" kern="1200" cap="none" spc="0" normalizeH="0" baseline="0" noProof="0" dirty="0" err="1">
                <a:ln>
                  <a:noFill/>
                </a:ln>
                <a:solidFill>
                  <a:srgbClr val="29AFB1"/>
                </a:solidFill>
                <a:effectLst/>
                <a:uLnTx/>
                <a:uFillTx/>
                <a:latin typeface="Bebas Neue Bold"/>
                <a:sym typeface="Bebas Neue Bold"/>
              </a:rPr>
              <a:t>R</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eference</a:t>
            </a: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card</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p:cNvPicPr>
            <a:picLocks noChangeAspect="1"/>
          </p:cNvPicPr>
          <p:nvPr/>
        </p:nvPicPr>
        <p:blipFill>
          <a:blip r:embed="rId4"/>
          <a:stretch>
            <a:fillRect/>
          </a:stretch>
        </p:blipFill>
        <p:spPr>
          <a:xfrm>
            <a:off x="434035" y="1093773"/>
            <a:ext cx="11050050" cy="3938818"/>
          </a:xfrm>
          <a:prstGeom prst="rect">
            <a:avLst/>
          </a:prstGeom>
          <a:effectLst>
            <a:softEdge rad="12700"/>
          </a:effectLst>
        </p:spPr>
      </p:pic>
      <p:pic>
        <p:nvPicPr>
          <p:cNvPr id="3" name="Image 2"/>
          <p:cNvPicPr>
            <a:picLocks noChangeAspect="1"/>
          </p:cNvPicPr>
          <p:nvPr/>
        </p:nvPicPr>
        <p:blipFill>
          <a:blip r:embed="rId5"/>
          <a:stretch>
            <a:fillRect/>
          </a:stretch>
        </p:blipFill>
        <p:spPr>
          <a:xfrm>
            <a:off x="1553208" y="2195997"/>
            <a:ext cx="9577248" cy="3364694"/>
          </a:xfrm>
          <a:prstGeom prst="rect">
            <a:avLst/>
          </a:prstGeom>
          <a:ln>
            <a:noFill/>
          </a:ln>
          <a:effectLst>
            <a:glow rad="101600">
              <a:schemeClr val="accent3">
                <a:satMod val="175000"/>
                <a:alpha val="40000"/>
              </a:schemeClr>
            </a:glow>
            <a:outerShdw blurRad="38100" sx="80000" sy="80000" algn="ctr" rotWithShape="0">
              <a:prstClr val="black">
                <a:alpha val="40000"/>
              </a:prstClr>
            </a:outerShdw>
            <a:softEdge rad="31750"/>
          </a:effectLst>
        </p:spPr>
      </p:pic>
    </p:spTree>
    <p:extLst>
      <p:ext uri="{BB962C8B-B14F-4D97-AF65-F5344CB8AC3E}">
        <p14:creationId xmlns:p14="http://schemas.microsoft.com/office/powerpoint/2010/main" val="348067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4572000" y="159620"/>
            <a:ext cx="7482839"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The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Elements</a:t>
            </a:r>
            <a:r>
              <a:rPr lang="fr-FR" sz="2800" noProof="0" dirty="0" smtClean="0"/>
              <a:t>: </a:t>
            </a:r>
            <a:r>
              <a:rPr lang="fr-FR" sz="2800" noProof="0" dirty="0"/>
              <a:t>S</a:t>
            </a:r>
            <a:r>
              <a:rPr lang="fr-FR" sz="2800" dirty="0" err="1" smtClean="0"/>
              <a:t>pecific</a:t>
            </a:r>
            <a:r>
              <a:rPr lang="fr-FR" sz="2800" dirty="0" smtClean="0"/>
              <a:t> stipulations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Image 2"/>
          <p:cNvPicPr>
            <a:picLocks noChangeAspect="1"/>
          </p:cNvPicPr>
          <p:nvPr/>
        </p:nvPicPr>
        <p:blipFill>
          <a:blip r:embed="rId4"/>
          <a:stretch>
            <a:fillRect/>
          </a:stretch>
        </p:blipFill>
        <p:spPr>
          <a:xfrm>
            <a:off x="378303" y="973953"/>
            <a:ext cx="11469141" cy="4176803"/>
          </a:xfrm>
          <a:prstGeom prst="rect">
            <a:avLst/>
          </a:prstGeom>
          <a:effectLst>
            <a:softEdge rad="12700"/>
          </a:effectLst>
        </p:spPr>
      </p:pic>
    </p:spTree>
    <p:extLst>
      <p:ext uri="{BB962C8B-B14F-4D97-AF65-F5344CB8AC3E}">
        <p14:creationId xmlns:p14="http://schemas.microsoft.com/office/powerpoint/2010/main" val="1017399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4572000" y="159620"/>
            <a:ext cx="7482839"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Statements</a:t>
            </a:r>
            <a:r>
              <a:rPr lang="fr-FR" sz="2800" dirty="0" smtClean="0"/>
              <a:t>: Values and transcription </a:t>
            </a:r>
            <a:r>
              <a:rPr lang="fr-FR" sz="2800" dirty="0" err="1" smtClean="0"/>
              <a:t>rules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p:cNvPicPr>
            <a:picLocks noChangeAspect="1"/>
          </p:cNvPicPr>
          <p:nvPr/>
        </p:nvPicPr>
        <p:blipFill>
          <a:blip r:embed="rId4"/>
          <a:stretch>
            <a:fillRect/>
          </a:stretch>
        </p:blipFill>
        <p:spPr>
          <a:xfrm>
            <a:off x="445129" y="1015034"/>
            <a:ext cx="11274283" cy="4193069"/>
          </a:xfrm>
          <a:prstGeom prst="rect">
            <a:avLst/>
          </a:prstGeom>
          <a:effectLst>
            <a:softEdge rad="12700"/>
          </a:effectLst>
        </p:spPr>
      </p:pic>
    </p:spTree>
    <p:extLst>
      <p:ext uri="{BB962C8B-B14F-4D97-AF65-F5344CB8AC3E}">
        <p14:creationId xmlns:p14="http://schemas.microsoft.com/office/powerpoint/2010/main" val="3314018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4572000" y="159620"/>
            <a:ext cx="7482839"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Statements</a:t>
            </a: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 has manifestation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statement</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Image 2"/>
          <p:cNvPicPr>
            <a:picLocks noChangeAspect="1"/>
          </p:cNvPicPr>
          <p:nvPr/>
        </p:nvPicPr>
        <p:blipFill>
          <a:blip r:embed="rId4"/>
          <a:stretch>
            <a:fillRect/>
          </a:stretch>
        </p:blipFill>
        <p:spPr>
          <a:xfrm>
            <a:off x="416201" y="1046093"/>
            <a:ext cx="11490877" cy="4361687"/>
          </a:xfrm>
          <a:prstGeom prst="rect">
            <a:avLst/>
          </a:prstGeom>
          <a:effectLst>
            <a:softEdge rad="12700"/>
          </a:effectLst>
        </p:spPr>
      </p:pic>
    </p:spTree>
    <p:extLst>
      <p:ext uri="{BB962C8B-B14F-4D97-AF65-F5344CB8AC3E}">
        <p14:creationId xmlns:p14="http://schemas.microsoft.com/office/powerpoint/2010/main" val="2417517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9402416" y="159620"/>
            <a:ext cx="2652423"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800" dirty="0" err="1" smtClean="0"/>
              <a:t>Relationships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p:cNvPicPr>
            <a:picLocks noChangeAspect="1"/>
          </p:cNvPicPr>
          <p:nvPr/>
        </p:nvPicPr>
        <p:blipFill>
          <a:blip r:embed="rId4"/>
          <a:stretch>
            <a:fillRect/>
          </a:stretch>
        </p:blipFill>
        <p:spPr>
          <a:xfrm>
            <a:off x="420965" y="1069491"/>
            <a:ext cx="11464422" cy="2170665"/>
          </a:xfrm>
          <a:prstGeom prst="rect">
            <a:avLst/>
          </a:prstGeom>
          <a:effectLst>
            <a:softEdge rad="12700"/>
          </a:effectLst>
        </p:spPr>
      </p:pic>
    </p:spTree>
    <p:extLst>
      <p:ext uri="{BB962C8B-B14F-4D97-AF65-F5344CB8AC3E}">
        <p14:creationId xmlns:p14="http://schemas.microsoft.com/office/powerpoint/2010/main" val="50417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4869712" y="159620"/>
            <a:ext cx="7185128"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Relationship</a:t>
            </a:r>
            <a:r>
              <a:rPr kumimoji="0" lang="fr-FR" sz="2800" b="0" i="0" u="none" strike="noStrike" kern="1200" cap="none" spc="0" normalizeH="0" noProof="0" dirty="0" smtClean="0">
                <a:ln>
                  <a:noFill/>
                </a:ln>
                <a:solidFill>
                  <a:srgbClr val="29AFB1"/>
                </a:solidFill>
                <a:effectLst/>
                <a:uLnTx/>
                <a:uFillTx/>
                <a:latin typeface="Bebas Neue Bold"/>
                <a:sym typeface="Bebas Neue Bold"/>
              </a:rPr>
              <a:t> </a:t>
            </a:r>
            <a:r>
              <a:rPr kumimoji="0" lang="fr-FR" sz="2800" b="0" i="0" u="none" strike="noStrike" kern="1200" cap="none" spc="0" normalizeH="0" noProof="0" dirty="0" err="1" smtClean="0">
                <a:ln>
                  <a:noFill/>
                </a:ln>
                <a:solidFill>
                  <a:srgbClr val="29AFB1"/>
                </a:solidFill>
                <a:effectLst/>
                <a:uLnTx/>
                <a:uFillTx/>
                <a:latin typeface="Bebas Neue Bold"/>
                <a:sym typeface="Bebas Neue Bold"/>
              </a:rPr>
              <a:t>sub</a:t>
            </a:r>
            <a:r>
              <a:rPr kumimoji="0" lang="fr-FR" sz="2800" b="0" i="0" u="none" strike="noStrike" kern="1200" cap="none" spc="0" normalizeH="0" noProof="0" dirty="0" smtClean="0">
                <a:ln>
                  <a:noFill/>
                </a:ln>
                <a:solidFill>
                  <a:srgbClr val="29AFB1"/>
                </a:solidFill>
                <a:effectLst/>
                <a:uLnTx/>
                <a:uFillTx/>
                <a:latin typeface="Bebas Neue Bold"/>
                <a:sym typeface="Bebas Neue Bold"/>
              </a:rPr>
              <a:t>-types for the Agent </a:t>
            </a:r>
            <a:r>
              <a:rPr kumimoji="0" lang="fr-FR" sz="2800" b="0" i="0" u="none" strike="noStrike" kern="1200" cap="none" spc="0" normalizeH="0" noProof="0" dirty="0" err="1" smtClean="0">
                <a:ln>
                  <a:noFill/>
                </a:ln>
                <a:solidFill>
                  <a:srgbClr val="29AFB1"/>
                </a:solidFill>
                <a:effectLst/>
                <a:uLnTx/>
                <a:uFillTx/>
                <a:latin typeface="Bebas Neue Bold"/>
                <a:sym typeface="Bebas Neue Bold"/>
              </a:rPr>
              <a:t>entity</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p:cNvPicPr>
            <a:picLocks noChangeAspect="1"/>
          </p:cNvPicPr>
          <p:nvPr/>
        </p:nvPicPr>
        <p:blipFill>
          <a:blip r:embed="rId4"/>
          <a:stretch>
            <a:fillRect/>
          </a:stretch>
        </p:blipFill>
        <p:spPr>
          <a:xfrm>
            <a:off x="433719" y="1005526"/>
            <a:ext cx="11234368" cy="4555165"/>
          </a:xfrm>
          <a:prstGeom prst="rect">
            <a:avLst/>
          </a:prstGeom>
          <a:effectLst>
            <a:softEdge rad="63500"/>
          </a:effectLst>
        </p:spPr>
      </p:pic>
      <p:pic>
        <p:nvPicPr>
          <p:cNvPr id="10" name="Image 9"/>
          <p:cNvPicPr>
            <a:picLocks noChangeAspect="1"/>
          </p:cNvPicPr>
          <p:nvPr/>
        </p:nvPicPr>
        <p:blipFill>
          <a:blip r:embed="rId5"/>
          <a:stretch>
            <a:fillRect/>
          </a:stretch>
        </p:blipFill>
        <p:spPr>
          <a:xfrm>
            <a:off x="4005907" y="775171"/>
            <a:ext cx="4089991" cy="5645040"/>
          </a:xfrm>
          <a:prstGeom prst="rect">
            <a:avLst/>
          </a:prstGeom>
          <a:ln>
            <a:noFill/>
          </a:ln>
          <a:effectLst>
            <a:outerShdw blurRad="292100" sx="106000" sy="106000" algn="ctr" rotWithShape="0">
              <a:prstClr val="black">
                <a:alpha val="40000"/>
              </a:prstClr>
            </a:outerShdw>
          </a:effectLst>
        </p:spPr>
      </p:pic>
    </p:spTree>
    <p:extLst>
      <p:ext uri="{BB962C8B-B14F-4D97-AF65-F5344CB8AC3E}">
        <p14:creationId xmlns:p14="http://schemas.microsoft.com/office/powerpoint/2010/main" val="938255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4550736" y="159620"/>
            <a:ext cx="7504104"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Relationship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sub</a:t>
            </a: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-types for Resource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entities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Image 7"/>
          <p:cNvPicPr>
            <a:picLocks noChangeAspect="1"/>
          </p:cNvPicPr>
          <p:nvPr/>
        </p:nvPicPr>
        <p:blipFill>
          <a:blip r:embed="rId4"/>
          <a:stretch>
            <a:fillRect/>
          </a:stretch>
        </p:blipFill>
        <p:spPr>
          <a:xfrm>
            <a:off x="391190" y="1113650"/>
            <a:ext cx="11485645" cy="3734797"/>
          </a:xfrm>
          <a:prstGeom prst="rect">
            <a:avLst/>
          </a:prstGeom>
          <a:effectLst>
            <a:softEdge rad="63500"/>
          </a:effectLst>
        </p:spPr>
      </p:pic>
      <p:pic>
        <p:nvPicPr>
          <p:cNvPr id="9" name="Image 8"/>
          <p:cNvPicPr>
            <a:picLocks noChangeAspect="1"/>
          </p:cNvPicPr>
          <p:nvPr/>
        </p:nvPicPr>
        <p:blipFill>
          <a:blip r:embed="rId5"/>
          <a:stretch>
            <a:fillRect/>
          </a:stretch>
        </p:blipFill>
        <p:spPr>
          <a:xfrm>
            <a:off x="3906523" y="924028"/>
            <a:ext cx="4760987" cy="5266132"/>
          </a:xfrm>
          <a:prstGeom prst="rect">
            <a:avLst/>
          </a:prstGeom>
          <a:ln>
            <a:noFill/>
          </a:ln>
          <a:effectLst>
            <a:outerShdw blurRad="292100" sx="106000" sy="106000" algn="ctr" rotWithShape="0">
              <a:prstClr val="black">
                <a:alpha val="40000"/>
              </a:prstClr>
            </a:outerShdw>
          </a:effectLst>
        </p:spPr>
      </p:pic>
    </p:spTree>
    <p:extLst>
      <p:ext uri="{BB962C8B-B14F-4D97-AF65-F5344CB8AC3E}">
        <p14:creationId xmlns:p14="http://schemas.microsoft.com/office/powerpoint/2010/main" val="2654135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2785730" y="159620"/>
            <a:ext cx="9269109"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Relationship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sub</a:t>
            </a: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-types for Place and Time-</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span</a:t>
            </a: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entities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p:cNvPicPr>
            <a:picLocks noChangeAspect="1"/>
          </p:cNvPicPr>
          <p:nvPr/>
        </p:nvPicPr>
        <p:blipFill>
          <a:blip r:embed="rId4"/>
          <a:stretch>
            <a:fillRect/>
          </a:stretch>
        </p:blipFill>
        <p:spPr>
          <a:xfrm>
            <a:off x="368991" y="1074386"/>
            <a:ext cx="11536812" cy="3731530"/>
          </a:xfrm>
          <a:prstGeom prst="rect">
            <a:avLst/>
          </a:prstGeom>
          <a:effectLst>
            <a:softEdge rad="63500"/>
          </a:effectLst>
        </p:spPr>
      </p:pic>
      <p:pic>
        <p:nvPicPr>
          <p:cNvPr id="3" name="Image 2"/>
          <p:cNvPicPr>
            <a:picLocks noChangeAspect="1"/>
          </p:cNvPicPr>
          <p:nvPr/>
        </p:nvPicPr>
        <p:blipFill>
          <a:blip r:embed="rId5"/>
          <a:stretch>
            <a:fillRect/>
          </a:stretch>
        </p:blipFill>
        <p:spPr>
          <a:xfrm>
            <a:off x="4146619" y="924027"/>
            <a:ext cx="3981556" cy="4949715"/>
          </a:xfrm>
          <a:prstGeom prst="rect">
            <a:avLst/>
          </a:prstGeom>
          <a:ln>
            <a:noFill/>
          </a:ln>
          <a:effectLst>
            <a:outerShdw blurRad="292100" sx="106000" sy="106000" algn="ctr" rotWithShape="0">
              <a:prstClr val="black">
                <a:alpha val="40000"/>
              </a:prstClr>
            </a:outerShdw>
          </a:effectLst>
        </p:spPr>
      </p:pic>
    </p:spTree>
    <p:extLst>
      <p:ext uri="{BB962C8B-B14F-4D97-AF65-F5344CB8AC3E}">
        <p14:creationId xmlns:p14="http://schemas.microsoft.com/office/powerpoint/2010/main" val="3023162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4"/>
          <a:stretch>
            <a:fillRect/>
          </a:stretch>
        </p:blipFill>
        <p:spPr>
          <a:xfrm>
            <a:off x="417590" y="1082290"/>
            <a:ext cx="11637250" cy="4251710"/>
          </a:xfrm>
          <a:prstGeom prst="rect">
            <a:avLst/>
          </a:prstGeom>
          <a:effectLst>
            <a:softEdge rad="12700"/>
          </a:effectLst>
        </p:spPr>
      </p:pic>
      <p:sp>
        <p:nvSpPr>
          <p:cNvPr id="5" name="TextBox 28">
            <a:extLst>
              <a:ext uri="{FF2B5EF4-FFF2-40B4-BE49-F238E27FC236}">
                <a16:creationId xmlns:a16="http://schemas.microsoft.com/office/drawing/2014/main" id="{48E392FD-8297-4186-AACD-4FDFEC050EDF}"/>
              </a:ext>
            </a:extLst>
          </p:cNvPr>
          <p:cNvSpPr txBox="1"/>
          <p:nvPr/>
        </p:nvSpPr>
        <p:spPr>
          <a:xfrm>
            <a:off x="6345936" y="191704"/>
            <a:ext cx="5708904"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lvl="0" algn="r"/>
            <a:r>
              <a:rPr lang="fr-FR" sz="2800" noProof="0" dirty="0" smtClean="0"/>
              <a:t>Basic ISBDM </a:t>
            </a:r>
            <a:r>
              <a:rPr lang="fr-FR" sz="2800" noProof="0" dirty="0" err="1" smtClean="0"/>
              <a:t>layout</a:t>
            </a:r>
            <a:r>
              <a:rPr lang="fr-FR" sz="2800" noProof="0" dirty="0" smtClean="0"/>
              <a:t> and structure</a:t>
            </a:r>
            <a:endParaRPr kumimoji="0" lang="en-US" sz="2800" b="0" i="0" u="none" strike="noStrike" kern="1200" cap="none" spc="0" normalizeH="0" baseline="0" noProof="0" dirty="0">
              <a:ln>
                <a:noFill/>
              </a:ln>
              <a:solidFill>
                <a:srgbClr val="29AFB1"/>
              </a:solidFill>
              <a:effectLst/>
              <a:uLnTx/>
              <a:uFillTx/>
              <a:sym typeface="Bebas Neue Bold"/>
            </a:endParaRPr>
          </a:p>
        </p:txBody>
      </p:sp>
      <p:sp>
        <p:nvSpPr>
          <p:cNvPr id="8" name="ZoneTexte 7"/>
          <p:cNvSpPr txBox="1"/>
          <p:nvPr/>
        </p:nvSpPr>
        <p:spPr>
          <a:xfrm>
            <a:off x="0" y="5560691"/>
            <a:ext cx="1208313" cy="1169551"/>
          </a:xfrm>
          <a:prstGeom prst="rect">
            <a:avLst/>
          </a:prstGeom>
          <a:noFill/>
        </p:spPr>
        <p:txBody>
          <a:bodyPr wrap="square" rtlCol="0">
            <a:spAutoFit/>
          </a:bodyPr>
          <a:lstStyle/>
          <a:p>
            <a:r>
              <a:rPr lang="fr-FR" sz="1400" dirty="0" smtClean="0">
                <a:solidFill>
                  <a:schemeClr val="bg1"/>
                </a:solidFill>
              </a:rPr>
              <a:t>IFLA </a:t>
            </a:r>
            <a:r>
              <a:rPr lang="fr-FR" sz="1400" dirty="0" err="1" smtClean="0">
                <a:solidFill>
                  <a:schemeClr val="bg1"/>
                </a:solidFill>
              </a:rPr>
              <a:t>Webinar</a:t>
            </a:r>
            <a:endParaRPr lang="fr-FR" sz="1400" dirty="0" smtClean="0">
              <a:solidFill>
                <a:schemeClr val="bg1"/>
              </a:solidFill>
            </a:endParaRPr>
          </a:p>
          <a:p>
            <a:r>
              <a:rPr lang="fr-FR" sz="1400" dirty="0" err="1" smtClean="0">
                <a:solidFill>
                  <a:schemeClr val="bg1"/>
                </a:solidFill>
              </a:rPr>
              <a:t>From</a:t>
            </a:r>
            <a:r>
              <a:rPr lang="fr-FR" sz="1400" dirty="0" smtClean="0">
                <a:solidFill>
                  <a:schemeClr val="bg1"/>
                </a:solidFill>
              </a:rPr>
              <a:t> ISBD to ISBDM</a:t>
            </a:r>
          </a:p>
          <a:p>
            <a:r>
              <a:rPr lang="fr-FR" sz="1400" dirty="0" smtClean="0">
                <a:solidFill>
                  <a:schemeClr val="bg1"/>
                </a:solidFill>
              </a:rPr>
              <a:t>26 </a:t>
            </a:r>
            <a:r>
              <a:rPr lang="fr-FR" sz="1400" dirty="0" err="1" smtClean="0">
                <a:solidFill>
                  <a:schemeClr val="bg1"/>
                </a:solidFill>
              </a:rPr>
              <a:t>January</a:t>
            </a:r>
            <a:r>
              <a:rPr lang="fr-FR" sz="1400" dirty="0" smtClean="0">
                <a:solidFill>
                  <a:schemeClr val="bg1"/>
                </a:solidFill>
              </a:rPr>
              <a:t> 2023</a:t>
            </a:r>
            <a:endParaRPr lang="en-GB" sz="1400" dirty="0">
              <a:solidFill>
                <a:schemeClr val="bg1"/>
              </a:solidFill>
            </a:endParaRPr>
          </a:p>
        </p:txBody>
      </p:sp>
    </p:spTree>
    <p:extLst>
      <p:ext uri="{BB962C8B-B14F-4D97-AF65-F5344CB8AC3E}">
        <p14:creationId xmlns:p14="http://schemas.microsoft.com/office/powerpoint/2010/main" val="1732684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3955312" y="159620"/>
            <a:ext cx="8099527"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Relationship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sub</a:t>
            </a: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-types for the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Nomen</a:t>
            </a: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entity</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p:cNvPicPr>
            <a:picLocks noChangeAspect="1"/>
          </p:cNvPicPr>
          <p:nvPr/>
        </p:nvPicPr>
        <p:blipFill>
          <a:blip r:embed="rId4"/>
          <a:stretch>
            <a:fillRect/>
          </a:stretch>
        </p:blipFill>
        <p:spPr>
          <a:xfrm>
            <a:off x="400383" y="977643"/>
            <a:ext cx="11399432" cy="4338638"/>
          </a:xfrm>
          <a:prstGeom prst="rect">
            <a:avLst/>
          </a:prstGeom>
          <a:effectLst>
            <a:softEdge rad="63500"/>
          </a:effectLst>
        </p:spPr>
      </p:pic>
      <p:pic>
        <p:nvPicPr>
          <p:cNvPr id="3" name="Image 2"/>
          <p:cNvPicPr>
            <a:picLocks noChangeAspect="1"/>
          </p:cNvPicPr>
          <p:nvPr/>
        </p:nvPicPr>
        <p:blipFill>
          <a:blip r:embed="rId5"/>
          <a:stretch>
            <a:fillRect/>
          </a:stretch>
        </p:blipFill>
        <p:spPr>
          <a:xfrm>
            <a:off x="3782885" y="775171"/>
            <a:ext cx="4634427" cy="5614062"/>
          </a:xfrm>
          <a:prstGeom prst="rect">
            <a:avLst/>
          </a:prstGeom>
          <a:ln>
            <a:noFill/>
          </a:ln>
          <a:effectLst>
            <a:outerShdw blurRad="292100" sx="106000" sy="106000" algn="ctr" rotWithShape="0">
              <a:prstClr val="black">
                <a:alpha val="40000"/>
              </a:prstClr>
            </a:outerShdw>
          </a:effectLst>
        </p:spPr>
      </p:pic>
    </p:spTree>
    <p:extLst>
      <p:ext uri="{BB962C8B-B14F-4D97-AF65-F5344CB8AC3E}">
        <p14:creationId xmlns:p14="http://schemas.microsoft.com/office/powerpoint/2010/main" val="1022727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3597966" y="159620"/>
            <a:ext cx="8456874"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Relationships</a:t>
            </a:r>
            <a:r>
              <a:rPr lang="fr-FR" sz="2800" dirty="0"/>
              <a:t> </a:t>
            </a:r>
            <a:r>
              <a:rPr lang="fr-FR" sz="2800" dirty="0" smtClean="0"/>
              <a:t>values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p:cNvPicPr>
            <a:picLocks noChangeAspect="1"/>
          </p:cNvPicPr>
          <p:nvPr/>
        </p:nvPicPr>
        <p:blipFill>
          <a:blip r:embed="rId4"/>
          <a:stretch>
            <a:fillRect/>
          </a:stretch>
        </p:blipFill>
        <p:spPr>
          <a:xfrm>
            <a:off x="448368" y="995777"/>
            <a:ext cx="11606472" cy="4271962"/>
          </a:xfrm>
          <a:prstGeom prst="rect">
            <a:avLst/>
          </a:prstGeom>
          <a:effectLst>
            <a:softEdge rad="12700"/>
          </a:effectLst>
        </p:spPr>
      </p:pic>
    </p:spTree>
    <p:extLst>
      <p:ext uri="{BB962C8B-B14F-4D97-AF65-F5344CB8AC3E}">
        <p14:creationId xmlns:p14="http://schemas.microsoft.com/office/powerpoint/2010/main" val="3549451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9402416" y="159620"/>
            <a:ext cx="2652423"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800" dirty="0" smtClean="0"/>
              <a:t>Notes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Image 3"/>
          <p:cNvPicPr>
            <a:picLocks noChangeAspect="1"/>
          </p:cNvPicPr>
          <p:nvPr/>
        </p:nvPicPr>
        <p:blipFill>
          <a:blip r:embed="rId4"/>
          <a:stretch>
            <a:fillRect/>
          </a:stretch>
        </p:blipFill>
        <p:spPr>
          <a:xfrm>
            <a:off x="411289" y="942045"/>
            <a:ext cx="11214355" cy="4554850"/>
          </a:xfrm>
          <a:prstGeom prst="rect">
            <a:avLst/>
          </a:prstGeom>
          <a:effectLst>
            <a:softEdge rad="12700"/>
          </a:effectLst>
        </p:spPr>
      </p:pic>
    </p:spTree>
    <p:extLst>
      <p:ext uri="{BB962C8B-B14F-4D97-AF65-F5344CB8AC3E}">
        <p14:creationId xmlns:p14="http://schemas.microsoft.com/office/powerpoint/2010/main" val="276106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9402416" y="159620"/>
            <a:ext cx="2652423"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800" dirty="0" err="1" smtClean="0"/>
              <a:t>Attributes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p:cNvPicPr>
            <a:picLocks noChangeAspect="1"/>
          </p:cNvPicPr>
          <p:nvPr/>
        </p:nvPicPr>
        <p:blipFill>
          <a:blip r:embed="rId4"/>
          <a:stretch>
            <a:fillRect/>
          </a:stretch>
        </p:blipFill>
        <p:spPr>
          <a:xfrm>
            <a:off x="421026" y="824796"/>
            <a:ext cx="11018329" cy="4735895"/>
          </a:xfrm>
          <a:prstGeom prst="rect">
            <a:avLst/>
          </a:prstGeom>
          <a:effectLst>
            <a:softEdge rad="12700"/>
          </a:effectLst>
        </p:spPr>
      </p:pic>
    </p:spTree>
    <p:extLst>
      <p:ext uri="{BB962C8B-B14F-4D97-AF65-F5344CB8AC3E}">
        <p14:creationId xmlns:p14="http://schemas.microsoft.com/office/powerpoint/2010/main" val="3223530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9402416" y="159620"/>
            <a:ext cx="2652423"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800" dirty="0" smtClean="0"/>
              <a:t>Values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p:cNvPicPr>
            <a:picLocks noChangeAspect="1"/>
          </p:cNvPicPr>
          <p:nvPr/>
        </p:nvPicPr>
        <p:blipFill>
          <a:blip r:embed="rId4"/>
          <a:stretch>
            <a:fillRect/>
          </a:stretch>
        </p:blipFill>
        <p:spPr>
          <a:xfrm>
            <a:off x="400050" y="1133806"/>
            <a:ext cx="11087606" cy="1758249"/>
          </a:xfrm>
          <a:prstGeom prst="rect">
            <a:avLst/>
          </a:prstGeom>
          <a:effectLst>
            <a:softEdge rad="12700"/>
          </a:effectLst>
        </p:spPr>
      </p:pic>
    </p:spTree>
    <p:extLst>
      <p:ext uri="{BB962C8B-B14F-4D97-AF65-F5344CB8AC3E}">
        <p14:creationId xmlns:p14="http://schemas.microsoft.com/office/powerpoint/2010/main" val="730998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9402416" y="86468"/>
            <a:ext cx="2652423"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800" dirty="0" err="1" smtClean="0"/>
              <a:t>Glossary</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p:cNvPicPr>
            <a:picLocks noChangeAspect="1"/>
          </p:cNvPicPr>
          <p:nvPr/>
        </p:nvPicPr>
        <p:blipFill>
          <a:blip r:embed="rId4"/>
          <a:stretch>
            <a:fillRect/>
          </a:stretch>
        </p:blipFill>
        <p:spPr>
          <a:xfrm>
            <a:off x="423291" y="1101303"/>
            <a:ext cx="11214948" cy="4338447"/>
          </a:xfrm>
          <a:prstGeom prst="rect">
            <a:avLst/>
          </a:prstGeom>
          <a:effectLst>
            <a:softEdge rad="12700"/>
          </a:effectLst>
        </p:spPr>
      </p:pic>
    </p:spTree>
    <p:extLst>
      <p:ext uri="{BB962C8B-B14F-4D97-AF65-F5344CB8AC3E}">
        <p14:creationId xmlns:p14="http://schemas.microsoft.com/office/powerpoint/2010/main" val="4263755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9402416" y="86468"/>
            <a:ext cx="2652423"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800" dirty="0" err="1" smtClean="0"/>
              <a:t>Examples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Image 2"/>
          <p:cNvPicPr>
            <a:picLocks noChangeAspect="1"/>
          </p:cNvPicPr>
          <p:nvPr/>
        </p:nvPicPr>
        <p:blipFill>
          <a:blip r:embed="rId4"/>
          <a:stretch>
            <a:fillRect/>
          </a:stretch>
        </p:blipFill>
        <p:spPr>
          <a:xfrm>
            <a:off x="419290" y="1059561"/>
            <a:ext cx="11427089" cy="2488311"/>
          </a:xfrm>
          <a:prstGeom prst="rect">
            <a:avLst/>
          </a:prstGeom>
          <a:effectLst>
            <a:softEdge rad="12700"/>
          </a:effectLst>
        </p:spPr>
      </p:pic>
    </p:spTree>
    <p:extLst>
      <p:ext uri="{BB962C8B-B14F-4D97-AF65-F5344CB8AC3E}">
        <p14:creationId xmlns:p14="http://schemas.microsoft.com/office/powerpoint/2010/main" val="2287054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28">
            <a:extLst>
              <a:ext uri="{FF2B5EF4-FFF2-40B4-BE49-F238E27FC236}">
                <a16:creationId xmlns:a16="http://schemas.microsoft.com/office/drawing/2014/main" id="{48E392FD-8297-4186-AACD-4FDFEC050EDF}"/>
              </a:ext>
            </a:extLst>
          </p:cNvPr>
          <p:cNvSpPr txBox="1"/>
          <p:nvPr/>
        </p:nvSpPr>
        <p:spPr>
          <a:xfrm>
            <a:off x="7336465" y="2262035"/>
            <a:ext cx="2987440" cy="861772"/>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srgbClr val="29AFB1"/>
                </a:solidFill>
                <a:effectLst/>
                <a:uLnTx/>
                <a:uFillTx/>
                <a:latin typeface="Bebas Neue Bold"/>
                <a:sym typeface="Bebas Neue Bold"/>
              </a:rPr>
              <a:t>Thank you!</a:t>
            </a:r>
            <a:endParaRPr kumimoji="0" lang="en-US" sz="44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5" name="ZoneTexte 4"/>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Espace réservé pour une image  5">
            <a:extLst>
              <a:ext uri="{FF2B5EF4-FFF2-40B4-BE49-F238E27FC236}">
                <a16:creationId xmlns:a16="http://schemas.microsoft.com/office/drawing/2014/main" id="{ABCC42EC-453B-4A85-BCF5-CF2F09EDC2B6}"/>
              </a:ext>
            </a:extLst>
          </p:cNvPr>
          <p:cNvPicPr>
            <a:picLocks noChangeAspect="1"/>
          </p:cNvPicPr>
          <p:nvPr/>
        </p:nvPicPr>
        <p:blipFill>
          <a:blip r:embed="rId4">
            <a:extLst>
              <a:ext uri="{28A0092B-C50C-407E-A947-70E740481C1C}">
                <a14:useLocalDpi xmlns:a14="http://schemas.microsoft.com/office/drawing/2010/main" val="0"/>
              </a:ext>
            </a:extLst>
          </a:blip>
          <a:srcRect l="2481" r="2481"/>
          <a:stretch>
            <a:fillRect/>
          </a:stretch>
        </p:blipFill>
        <p:spPr>
          <a:xfrm>
            <a:off x="2123620" y="1334205"/>
            <a:ext cx="4000734" cy="3579204"/>
          </a:xfrm>
          <a:prstGeom prst="rect">
            <a:avLst/>
          </a:prstGeom>
          <a:effectLst/>
        </p:spPr>
      </p:pic>
      <p:sp>
        <p:nvSpPr>
          <p:cNvPr id="2" name="ZoneTexte 1"/>
          <p:cNvSpPr txBox="1"/>
          <p:nvPr/>
        </p:nvSpPr>
        <p:spPr>
          <a:xfrm>
            <a:off x="7504158" y="3819958"/>
            <a:ext cx="3615070" cy="923330"/>
          </a:xfrm>
          <a:prstGeom prst="rect">
            <a:avLst/>
          </a:prstGeom>
          <a:noFill/>
        </p:spPr>
        <p:txBody>
          <a:bodyPr wrap="square" rtlCol="0">
            <a:spAutoFit/>
          </a:bodyPr>
          <a:lstStyle/>
          <a:p>
            <a:r>
              <a:rPr lang="fr-FR" dirty="0" smtClean="0"/>
              <a:t>Mikael Wetterstrom</a:t>
            </a:r>
          </a:p>
          <a:p>
            <a:r>
              <a:rPr lang="fr-FR" dirty="0" smtClean="0"/>
              <a:t>ISSN International Centre</a:t>
            </a:r>
          </a:p>
          <a:p>
            <a:r>
              <a:rPr lang="fr-FR" dirty="0"/>
              <a:t>m</a:t>
            </a:r>
            <a:r>
              <a:rPr lang="fr-FR" dirty="0" smtClean="0"/>
              <a:t>ikael.wetterstrom@issn.org</a:t>
            </a:r>
            <a:endParaRPr lang="en-GB" dirty="0"/>
          </a:p>
        </p:txBody>
      </p:sp>
      <p:sp>
        <p:nvSpPr>
          <p:cNvPr id="3" name="Rectangle 2"/>
          <p:cNvSpPr/>
          <p:nvPr/>
        </p:nvSpPr>
        <p:spPr>
          <a:xfrm>
            <a:off x="2123620" y="4946435"/>
            <a:ext cx="3963402" cy="646331"/>
          </a:xfrm>
          <a:prstGeom prst="rect">
            <a:avLst/>
          </a:prstGeom>
        </p:spPr>
        <p:txBody>
          <a:bodyPr wrap="square">
            <a:spAutoFit/>
          </a:bodyPr>
          <a:lstStyle/>
          <a:p>
            <a:r>
              <a:rPr lang="en-GB" sz="1200" dirty="0"/>
              <a:t>"</a:t>
            </a:r>
            <a:r>
              <a:rPr lang="en-GB" sz="1200" dirty="0" err="1"/>
              <a:t>Dromeas</a:t>
            </a:r>
            <a:r>
              <a:rPr lang="en-GB" sz="1200" dirty="0"/>
              <a:t>" by Costas </a:t>
            </a:r>
            <a:r>
              <a:rPr lang="en-GB" sz="1200" dirty="0" err="1"/>
              <a:t>Varotsos</a:t>
            </a:r>
            <a:r>
              <a:rPr lang="en-GB" sz="1200" dirty="0"/>
              <a:t> </a:t>
            </a:r>
            <a:r>
              <a:rPr lang="en-GB" sz="1200" dirty="0" smtClean="0"/>
              <a:t>, </a:t>
            </a:r>
            <a:r>
              <a:rPr lang="en-GB" sz="1200" dirty="0"/>
              <a:t>a blurred shape of a runner in motion. </a:t>
            </a:r>
            <a:endParaRPr lang="en-GB" sz="1200" dirty="0" smtClean="0"/>
          </a:p>
          <a:p>
            <a:r>
              <a:rPr lang="en-GB" sz="1200" dirty="0" smtClean="0"/>
              <a:t>Photo </a:t>
            </a:r>
            <a:r>
              <a:rPr lang="en-GB" sz="1200" dirty="0"/>
              <a:t>Mikael Wetterstrom</a:t>
            </a:r>
          </a:p>
        </p:txBody>
      </p:sp>
    </p:spTree>
    <p:extLst>
      <p:ext uri="{BB962C8B-B14F-4D97-AF65-F5344CB8AC3E}">
        <p14:creationId xmlns:p14="http://schemas.microsoft.com/office/powerpoint/2010/main" val="1338036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9402416" y="86468"/>
            <a:ext cx="2652423"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800" dirty="0" err="1" smtClean="0"/>
              <a:t>References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2006011" y="3073806"/>
            <a:ext cx="8073656" cy="1200329"/>
          </a:xfrm>
          <a:prstGeom prst="rect">
            <a:avLst/>
          </a:prstGeom>
        </p:spPr>
        <p:txBody>
          <a:bodyPr wrap="square">
            <a:spAutoFit/>
          </a:bodyPr>
          <a:lstStyle/>
          <a:p>
            <a:r>
              <a:rPr lang="en-GB" dirty="0">
                <a:latin typeface="Arial" panose="020B0604020202020204" pitchFamily="34" charset="0"/>
              </a:rPr>
              <a:t>Pat Riva, Patrick Le Boeuf, and Maja </a:t>
            </a:r>
            <a:r>
              <a:rPr lang="en-GB" dirty="0" err="1">
                <a:latin typeface="Arial" panose="020B0604020202020204" pitchFamily="34" charset="0"/>
              </a:rPr>
              <a:t>Žumer</a:t>
            </a:r>
            <a:r>
              <a:rPr lang="en-GB" dirty="0">
                <a:latin typeface="Arial" panose="020B0604020202020204" pitchFamily="34" charset="0"/>
              </a:rPr>
              <a:t>. 2017. IFLA Library</a:t>
            </a:r>
            <a:r>
              <a:rPr lang="en-GB" dirty="0"/>
              <a:t/>
            </a:r>
            <a:br>
              <a:rPr lang="en-GB" dirty="0"/>
            </a:br>
            <a:r>
              <a:rPr lang="en-GB" dirty="0">
                <a:latin typeface="Arial" panose="020B0604020202020204" pitchFamily="34" charset="0"/>
              </a:rPr>
              <a:t>Reference Model, a Conceptual Model for Bibliographic</a:t>
            </a:r>
            <a:r>
              <a:rPr lang="en-GB" dirty="0"/>
              <a:t/>
            </a:r>
            <a:br>
              <a:rPr lang="en-GB" dirty="0"/>
            </a:br>
            <a:r>
              <a:rPr lang="en-GB" dirty="0">
                <a:latin typeface="Arial" panose="020B0604020202020204" pitchFamily="34" charset="0"/>
              </a:rPr>
              <a:t>Information. </a:t>
            </a:r>
            <a:r>
              <a:rPr lang="en-GB" dirty="0">
                <a:latin typeface="Arial" panose="020B0604020202020204" pitchFamily="34" charset="0"/>
                <a:hlinkClick r:id="rId4"/>
              </a:rPr>
              <a:t>https://</a:t>
            </a:r>
            <a:r>
              <a:rPr lang="en-GB" dirty="0" smtClean="0">
                <a:latin typeface="Arial" panose="020B0604020202020204" pitchFamily="34" charset="0"/>
                <a:hlinkClick r:id="rId4"/>
              </a:rPr>
              <a:t>repository.ifla.org/bitstream/123456789/40/1/ifla-lrm-august-2017_rev201712.pdf</a:t>
            </a:r>
            <a:r>
              <a:rPr lang="en-GB" dirty="0" smtClean="0">
                <a:latin typeface="Arial" panose="020B0604020202020204" pitchFamily="34" charset="0"/>
              </a:rPr>
              <a:t> </a:t>
            </a:r>
            <a:endParaRPr lang="en-GB" dirty="0"/>
          </a:p>
        </p:txBody>
      </p:sp>
      <p:sp>
        <p:nvSpPr>
          <p:cNvPr id="8" name="Rectangle 7"/>
          <p:cNvSpPr/>
          <p:nvPr/>
        </p:nvSpPr>
        <p:spPr>
          <a:xfrm>
            <a:off x="2006011" y="1069252"/>
            <a:ext cx="6096000" cy="1754326"/>
          </a:xfrm>
          <a:prstGeom prst="rect">
            <a:avLst/>
          </a:prstGeom>
        </p:spPr>
        <p:txBody>
          <a:bodyPr>
            <a:spAutoFit/>
          </a:bodyPr>
          <a:lstStyle/>
          <a:p>
            <a:r>
              <a:rPr lang="en-GB" dirty="0">
                <a:latin typeface="Arial" panose="020B0604020202020204" pitchFamily="34" charset="0"/>
              </a:rPr>
              <a:t>International Federation of Library Associations and</a:t>
            </a:r>
            <a:r>
              <a:rPr lang="en-GB" dirty="0"/>
              <a:t/>
            </a:r>
            <a:br>
              <a:rPr lang="en-GB" dirty="0"/>
            </a:br>
            <a:r>
              <a:rPr lang="en-GB" dirty="0">
                <a:latin typeface="Arial" panose="020B0604020202020204" pitchFamily="34" charset="0"/>
              </a:rPr>
              <a:t>Institutions. 2017. Statement of International Cataloguing</a:t>
            </a:r>
            <a:r>
              <a:rPr lang="en-GB" dirty="0"/>
              <a:t/>
            </a:r>
            <a:br>
              <a:rPr lang="en-GB" dirty="0"/>
            </a:br>
            <a:r>
              <a:rPr lang="en-GB" dirty="0">
                <a:latin typeface="Arial" panose="020B0604020202020204" pitchFamily="34" charset="0"/>
              </a:rPr>
              <a:t>Principles (ICP). 2016 Edition with minor revisions, 2017. </a:t>
            </a:r>
            <a:r>
              <a:rPr lang="en-GB" dirty="0">
                <a:latin typeface="Arial" panose="020B0604020202020204" pitchFamily="34" charset="0"/>
                <a:hlinkClick r:id="rId5"/>
              </a:rPr>
              <a:t>https://</a:t>
            </a:r>
            <a:r>
              <a:rPr lang="en-GB" dirty="0" smtClean="0">
                <a:latin typeface="Arial" panose="020B0604020202020204" pitchFamily="34" charset="0"/>
                <a:hlinkClick r:id="rId5"/>
              </a:rPr>
              <a:t>www.ifla.org/wp-content/uploads/2019/05/assets/cataloguing/icp/icp_2016-en.pdf</a:t>
            </a:r>
            <a:r>
              <a:rPr lang="en-GB" dirty="0" smtClean="0">
                <a:latin typeface="Arial" panose="020B0604020202020204" pitchFamily="34" charset="0"/>
              </a:rPr>
              <a:t> </a:t>
            </a:r>
            <a:endParaRPr lang="en-GB" dirty="0"/>
          </a:p>
        </p:txBody>
      </p:sp>
    </p:spTree>
    <p:extLst>
      <p:ext uri="{BB962C8B-B14F-4D97-AF65-F5344CB8AC3E}">
        <p14:creationId xmlns:p14="http://schemas.microsoft.com/office/powerpoint/2010/main" val="3810658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8656320" y="191704"/>
            <a:ext cx="3398520"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Introduction section</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pic>
        <p:nvPicPr>
          <p:cNvPr id="4" name="Image 3"/>
          <p:cNvPicPr>
            <a:picLocks noChangeAspect="1"/>
          </p:cNvPicPr>
          <p:nvPr/>
        </p:nvPicPr>
        <p:blipFill>
          <a:blip r:embed="rId4"/>
          <a:stretch>
            <a:fillRect/>
          </a:stretch>
        </p:blipFill>
        <p:spPr>
          <a:xfrm>
            <a:off x="410887" y="1095723"/>
            <a:ext cx="11643953" cy="3390650"/>
          </a:xfrm>
          <a:prstGeom prst="rect">
            <a:avLst/>
          </a:prstGeom>
          <a:effectLst>
            <a:softEdge rad="12700"/>
          </a:effectLst>
        </p:spPr>
      </p:pic>
      <p:sp>
        <p:nvSpPr>
          <p:cNvPr id="6" name="ZoneTexte 5"/>
          <p:cNvSpPr txBox="1"/>
          <p:nvPr/>
        </p:nvSpPr>
        <p:spPr>
          <a:xfrm>
            <a:off x="0" y="5560691"/>
            <a:ext cx="1208313" cy="1169551"/>
          </a:xfrm>
          <a:prstGeom prst="rect">
            <a:avLst/>
          </a:prstGeom>
          <a:noFill/>
        </p:spPr>
        <p:txBody>
          <a:bodyPr wrap="square" rtlCol="0">
            <a:spAutoFit/>
          </a:bodyPr>
          <a:lstStyle/>
          <a:p>
            <a:r>
              <a:rPr lang="fr-FR" sz="1400" dirty="0" smtClean="0">
                <a:solidFill>
                  <a:schemeClr val="bg1"/>
                </a:solidFill>
              </a:rPr>
              <a:t>IFLA </a:t>
            </a:r>
            <a:r>
              <a:rPr lang="fr-FR" sz="1400" dirty="0" err="1" smtClean="0">
                <a:solidFill>
                  <a:schemeClr val="bg1"/>
                </a:solidFill>
              </a:rPr>
              <a:t>Webinar</a:t>
            </a:r>
            <a:endParaRPr lang="fr-FR" sz="1400" dirty="0" smtClean="0">
              <a:solidFill>
                <a:schemeClr val="bg1"/>
              </a:solidFill>
            </a:endParaRPr>
          </a:p>
          <a:p>
            <a:r>
              <a:rPr lang="fr-FR" sz="1400" dirty="0" err="1" smtClean="0">
                <a:solidFill>
                  <a:schemeClr val="bg1"/>
                </a:solidFill>
              </a:rPr>
              <a:t>From</a:t>
            </a:r>
            <a:r>
              <a:rPr lang="fr-FR" sz="1400" dirty="0" smtClean="0">
                <a:solidFill>
                  <a:schemeClr val="bg1"/>
                </a:solidFill>
              </a:rPr>
              <a:t> ISBD to ISBDM</a:t>
            </a:r>
          </a:p>
          <a:p>
            <a:r>
              <a:rPr lang="fr-FR" sz="1400" dirty="0" smtClean="0">
                <a:solidFill>
                  <a:schemeClr val="bg1"/>
                </a:solidFill>
              </a:rPr>
              <a:t>26 </a:t>
            </a:r>
            <a:r>
              <a:rPr lang="fr-FR" sz="1400" dirty="0" err="1" smtClean="0">
                <a:solidFill>
                  <a:schemeClr val="bg1"/>
                </a:solidFill>
              </a:rPr>
              <a:t>January</a:t>
            </a:r>
            <a:r>
              <a:rPr lang="fr-FR" sz="1400" dirty="0" smtClean="0">
                <a:solidFill>
                  <a:schemeClr val="bg1"/>
                </a:solidFill>
              </a:rPr>
              <a:t> 2023</a:t>
            </a:r>
            <a:endParaRPr lang="en-GB" sz="1400" dirty="0">
              <a:solidFill>
                <a:schemeClr val="bg1"/>
              </a:solidFill>
            </a:endParaRPr>
          </a:p>
        </p:txBody>
      </p:sp>
    </p:spTree>
    <p:extLst>
      <p:ext uri="{BB962C8B-B14F-4D97-AF65-F5344CB8AC3E}">
        <p14:creationId xmlns:p14="http://schemas.microsoft.com/office/powerpoint/2010/main" val="3770297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5656521" y="159620"/>
            <a:ext cx="6398319"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800" dirty="0" smtClean="0"/>
              <a:t>Introduction: Sources of information</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pic>
        <p:nvPicPr>
          <p:cNvPr id="2" name="Image 1"/>
          <p:cNvPicPr>
            <a:picLocks noChangeAspect="1"/>
          </p:cNvPicPr>
          <p:nvPr/>
        </p:nvPicPr>
        <p:blipFill>
          <a:blip r:embed="rId4"/>
          <a:stretch>
            <a:fillRect/>
          </a:stretch>
        </p:blipFill>
        <p:spPr>
          <a:xfrm>
            <a:off x="445626" y="1079618"/>
            <a:ext cx="11609214" cy="3219203"/>
          </a:xfrm>
          <a:prstGeom prst="rect">
            <a:avLst/>
          </a:prstGeom>
          <a:effectLst>
            <a:softEdge rad="12700"/>
          </a:effectLst>
        </p:spPr>
      </p:pic>
      <p:sp>
        <p:nvSpPr>
          <p:cNvPr id="6" name="ZoneTexte 5"/>
          <p:cNvSpPr txBox="1"/>
          <p:nvPr/>
        </p:nvSpPr>
        <p:spPr>
          <a:xfrm>
            <a:off x="0" y="5560691"/>
            <a:ext cx="1208313" cy="1169551"/>
          </a:xfrm>
          <a:prstGeom prst="rect">
            <a:avLst/>
          </a:prstGeom>
          <a:noFill/>
        </p:spPr>
        <p:txBody>
          <a:bodyPr wrap="square" rtlCol="0">
            <a:spAutoFit/>
          </a:bodyPr>
          <a:lstStyle/>
          <a:p>
            <a:r>
              <a:rPr lang="fr-FR" sz="1400" dirty="0" smtClean="0">
                <a:solidFill>
                  <a:schemeClr val="bg1"/>
                </a:solidFill>
              </a:rPr>
              <a:t>IFLA </a:t>
            </a:r>
            <a:r>
              <a:rPr lang="fr-FR" sz="1400" dirty="0" err="1" smtClean="0">
                <a:solidFill>
                  <a:schemeClr val="bg1"/>
                </a:solidFill>
              </a:rPr>
              <a:t>Webinar</a:t>
            </a:r>
            <a:endParaRPr lang="fr-FR" sz="1400" dirty="0" smtClean="0">
              <a:solidFill>
                <a:schemeClr val="bg1"/>
              </a:solidFill>
            </a:endParaRPr>
          </a:p>
          <a:p>
            <a:r>
              <a:rPr lang="fr-FR" sz="1400" dirty="0" err="1" smtClean="0">
                <a:solidFill>
                  <a:schemeClr val="bg1"/>
                </a:solidFill>
              </a:rPr>
              <a:t>From</a:t>
            </a:r>
            <a:r>
              <a:rPr lang="fr-FR" sz="1400" dirty="0" smtClean="0">
                <a:solidFill>
                  <a:schemeClr val="bg1"/>
                </a:solidFill>
              </a:rPr>
              <a:t> ISBD to ISBDM</a:t>
            </a:r>
          </a:p>
          <a:p>
            <a:r>
              <a:rPr lang="fr-FR" sz="1400" dirty="0" smtClean="0">
                <a:solidFill>
                  <a:schemeClr val="bg1"/>
                </a:solidFill>
              </a:rPr>
              <a:t>26 </a:t>
            </a:r>
            <a:r>
              <a:rPr lang="fr-FR" sz="1400" dirty="0" err="1" smtClean="0">
                <a:solidFill>
                  <a:schemeClr val="bg1"/>
                </a:solidFill>
              </a:rPr>
              <a:t>January</a:t>
            </a:r>
            <a:r>
              <a:rPr lang="fr-FR" sz="1400" dirty="0" smtClean="0">
                <a:solidFill>
                  <a:schemeClr val="bg1"/>
                </a:solidFill>
              </a:rPr>
              <a:t> 2023</a:t>
            </a:r>
            <a:endParaRPr lang="en-GB" sz="1400" dirty="0">
              <a:solidFill>
                <a:schemeClr val="bg1"/>
              </a:solidFill>
            </a:endParaRPr>
          </a:p>
        </p:txBody>
      </p:sp>
    </p:spTree>
    <p:extLst>
      <p:ext uri="{BB962C8B-B14F-4D97-AF65-F5344CB8AC3E}">
        <p14:creationId xmlns:p14="http://schemas.microsoft.com/office/powerpoint/2010/main" val="294023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4784651" y="159620"/>
            <a:ext cx="7270189"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800" dirty="0" smtClean="0"/>
              <a:t>Introduction: </a:t>
            </a:r>
            <a:r>
              <a:rPr lang="fr-FR" sz="2800" dirty="0" err="1" smtClean="0"/>
              <a:t>Metadata</a:t>
            </a:r>
            <a:r>
              <a:rPr lang="fr-FR" sz="2800" dirty="0" smtClean="0"/>
              <a:t> utility and </a:t>
            </a:r>
            <a:r>
              <a:rPr lang="fr-FR" sz="2800" dirty="0" err="1" smtClean="0"/>
              <a:t>processing</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Image 2"/>
          <p:cNvPicPr>
            <a:picLocks noChangeAspect="1"/>
          </p:cNvPicPr>
          <p:nvPr/>
        </p:nvPicPr>
        <p:blipFill>
          <a:blip r:embed="rId4"/>
          <a:stretch>
            <a:fillRect/>
          </a:stretch>
        </p:blipFill>
        <p:spPr>
          <a:xfrm>
            <a:off x="419507" y="1062028"/>
            <a:ext cx="11635333" cy="4200776"/>
          </a:xfrm>
          <a:prstGeom prst="rect">
            <a:avLst/>
          </a:prstGeom>
          <a:effectLst>
            <a:softEdge rad="12700"/>
          </a:effectLst>
        </p:spPr>
      </p:pic>
    </p:spTree>
    <p:extLst>
      <p:ext uri="{BB962C8B-B14F-4D97-AF65-F5344CB8AC3E}">
        <p14:creationId xmlns:p14="http://schemas.microsoft.com/office/powerpoint/2010/main" val="826179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4359349" y="159620"/>
            <a:ext cx="7695491"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Introduction: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Metadata</a:t>
            </a:r>
            <a:r>
              <a:rPr kumimoji="0" lang="fr-FR" sz="2800" b="0" i="0" u="none" strike="noStrike" kern="1200" cap="none" spc="0" normalizeH="0" baseline="0" noProof="0" dirty="0" smtClean="0">
                <a:ln>
                  <a:noFill/>
                </a:ln>
                <a:solidFill>
                  <a:srgbClr val="29AFB1"/>
                </a:solidFill>
                <a:effectLst/>
                <a:uLnTx/>
                <a:uFillTx/>
                <a:latin typeface="Bebas Neue Bold"/>
                <a:sym typeface="Bebas Neue Bold"/>
              </a:rPr>
              <a:t> utility and </a:t>
            </a:r>
            <a:r>
              <a:rPr kumimoji="0" lang="fr-FR" sz="2800" b="0" i="0" u="none" strike="noStrike" kern="1200" cap="none" spc="0" normalizeH="0" baseline="0" noProof="0" dirty="0" err="1" smtClean="0">
                <a:ln>
                  <a:noFill/>
                </a:ln>
                <a:solidFill>
                  <a:srgbClr val="29AFB1"/>
                </a:solidFill>
                <a:effectLst/>
                <a:uLnTx/>
                <a:uFillTx/>
                <a:latin typeface="Bebas Neue Bold"/>
                <a:sym typeface="Bebas Neue Bold"/>
              </a:rPr>
              <a:t>processing</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1724968" y="5560691"/>
            <a:ext cx="8344060" cy="830997"/>
          </a:xfrm>
          <a:prstGeom prst="rect">
            <a:avLst/>
          </a:prstGeom>
        </p:spPr>
        <p:txBody>
          <a:bodyPr wrap="square">
            <a:spAutoFit/>
          </a:bodyPr>
          <a:lstStyle/>
          <a:p>
            <a:pPr marL="285750" indent="-285750">
              <a:buFont typeface="Wingdings" panose="05000000000000000000" pitchFamily="2" charset="2"/>
              <a:buChar char="Ø"/>
            </a:pPr>
            <a:r>
              <a:rPr lang="en-GB" sz="2400" dirty="0"/>
              <a:t>The categories of Manifestation elements </a:t>
            </a:r>
            <a:r>
              <a:rPr lang="en-GB" sz="2400" dirty="0" smtClean="0"/>
              <a:t>in the table indicate </a:t>
            </a:r>
            <a:r>
              <a:rPr lang="en-GB" sz="2400" dirty="0"/>
              <a:t>which retrieval methods are applicable to an element value</a:t>
            </a:r>
          </a:p>
        </p:txBody>
      </p:sp>
      <p:pic>
        <p:nvPicPr>
          <p:cNvPr id="3" name="Image 2"/>
          <p:cNvPicPr>
            <a:picLocks noChangeAspect="1"/>
          </p:cNvPicPr>
          <p:nvPr/>
        </p:nvPicPr>
        <p:blipFill>
          <a:blip r:embed="rId4"/>
          <a:stretch>
            <a:fillRect/>
          </a:stretch>
        </p:blipFill>
        <p:spPr>
          <a:xfrm>
            <a:off x="391505" y="925085"/>
            <a:ext cx="11308699" cy="3929837"/>
          </a:xfrm>
          <a:prstGeom prst="rect">
            <a:avLst/>
          </a:prstGeom>
          <a:effectLst>
            <a:softEdge rad="12700"/>
          </a:effectLst>
        </p:spPr>
      </p:pic>
    </p:spTree>
    <p:extLst>
      <p:ext uri="{BB962C8B-B14F-4D97-AF65-F5344CB8AC3E}">
        <p14:creationId xmlns:p14="http://schemas.microsoft.com/office/powerpoint/2010/main" val="174409710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3657600" y="150668"/>
            <a:ext cx="8397240"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800" dirty="0" err="1" smtClean="0"/>
              <a:t>Preliminary</a:t>
            </a:r>
            <a:r>
              <a:rPr lang="fr-FR" sz="2800" dirty="0" smtClean="0"/>
              <a:t> </a:t>
            </a:r>
            <a:r>
              <a:rPr lang="fr-FR" sz="2800" dirty="0" err="1" smtClean="0"/>
              <a:t>assessment</a:t>
            </a:r>
            <a:r>
              <a:rPr lang="fr-FR" sz="2800" dirty="0" smtClean="0"/>
              <a:t> : 3 distinct </a:t>
            </a:r>
            <a:r>
              <a:rPr lang="fr-FR" sz="2800" dirty="0" err="1" smtClean="0"/>
              <a:t>characteristics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1869076" y="5683801"/>
            <a:ext cx="9855390" cy="923330"/>
          </a:xfrm>
          <a:prstGeom prst="rect">
            <a:avLst/>
          </a:prstGeom>
        </p:spPr>
        <p:txBody>
          <a:bodyPr wrap="square">
            <a:spAutoFit/>
          </a:bodyPr>
          <a:lstStyle/>
          <a:p>
            <a:pPr>
              <a:buFont typeface="Arial" panose="020B0604020202020204" pitchFamily="34" charset="0"/>
              <a:buChar char="•"/>
            </a:pPr>
            <a:r>
              <a:rPr lang="en-GB" dirty="0"/>
              <a:t>A manifestation may be published or produced in one or more units.</a:t>
            </a:r>
          </a:p>
          <a:p>
            <a:pPr>
              <a:buFont typeface="Arial" panose="020B0604020202020204" pitchFamily="34" charset="0"/>
              <a:buChar char="•"/>
            </a:pPr>
            <a:r>
              <a:rPr lang="en-GB" dirty="0"/>
              <a:t>A manifestation may embody one or more expressions that realise one or more works.</a:t>
            </a:r>
          </a:p>
          <a:p>
            <a:pPr>
              <a:buFont typeface="Arial" panose="020B0604020202020204" pitchFamily="34" charset="0"/>
              <a:buChar char="•"/>
            </a:pPr>
            <a:r>
              <a:rPr lang="en-GB" dirty="0"/>
              <a:t>A manifestation may embody the content of a work that is planned to be static or to change over time.</a:t>
            </a:r>
          </a:p>
        </p:txBody>
      </p:sp>
      <p:pic>
        <p:nvPicPr>
          <p:cNvPr id="4" name="Image 3"/>
          <p:cNvPicPr>
            <a:picLocks noChangeAspect="1"/>
          </p:cNvPicPr>
          <p:nvPr/>
        </p:nvPicPr>
        <p:blipFill>
          <a:blip r:embed="rId4"/>
          <a:stretch>
            <a:fillRect/>
          </a:stretch>
        </p:blipFill>
        <p:spPr>
          <a:xfrm>
            <a:off x="527162" y="1000568"/>
            <a:ext cx="11527678" cy="4017999"/>
          </a:xfrm>
          <a:prstGeom prst="rect">
            <a:avLst/>
          </a:prstGeom>
          <a:effectLst>
            <a:softEdge rad="12700"/>
          </a:effectLst>
        </p:spPr>
      </p:pic>
    </p:spTree>
    <p:extLst>
      <p:ext uri="{BB962C8B-B14F-4D97-AF65-F5344CB8AC3E}">
        <p14:creationId xmlns:p14="http://schemas.microsoft.com/office/powerpoint/2010/main" val="288865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1613301" y="2427258"/>
            <a:ext cx="10441539" cy="2308324"/>
          </a:xfrm>
          <a:prstGeom prst="rect">
            <a:avLst/>
          </a:prstGeom>
        </p:spPr>
        <p:txBody>
          <a:bodyPr wrap="square">
            <a:spAutoFit/>
          </a:bodyPr>
          <a:lstStyle/>
          <a:p>
            <a:pPr marL="285750" lvl="0" indent="-285750">
              <a:buFont typeface="Wingdings" panose="05000000000000000000" pitchFamily="2" charset="2"/>
              <a:buChar char="Ø"/>
            </a:pPr>
            <a:r>
              <a:rPr lang="en-GB" sz="2400" dirty="0"/>
              <a:t>A manifestation is either </a:t>
            </a:r>
            <a:r>
              <a:rPr lang="en-GB" sz="2400" b="1" dirty="0"/>
              <a:t>one unit</a:t>
            </a:r>
            <a:r>
              <a:rPr lang="en-GB" sz="2400" dirty="0"/>
              <a:t> or </a:t>
            </a:r>
            <a:r>
              <a:rPr lang="en-GB" sz="2400" b="1" dirty="0"/>
              <a:t>more than one </a:t>
            </a:r>
            <a:r>
              <a:rPr lang="en-GB" sz="2400" b="1" dirty="0" smtClean="0"/>
              <a:t>unit</a:t>
            </a:r>
            <a:endParaRPr lang="en-GB" sz="2400" dirty="0" smtClean="0"/>
          </a:p>
          <a:p>
            <a:pPr lvl="0"/>
            <a:endParaRPr lang="en-GB" sz="2400" dirty="0"/>
          </a:p>
          <a:p>
            <a:pPr marL="285750" lvl="0" indent="-285750">
              <a:buFont typeface="Wingdings" panose="05000000000000000000" pitchFamily="2" charset="2"/>
              <a:buChar char="Ø"/>
            </a:pPr>
            <a:r>
              <a:rPr lang="en-GB" sz="2400" dirty="0"/>
              <a:t>A manifestation embodies either </a:t>
            </a:r>
            <a:r>
              <a:rPr lang="en-GB" sz="2400" b="1" dirty="0"/>
              <a:t>one expression</a:t>
            </a:r>
            <a:r>
              <a:rPr lang="en-GB" sz="2400" dirty="0"/>
              <a:t> or </a:t>
            </a:r>
            <a:r>
              <a:rPr lang="en-GB" sz="2400" b="1" dirty="0"/>
              <a:t>more than one </a:t>
            </a:r>
            <a:r>
              <a:rPr lang="en-GB" sz="2400" b="1" dirty="0" smtClean="0"/>
              <a:t>expression</a:t>
            </a:r>
            <a:endParaRPr lang="en-GB" sz="2400" dirty="0" smtClean="0"/>
          </a:p>
          <a:p>
            <a:pPr lvl="0"/>
            <a:endParaRPr lang="en-GB" sz="2400" dirty="0"/>
          </a:p>
          <a:p>
            <a:pPr marL="285750" lvl="0" indent="-285750">
              <a:buFont typeface="Wingdings" panose="05000000000000000000" pitchFamily="2" charset="2"/>
              <a:buChar char="Ø"/>
            </a:pPr>
            <a:r>
              <a:rPr lang="en-GB" sz="2400" dirty="0"/>
              <a:t>A manifestation embodies expressions of works that are either </a:t>
            </a:r>
            <a:r>
              <a:rPr lang="en-GB" sz="2400" b="1" dirty="0"/>
              <a:t>static</a:t>
            </a:r>
            <a:r>
              <a:rPr lang="en-GB" sz="2400" dirty="0"/>
              <a:t> or</a:t>
            </a:r>
            <a:r>
              <a:rPr lang="en-GB" sz="2400" b="1" dirty="0"/>
              <a:t> planned to be embodied over time</a:t>
            </a:r>
            <a:r>
              <a:rPr lang="en-GB" sz="2400" dirty="0"/>
              <a:t>.</a:t>
            </a:r>
          </a:p>
        </p:txBody>
      </p:sp>
      <p:sp>
        <p:nvSpPr>
          <p:cNvPr id="8" name="TextBox 28">
            <a:extLst>
              <a:ext uri="{FF2B5EF4-FFF2-40B4-BE49-F238E27FC236}">
                <a16:creationId xmlns:a16="http://schemas.microsoft.com/office/drawing/2014/main" id="{48E392FD-8297-4186-AACD-4FDFEC050EDF}"/>
              </a:ext>
            </a:extLst>
          </p:cNvPr>
          <p:cNvSpPr txBox="1"/>
          <p:nvPr/>
        </p:nvSpPr>
        <p:spPr>
          <a:xfrm>
            <a:off x="1613301" y="1410902"/>
            <a:ext cx="6276057" cy="553996"/>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lvl="0" algn="r"/>
            <a:r>
              <a:rPr lang="fr-FR" sz="2400" dirty="0" smtClean="0">
                <a:solidFill>
                  <a:schemeClr val="tx1"/>
                </a:solidFill>
              </a:rPr>
              <a:t>One of </a:t>
            </a:r>
            <a:r>
              <a:rPr lang="fr-FR" sz="2400" dirty="0" err="1" smtClean="0">
                <a:solidFill>
                  <a:schemeClr val="tx1"/>
                </a:solidFill>
              </a:rPr>
              <a:t>two</a:t>
            </a:r>
            <a:r>
              <a:rPr lang="fr-FR" sz="2400" dirty="0" smtClean="0">
                <a:solidFill>
                  <a:schemeClr val="tx1"/>
                </a:solidFill>
              </a:rPr>
              <a:t> </a:t>
            </a:r>
            <a:r>
              <a:rPr lang="fr-FR" sz="2400" dirty="0" err="1" smtClean="0">
                <a:solidFill>
                  <a:schemeClr val="tx1"/>
                </a:solidFill>
              </a:rPr>
              <a:t>mutually</a:t>
            </a:r>
            <a:r>
              <a:rPr lang="fr-FR" sz="2400" dirty="0" smtClean="0">
                <a:solidFill>
                  <a:schemeClr val="tx1"/>
                </a:solidFill>
              </a:rPr>
              <a:t> exclusive conditions:</a:t>
            </a:r>
            <a:endParaRPr kumimoji="0" lang="en-US" sz="2400" b="0" i="0" u="none" strike="noStrike" kern="1200" cap="none" spc="0" normalizeH="0" baseline="0" noProof="0" dirty="0">
              <a:ln>
                <a:noFill/>
              </a:ln>
              <a:solidFill>
                <a:schemeClr val="tx1"/>
              </a:solidFill>
              <a:effectLst/>
              <a:uLnTx/>
              <a:uFillTx/>
              <a:sym typeface="Bebas Neue Bold"/>
            </a:endParaRPr>
          </a:p>
        </p:txBody>
      </p:sp>
      <p:sp>
        <p:nvSpPr>
          <p:cNvPr id="9" name="TextBox 28">
            <a:extLst>
              <a:ext uri="{FF2B5EF4-FFF2-40B4-BE49-F238E27FC236}">
                <a16:creationId xmlns:a16="http://schemas.microsoft.com/office/drawing/2014/main" id="{48E392FD-8297-4186-AACD-4FDFEC050EDF}"/>
              </a:ext>
            </a:extLst>
          </p:cNvPr>
          <p:cNvSpPr txBox="1"/>
          <p:nvPr/>
        </p:nvSpPr>
        <p:spPr>
          <a:xfrm>
            <a:off x="1095918" y="150668"/>
            <a:ext cx="10958922"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lvl="0" algn="r">
              <a:defRPr/>
            </a:pPr>
            <a:r>
              <a:rPr lang="fr-FR" sz="2800" dirty="0" err="1" smtClean="0"/>
              <a:t>Preliminary</a:t>
            </a:r>
            <a:r>
              <a:rPr lang="fr-FR" sz="2800" dirty="0" smtClean="0"/>
              <a:t> </a:t>
            </a:r>
            <a:r>
              <a:rPr lang="fr-FR" sz="2800" dirty="0" err="1" smtClean="0"/>
              <a:t>assessment</a:t>
            </a:r>
            <a:r>
              <a:rPr lang="fr-FR" sz="2800" dirty="0" smtClean="0"/>
              <a:t> : </a:t>
            </a:r>
            <a:r>
              <a:rPr lang="fr-FR" sz="2800" dirty="0"/>
              <a:t>3 distinct </a:t>
            </a:r>
            <a:r>
              <a:rPr lang="fr-FR" sz="2800" dirty="0" err="1"/>
              <a:t>characteristics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Tree>
    <p:extLst>
      <p:ext uri="{BB962C8B-B14F-4D97-AF65-F5344CB8AC3E}">
        <p14:creationId xmlns:p14="http://schemas.microsoft.com/office/powerpoint/2010/main" val="3063268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28">
            <a:extLst>
              <a:ext uri="{FF2B5EF4-FFF2-40B4-BE49-F238E27FC236}">
                <a16:creationId xmlns:a16="http://schemas.microsoft.com/office/drawing/2014/main" id="{48E392FD-8297-4186-AACD-4FDFEC050EDF}"/>
              </a:ext>
            </a:extLst>
          </p:cNvPr>
          <p:cNvSpPr txBox="1"/>
          <p:nvPr/>
        </p:nvSpPr>
        <p:spPr>
          <a:xfrm>
            <a:off x="9402416" y="159620"/>
            <a:ext cx="2652423" cy="615551"/>
          </a:xfrm>
          <a:prstGeom prst="rect">
            <a:avLst/>
          </a:prstGeom>
          <a:ln w="25400">
            <a:miter lim="400000"/>
          </a:ln>
          <a:extLst>
            <a:ext uri="{C572A759-6A51-4108-AA02-DFA0A04FC94B}">
              <ma14:wrappingTextBoxFlag xmlns:ma14="http://schemas.microsoft.com/office/mac/drawingml/2011/main" xmlns="" val="1"/>
            </a:ext>
          </a:extLst>
        </p:spPr>
        <p:txBody>
          <a:bodyPr wrap="square" lIns="91440" tIns="91439" rIns="91440" bIns="91439" anchor="t">
            <a:spAutoFit/>
          </a:bodyPr>
          <a:lstStyle>
            <a:lvl1pPr>
              <a:defRPr sz="11100">
                <a:solidFill>
                  <a:srgbClr val="29AFB1"/>
                </a:solidFill>
                <a:latin typeface="Bebas Neue Bold"/>
                <a:ea typeface="Bebas Neue Bold"/>
                <a:cs typeface="Bebas Neue Bold"/>
                <a:sym typeface="Bebas Neue Bold"/>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800" dirty="0" smtClean="0"/>
              <a:t>The </a:t>
            </a:r>
            <a:r>
              <a:rPr lang="fr-FR" sz="2800" dirty="0" err="1" smtClean="0"/>
              <a:t>Elements</a:t>
            </a:r>
            <a:endParaRPr kumimoji="0" lang="en-US" sz="2800" b="0" i="0" u="none" strike="noStrike" kern="1200" cap="none" spc="0" normalizeH="0" baseline="0" noProof="0" dirty="0">
              <a:ln>
                <a:noFill/>
              </a:ln>
              <a:solidFill>
                <a:srgbClr val="29AFB1"/>
              </a:solidFill>
              <a:effectLst/>
              <a:uLnTx/>
              <a:uFillTx/>
              <a:latin typeface="Bebas Neue Bold"/>
              <a:sym typeface="Bebas Neue Bold"/>
            </a:endParaRPr>
          </a:p>
        </p:txBody>
      </p:sp>
      <p:sp>
        <p:nvSpPr>
          <p:cNvPr id="6" name="ZoneTexte 5"/>
          <p:cNvSpPr txBox="1"/>
          <p:nvPr/>
        </p:nvSpPr>
        <p:spPr>
          <a:xfrm>
            <a:off x="0" y="5560691"/>
            <a:ext cx="120831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IFLA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Webinar</a:t>
            </a:r>
            <a:endPar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From</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ISBD to ISBDM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26 </a:t>
            </a:r>
            <a:r>
              <a:rPr kumimoji="0" lang="fr-FR"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January</a:t>
            </a:r>
            <a:r>
              <a:rPr kumimoji="0" lang="fr-FR"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2023</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Image 2"/>
          <p:cNvPicPr>
            <a:picLocks noChangeAspect="1"/>
          </p:cNvPicPr>
          <p:nvPr/>
        </p:nvPicPr>
        <p:blipFill>
          <a:blip r:embed="rId4"/>
          <a:stretch>
            <a:fillRect/>
          </a:stretch>
        </p:blipFill>
        <p:spPr>
          <a:xfrm>
            <a:off x="449124" y="998261"/>
            <a:ext cx="11366126" cy="4130330"/>
          </a:xfrm>
          <a:prstGeom prst="rect">
            <a:avLst/>
          </a:prstGeom>
          <a:effectLst>
            <a:softEdge rad="12700"/>
          </a:effectLst>
        </p:spPr>
      </p:pic>
    </p:spTree>
    <p:extLst>
      <p:ext uri="{BB962C8B-B14F-4D97-AF65-F5344CB8AC3E}">
        <p14:creationId xmlns:p14="http://schemas.microsoft.com/office/powerpoint/2010/main" val="2809271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6559</TotalTime>
  <Words>2144</Words>
  <Application>Microsoft Office PowerPoint</Application>
  <PresentationFormat>Grand écran</PresentationFormat>
  <Paragraphs>271</Paragraphs>
  <Slides>28</Slides>
  <Notes>28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Bebas Neue Bold</vt:lpstr>
      <vt:lpstr>Calibri</vt:lpstr>
      <vt:lpstr>Calibri Light</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Foodbank  Hub</dc:creator>
  <cp:lastModifiedBy>Mikael Wetterstrom</cp:lastModifiedBy>
  <cp:revision>208</cp:revision>
  <dcterms:created xsi:type="dcterms:W3CDTF">2021-06-10T13:58:14Z</dcterms:created>
  <dcterms:modified xsi:type="dcterms:W3CDTF">2023-01-24T11:17:42Z</dcterms:modified>
</cp:coreProperties>
</file>