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62" r:id="rId9"/>
    <p:sldId id="27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283"/>
    <a:srgbClr val="28A2C6"/>
    <a:srgbClr val="5FB6BB"/>
    <a:srgbClr val="04A0D1"/>
    <a:srgbClr val="64B486"/>
    <a:srgbClr val="58B294"/>
    <a:srgbClr val="0E9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63446-BE2A-4FF6-8427-D8D80ECA0190}" v="901" dt="2022-12-31T11:52:09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3849" autoAdjust="0"/>
  </p:normalViewPr>
  <p:slideViewPr>
    <p:cSldViewPr snapToGrid="0">
      <p:cViewPr varScale="1">
        <p:scale>
          <a:sx n="67" d="100"/>
          <a:sy n="67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2" d="100"/>
          <a:sy n="42" d="100"/>
        </p:scale>
        <p:origin x="248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8E054-23A2-4910-82DB-DF27BEFB4CDD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22741-932F-4E64-A76A-C38E95FE6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2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350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033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6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61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60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a trend in IFLA bibliographic standards toward entity-based cataloguing.</a:t>
            </a:r>
          </a:p>
          <a:p>
            <a:endParaRPr lang="en-US" dirty="0"/>
          </a:p>
          <a:p>
            <a:r>
              <a:rPr lang="en-US" dirty="0"/>
              <a:t>IFLA maintains separate standards for metadata models, content, and encoding.</a:t>
            </a:r>
          </a:p>
          <a:p>
            <a:endParaRPr lang="en-US" dirty="0"/>
          </a:p>
          <a:p>
            <a:r>
              <a:rPr lang="en-US" dirty="0"/>
              <a:t>The relatively new IFLA Library Reference Model (LRM) is an entity-relationship model that consolidates nearly 20 years of “functional requirements” models.</a:t>
            </a:r>
          </a:p>
          <a:p>
            <a:endParaRPr lang="en-US" dirty="0"/>
          </a:p>
          <a:p>
            <a:r>
              <a:rPr lang="en-US" dirty="0"/>
              <a:t>The LRM has influenced the ongoing entity-based development of the IFLA bibliographic content standard ISBD, and the IFLA bibliographic encoding standard UNIMARC.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9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a trend in IFLA bibliographic standards toward entity-based cataloguing.</a:t>
            </a:r>
          </a:p>
          <a:p>
            <a:endParaRPr lang="en-US" dirty="0"/>
          </a:p>
          <a:p>
            <a:r>
              <a:rPr lang="en-US" dirty="0"/>
              <a:t>IFLA maintains separate standards for metadata models, content, and encoding.</a:t>
            </a:r>
          </a:p>
          <a:p>
            <a:endParaRPr lang="en-US" dirty="0"/>
          </a:p>
          <a:p>
            <a:r>
              <a:rPr lang="en-US" dirty="0"/>
              <a:t>The relatively new IFLA Library Reference Model (LRM) is an entity-relationship model that consolidates nearly 20 years of “functional requirements” models.</a:t>
            </a:r>
          </a:p>
          <a:p>
            <a:endParaRPr lang="en-US" dirty="0"/>
          </a:p>
          <a:p>
            <a:r>
              <a:rPr lang="en-US" dirty="0"/>
              <a:t>The LRM has influenced the ongoing entity-based development of the IFLA bibliographic content standard ISBD, and the IFLA bibliographic encoding standard UNIMARC.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16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20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65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22741-932F-4E64-A76A-C38E95FE606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2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2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1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4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16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3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9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7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0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B5DC-0985-4F56-95F2-B147D00992A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AF522-CE57-4479-A6FE-02E7A0C76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03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.behrens@dnb.de" TargetMode="External"/><Relationship Id="rId4" Type="http://schemas.openxmlformats.org/officeDocument/2006/relationships/hyperlink" Target="mailto:rscchair@rdatoolki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la.org/g/isbd-rg/international-standard-bibliographic-descript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A91C2-AD81-3A90-B5AD-D8CC9E41A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4399" y="1122363"/>
            <a:ext cx="63369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ISBDM next steps and future work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8A32B-0936-ACD2-BFDD-75326DB7D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4399" y="3602038"/>
            <a:ext cx="6336900" cy="1655762"/>
          </a:xfrm>
        </p:spPr>
        <p:txBody>
          <a:bodyPr/>
          <a:lstStyle/>
          <a:p>
            <a:r>
              <a:rPr lang="en-US" dirty="0"/>
              <a:t>Renate Behrens</a:t>
            </a:r>
          </a:p>
          <a:p>
            <a:r>
              <a:rPr lang="en-US" dirty="0"/>
              <a:t>Presented to the IFLA webinar “From ISBD to ISBDM”, 26 January 2023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EE816E-008A-1544-A0BD-22BD33241031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98C46C5-A2B0-F56C-77FA-04DADA78FC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4773950-F763-1351-3F7A-F25BF872FC14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979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itel 2"/>
          <p:cNvSpPr txBox="1">
            <a:spLocks/>
          </p:cNvSpPr>
          <p:nvPr/>
        </p:nvSpPr>
        <p:spPr>
          <a:xfrm>
            <a:off x="1714500" y="1563638"/>
            <a:ext cx="7032838" cy="27363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500"/>
              </a:lnSpc>
            </a:pPr>
            <a:r>
              <a:rPr lang="de-DE" sz="2400" dirty="0" err="1"/>
              <a:t>Thank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open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questions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comments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panel</a:t>
            </a:r>
            <a:r>
              <a:rPr lang="de-DE" sz="2400" dirty="0"/>
              <a:t> </a:t>
            </a:r>
            <a:r>
              <a:rPr lang="de-DE" sz="2400" dirty="0" err="1"/>
              <a:t>section</a:t>
            </a:r>
            <a:r>
              <a:rPr lang="de-DE" sz="2400" dirty="0"/>
              <a:t>.</a:t>
            </a:r>
            <a:br>
              <a:rPr lang="de-DE" sz="2400" dirty="0"/>
            </a:br>
            <a:br>
              <a:rPr lang="de-DE" sz="2400" dirty="0"/>
            </a:br>
            <a:r>
              <a:rPr lang="de-DE" sz="2400" dirty="0"/>
              <a:t>Renate Behrens</a:t>
            </a:r>
            <a:br>
              <a:rPr lang="de-DE" sz="2400" dirty="0"/>
            </a:br>
            <a:r>
              <a:rPr lang="de-DE" sz="2400" dirty="0">
                <a:hlinkClick r:id="rId4"/>
              </a:rPr>
              <a:t>rscchair@rdatoolkit.org</a:t>
            </a:r>
            <a:br>
              <a:rPr lang="de-DE" sz="2400" dirty="0"/>
            </a:br>
            <a:r>
              <a:rPr lang="de-DE" sz="2400" dirty="0">
                <a:hlinkClick r:id="rId5"/>
              </a:rPr>
              <a:t>r.behrens@dnb.de</a:t>
            </a:r>
            <a:br>
              <a:rPr lang="de-DE" sz="2400" dirty="0"/>
            </a:b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6850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97A127-F504-477B-1240-D4B4D6692A2E}"/>
              </a:ext>
            </a:extLst>
          </p:cNvPr>
          <p:cNvSpPr txBox="1"/>
          <p:nvPr/>
        </p:nvSpPr>
        <p:spPr>
          <a:xfrm>
            <a:off x="1481070" y="980119"/>
            <a:ext cx="530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Where are we coming from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641FC6-42A8-4AB3-E250-A959BE44DA07}"/>
              </a:ext>
            </a:extLst>
          </p:cNvPr>
          <p:cNvSpPr txBox="1"/>
          <p:nvPr/>
        </p:nvSpPr>
        <p:spPr>
          <a:xfrm>
            <a:off x="1660359" y="5625706"/>
            <a:ext cx="67750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3"/>
              </a:rPr>
              <a:t>International Standard </a:t>
            </a:r>
            <a:r>
              <a:rPr lang="de-DE" dirty="0" err="1">
                <a:hlinkClick r:id="rId3"/>
              </a:rPr>
              <a:t>Bibliographic</a:t>
            </a:r>
            <a:r>
              <a:rPr lang="de-DE" dirty="0">
                <a:hlinkClick r:id="rId3"/>
              </a:rPr>
              <a:t> Description (ISBD) – IFLA</a:t>
            </a:r>
            <a:endParaRPr lang="de-DE" dirty="0"/>
          </a:p>
          <a:p>
            <a:endParaRPr lang="en-GB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8948C78-718E-BA42-7204-34A43D9C2787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A91A347-F846-5E58-3E0D-D2C847705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2F3EC70-82FD-080B-0600-C199749A7959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412B9E7-ACC8-AE65-1F36-B182699DD49D}"/>
              </a:ext>
            </a:extLst>
          </p:cNvPr>
          <p:cNvSpPr txBox="1"/>
          <p:nvPr/>
        </p:nvSpPr>
        <p:spPr>
          <a:xfrm>
            <a:off x="1481070" y="2274835"/>
            <a:ext cx="6775034" cy="288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2400" dirty="0"/>
              <a:t>The International Standard </a:t>
            </a:r>
            <a:r>
              <a:rPr lang="de-DE" sz="2400" dirty="0" err="1"/>
              <a:t>Bibliographic</a:t>
            </a:r>
            <a:r>
              <a:rPr lang="de-DE" sz="2400" dirty="0"/>
              <a:t> Description (ISBD)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intended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serve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a </a:t>
            </a:r>
            <a:r>
              <a:rPr lang="de-DE" sz="2400" dirty="0" err="1"/>
              <a:t>principal</a:t>
            </a:r>
            <a:r>
              <a:rPr lang="de-DE" sz="2400" dirty="0"/>
              <a:t> </a:t>
            </a:r>
            <a:r>
              <a:rPr lang="de-DE" sz="2400" dirty="0" err="1"/>
              <a:t>freely</a:t>
            </a:r>
            <a:r>
              <a:rPr lang="de-DE" sz="2400" dirty="0"/>
              <a:t> </a:t>
            </a:r>
            <a:r>
              <a:rPr lang="de-DE" sz="2400" dirty="0" err="1"/>
              <a:t>accessible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 </a:t>
            </a:r>
            <a:r>
              <a:rPr lang="de-DE" sz="2400" dirty="0" err="1"/>
              <a:t>for</a:t>
            </a:r>
            <a:r>
              <a:rPr lang="de-DE" sz="2400" dirty="0"/>
              <a:t> all </a:t>
            </a:r>
            <a:r>
              <a:rPr lang="de-DE" sz="2400" dirty="0" err="1"/>
              <a:t>published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unpublished</a:t>
            </a:r>
            <a:r>
              <a:rPr lang="de-DE" sz="2400" dirty="0"/>
              <a:t> </a:t>
            </a:r>
            <a:r>
              <a:rPr lang="de-DE" sz="2400" dirty="0" err="1"/>
              <a:t>bibliographic</a:t>
            </a:r>
            <a:r>
              <a:rPr lang="de-DE" sz="2400" dirty="0"/>
              <a:t> </a:t>
            </a:r>
            <a:r>
              <a:rPr lang="de-DE" sz="2400" dirty="0" err="1"/>
              <a:t>resources</a:t>
            </a:r>
            <a:r>
              <a:rPr lang="de-DE" sz="2400" dirty="0"/>
              <a:t> in all countries.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043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4FE35A-F8B3-55F8-6F1D-D29A049A2DA3}"/>
              </a:ext>
            </a:extLst>
          </p:cNvPr>
          <p:cNvSpPr txBox="1"/>
          <p:nvPr/>
        </p:nvSpPr>
        <p:spPr>
          <a:xfrm>
            <a:off x="1614639" y="1438148"/>
            <a:ext cx="1792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Plan</a:t>
            </a:r>
            <a:endParaRPr lang="en-GB" sz="3600" dirty="0"/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1614639" y="3232408"/>
            <a:ext cx="6989678" cy="1650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2400" dirty="0"/>
              <a:t>The ISBD Review Group </a:t>
            </a:r>
            <a:r>
              <a:rPr lang="de-DE" sz="2400" dirty="0" err="1"/>
              <a:t>decided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undertake</a:t>
            </a:r>
            <a:r>
              <a:rPr lang="de-DE" sz="2400" dirty="0"/>
              <a:t> a </a:t>
            </a:r>
            <a:r>
              <a:rPr lang="de-DE" sz="2400" dirty="0" err="1"/>
              <a:t>major</a:t>
            </a:r>
            <a:r>
              <a:rPr lang="de-DE" sz="2400" dirty="0"/>
              <a:t> </a:t>
            </a:r>
            <a:r>
              <a:rPr lang="de-DE" sz="2400" dirty="0" err="1"/>
              <a:t>revision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in 2018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adapt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IFLA LRM </a:t>
            </a:r>
            <a:r>
              <a:rPr lang="de-DE" sz="2400" dirty="0" err="1"/>
              <a:t>framework</a:t>
            </a:r>
            <a:r>
              <a:rPr lang="de-DE" sz="1800" dirty="0"/>
              <a:t>. 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endParaRPr lang="de-DE" sz="1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10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4FE35A-F8B3-55F8-6F1D-D29A049A2DA3}"/>
              </a:ext>
            </a:extLst>
          </p:cNvPr>
          <p:cNvSpPr txBox="1"/>
          <p:nvPr/>
        </p:nvSpPr>
        <p:spPr>
          <a:xfrm>
            <a:off x="1614639" y="1438148"/>
            <a:ext cx="6042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ISBD for Manifestation (ISBDM)</a:t>
            </a:r>
            <a:endParaRPr lang="en-GB" sz="3600" dirty="0"/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1614639" y="3232408"/>
            <a:ext cx="6989678" cy="1650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endParaRPr lang="de-DE" sz="1400" dirty="0"/>
          </a:p>
          <a:p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614639" y="2761883"/>
            <a:ext cx="7310348" cy="34331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sz="2400" dirty="0"/>
              <a:t>The ISBDM </a:t>
            </a:r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a </a:t>
            </a:r>
            <a:r>
              <a:rPr lang="de-DE" sz="2400" dirty="0" err="1"/>
              <a:t>document</a:t>
            </a:r>
            <a:r>
              <a:rPr lang="de-DE" sz="2400" dirty="0"/>
              <a:t> </a:t>
            </a:r>
            <a:r>
              <a:rPr lang="de-DE" sz="2400" dirty="0" err="1"/>
              <a:t>consisting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an ISBD </a:t>
            </a:r>
            <a:r>
              <a:rPr lang="de-DE" sz="2400" dirty="0" err="1"/>
              <a:t>to</a:t>
            </a:r>
            <a:r>
              <a:rPr lang="de-DE" sz="2400" dirty="0"/>
              <a:t> LRM Manifestation Elements Set </a:t>
            </a:r>
            <a:r>
              <a:rPr lang="de-DE" sz="2400" dirty="0" err="1"/>
              <a:t>and</a:t>
            </a:r>
            <a:r>
              <a:rPr lang="de-DE" sz="2400" dirty="0"/>
              <a:t> a </a:t>
            </a:r>
            <a:r>
              <a:rPr lang="de-DE" sz="2400" dirty="0" err="1"/>
              <a:t>set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stipulations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describing</a:t>
            </a:r>
            <a:r>
              <a:rPr lang="de-DE" sz="2400" dirty="0"/>
              <a:t> a </a:t>
            </a:r>
            <a:r>
              <a:rPr lang="de-DE" sz="2400" dirty="0" err="1"/>
              <a:t>manifestation</a:t>
            </a:r>
            <a:r>
              <a:rPr lang="de-DE" sz="2400" dirty="0"/>
              <a:t> </a:t>
            </a:r>
            <a:r>
              <a:rPr lang="de-DE" sz="2400" dirty="0" err="1"/>
              <a:t>according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LRM.</a:t>
            </a:r>
          </a:p>
          <a:p>
            <a:pPr>
              <a:lnSpc>
                <a:spcPts val="3000"/>
              </a:lnSpc>
            </a:pPr>
            <a:r>
              <a:rPr lang="de-DE" sz="2400" dirty="0"/>
              <a:t>The ISBDM </a:t>
            </a:r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designed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useful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a stand-</a:t>
            </a:r>
            <a:r>
              <a:rPr lang="de-DE" sz="2400" dirty="0" err="1"/>
              <a:t>alone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describing</a:t>
            </a:r>
            <a:r>
              <a:rPr lang="de-DE" sz="2400" dirty="0"/>
              <a:t> </a:t>
            </a:r>
            <a:r>
              <a:rPr lang="de-DE" sz="2400" dirty="0" err="1"/>
              <a:t>manifestations</a:t>
            </a:r>
            <a:r>
              <a:rPr lang="de-DE" sz="2400" dirty="0"/>
              <a:t>, but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intention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extend</a:t>
            </a:r>
            <a:r>
              <a:rPr lang="de-DE" sz="2400" dirty="0"/>
              <a:t> </a:t>
            </a:r>
            <a:r>
              <a:rPr lang="de-DE" sz="2400" dirty="0" err="1"/>
              <a:t>it</a:t>
            </a:r>
            <a:r>
              <a:rPr lang="de-DE" sz="2400" dirty="0"/>
              <a:t> in due </a:t>
            </a:r>
            <a:r>
              <a:rPr lang="de-DE" sz="2400" dirty="0" err="1"/>
              <a:t>course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cover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other</a:t>
            </a:r>
            <a:r>
              <a:rPr lang="de-DE" sz="2400" dirty="0"/>
              <a:t> LRM </a:t>
            </a:r>
            <a:r>
              <a:rPr lang="de-DE" sz="2400" dirty="0" err="1"/>
              <a:t>entities</a:t>
            </a:r>
            <a:r>
              <a:rPr lang="de-DE" sz="2400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100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4FE35A-F8B3-55F8-6F1D-D29A049A2DA3}"/>
              </a:ext>
            </a:extLst>
          </p:cNvPr>
          <p:cNvSpPr txBox="1"/>
          <p:nvPr/>
        </p:nvSpPr>
        <p:spPr>
          <a:xfrm>
            <a:off x="1614639" y="660908"/>
            <a:ext cx="3665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Status of the Work</a:t>
            </a:r>
            <a:endParaRPr lang="en-GB" sz="3600" dirty="0"/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1614639" y="3232408"/>
            <a:ext cx="6989678" cy="1650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endParaRPr lang="de-DE" sz="1400" dirty="0"/>
          </a:p>
          <a:p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614639" y="2169496"/>
            <a:ext cx="7310348" cy="39352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3300"/>
              </a:lnSpc>
            </a:pPr>
            <a:r>
              <a:rPr lang="de-DE" dirty="0"/>
              <a:t>All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further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appropriate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taken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.</a:t>
            </a:r>
          </a:p>
          <a:p>
            <a:pPr marL="0" lvl="0" indent="0">
              <a:lnSpc>
                <a:spcPts val="3300"/>
              </a:lnSpc>
              <a:buNone/>
            </a:pPr>
            <a:endParaRPr lang="de-DE" dirty="0"/>
          </a:p>
          <a:p>
            <a:pPr lvl="0">
              <a:lnSpc>
                <a:spcPts val="3300"/>
              </a:lnSpc>
            </a:pPr>
            <a:r>
              <a:rPr lang="de-DE" dirty="0" err="1"/>
              <a:t>Appropriate</a:t>
            </a:r>
            <a:r>
              <a:rPr lang="de-DE" dirty="0"/>
              <a:t> </a:t>
            </a:r>
            <a:r>
              <a:rPr lang="de-DE" dirty="0" err="1"/>
              <a:t>workflows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worked</a:t>
            </a:r>
            <a:r>
              <a:rPr lang="de-DE" dirty="0"/>
              <a:t> out.</a:t>
            </a:r>
          </a:p>
          <a:p>
            <a:pPr marL="0" lvl="0" indent="0">
              <a:lnSpc>
                <a:spcPts val="3300"/>
              </a:lnSpc>
              <a:buNone/>
            </a:pPr>
            <a:endParaRPr lang="de-DE" dirty="0"/>
          </a:p>
          <a:p>
            <a:pPr lvl="0">
              <a:lnSpc>
                <a:spcPts val="3300"/>
              </a:lnSpc>
            </a:pPr>
            <a:r>
              <a:rPr lang="de-DE" dirty="0"/>
              <a:t>An </a:t>
            </a:r>
            <a:r>
              <a:rPr lang="de-DE" dirty="0" err="1"/>
              <a:t>element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worked</a:t>
            </a:r>
            <a:r>
              <a:rPr lang="de-DE" dirty="0"/>
              <a:t> out </a:t>
            </a:r>
            <a:r>
              <a:rPr lang="de-DE" dirty="0" err="1"/>
              <a:t>for</a:t>
            </a:r>
            <a:r>
              <a:rPr lang="de-DE" dirty="0"/>
              <a:t> ISBDM.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54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4FE35A-F8B3-55F8-6F1D-D29A049A2DA3}"/>
              </a:ext>
            </a:extLst>
          </p:cNvPr>
          <p:cNvSpPr txBox="1"/>
          <p:nvPr/>
        </p:nvSpPr>
        <p:spPr>
          <a:xfrm>
            <a:off x="1614639" y="660908"/>
            <a:ext cx="3665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Status of the Work</a:t>
            </a:r>
            <a:endParaRPr lang="en-GB" sz="3600" dirty="0"/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1614639" y="3232408"/>
            <a:ext cx="6989678" cy="1650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endParaRPr lang="de-DE" sz="1400" dirty="0"/>
          </a:p>
          <a:p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614639" y="2340946"/>
            <a:ext cx="7310348" cy="34331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3300"/>
              </a:lnSpc>
            </a:pPr>
            <a:r>
              <a:rPr lang="de-DE" dirty="0"/>
              <a:t>First </a:t>
            </a:r>
            <a:r>
              <a:rPr lang="de-DE" dirty="0" err="1"/>
              <a:t>drafts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alignment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ISBD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IFLA LRM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elaborated</a:t>
            </a:r>
            <a:r>
              <a:rPr lang="de-DE" dirty="0"/>
              <a:t>.</a:t>
            </a:r>
          </a:p>
          <a:p>
            <a:pPr marL="0" lvl="0" indent="0">
              <a:lnSpc>
                <a:spcPts val="3300"/>
              </a:lnSpc>
              <a:buNone/>
            </a:pPr>
            <a:endParaRPr lang="de-DE" dirty="0"/>
          </a:p>
          <a:p>
            <a:pPr lvl="0">
              <a:lnSpc>
                <a:spcPts val="3300"/>
              </a:lnSpc>
            </a:pPr>
            <a:r>
              <a:rPr lang="de-DE" dirty="0"/>
              <a:t>Establishment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subgroups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form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finish WGs (</a:t>
            </a:r>
            <a:r>
              <a:rPr lang="de-DE" dirty="0" err="1"/>
              <a:t>Prescriptiveness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Granularity</a:t>
            </a:r>
            <a:r>
              <a:rPr lang="de-DE" dirty="0"/>
              <a:t>, </a:t>
            </a:r>
            <a:r>
              <a:rPr lang="de-DE" dirty="0" err="1"/>
              <a:t>Examples</a:t>
            </a:r>
            <a:r>
              <a:rPr lang="de-DE" dirty="0"/>
              <a:t>) in Fall 2022</a:t>
            </a:r>
          </a:p>
          <a:p>
            <a:pPr marL="0" indent="0">
              <a:lnSpc>
                <a:spcPts val="3300"/>
              </a:lnSpc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468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Inhaltsplatzhalter 2"/>
          <p:cNvSpPr txBox="1">
            <a:spLocks/>
          </p:cNvSpPr>
          <p:nvPr/>
        </p:nvSpPr>
        <p:spPr>
          <a:xfrm>
            <a:off x="1614639" y="3232408"/>
            <a:ext cx="6989678" cy="1650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endParaRPr lang="de-DE" sz="1400" dirty="0"/>
          </a:p>
          <a:p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1634077" y="1951043"/>
            <a:ext cx="6718925" cy="364103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ISBD Review Group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004905" y="2514440"/>
            <a:ext cx="5832648" cy="307763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ISBDM Task Force</a:t>
            </a:r>
          </a:p>
          <a:p>
            <a:pPr algn="ctr"/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384478" y="3771559"/>
            <a:ext cx="2527032" cy="129614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Examples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993539" y="3721022"/>
            <a:ext cx="2646288" cy="129614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Prescriptiveness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and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Granularity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614639" y="464029"/>
            <a:ext cx="3059864" cy="77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Organisation</a:t>
            </a:r>
            <a:endParaRPr lang="de-DE" dirty="0"/>
          </a:p>
        </p:txBody>
      </p:sp>
      <p:sp>
        <p:nvSpPr>
          <p:cNvPr id="16" name="Pfeil nach rechts 15"/>
          <p:cNvSpPr/>
          <p:nvPr/>
        </p:nvSpPr>
        <p:spPr>
          <a:xfrm>
            <a:off x="7179843" y="2283607"/>
            <a:ext cx="1830869" cy="933494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Committee</a:t>
            </a:r>
            <a:r>
              <a:rPr lang="de-DE" sz="1400" dirty="0">
                <a:solidFill>
                  <a:schemeClr val="tx1"/>
                </a:solidFill>
              </a:rPr>
              <a:t> on Standards</a:t>
            </a:r>
          </a:p>
        </p:txBody>
      </p:sp>
    </p:spTree>
    <p:extLst>
      <p:ext uri="{BB962C8B-B14F-4D97-AF65-F5344CB8AC3E}">
        <p14:creationId xmlns:p14="http://schemas.microsoft.com/office/powerpoint/2010/main" val="372327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4FE35A-F8B3-55F8-6F1D-D29A049A2DA3}"/>
              </a:ext>
            </a:extLst>
          </p:cNvPr>
          <p:cNvSpPr txBox="1"/>
          <p:nvPr/>
        </p:nvSpPr>
        <p:spPr>
          <a:xfrm>
            <a:off x="1580349" y="591500"/>
            <a:ext cx="5793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Schedule for the further Work</a:t>
            </a:r>
            <a:endParaRPr lang="en-GB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8A481F-ECFE-8FCE-BD29-5C373EDE3F72}"/>
              </a:ext>
            </a:extLst>
          </p:cNvPr>
          <p:cNvSpPr txBox="1"/>
          <p:nvPr/>
        </p:nvSpPr>
        <p:spPr>
          <a:xfrm>
            <a:off x="1580349" y="1580433"/>
            <a:ext cx="70204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ISBDM draft for the ISBD RG in April/May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ISBDM draft for revision and commenting phase for WLIC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WLIC 2023 open discussion (planned webinar with BCM, RSC,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Formal draft for adoption by ISBD RG in September/October 2023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World-wide review until end of January 2024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Forwarding of the finale draft to the </a:t>
            </a:r>
            <a:r>
              <a:rPr lang="en-US" sz="2400" dirty="0" err="1"/>
              <a:t>CoS</a:t>
            </a:r>
            <a:r>
              <a:rPr lang="en-US" sz="2400" dirty="0"/>
              <a:t> February/March 2024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Publication 2024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43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72269E-DBEF-7249-E9EE-8C1001F899B4}"/>
              </a:ext>
            </a:extLst>
          </p:cNvPr>
          <p:cNvGrpSpPr/>
          <p:nvPr/>
        </p:nvGrpSpPr>
        <p:grpSpPr>
          <a:xfrm>
            <a:off x="0" y="0"/>
            <a:ext cx="1481070" cy="6858000"/>
            <a:chOff x="0" y="0"/>
            <a:chExt cx="148107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21C5C3-BA9F-07A3-60C9-ECAFE06F4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8107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55A91F9-D922-A3E2-7169-DCFDC1CC4DDD}"/>
                </a:ext>
              </a:extLst>
            </p:cNvPr>
            <p:cNvSpPr txBox="1"/>
            <p:nvPr/>
          </p:nvSpPr>
          <p:spPr>
            <a:xfrm>
              <a:off x="0" y="6104748"/>
              <a:ext cx="1453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IFLA webinar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From ISBD to ISBDM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26 January 2023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4FE35A-F8B3-55F8-6F1D-D29A049A2DA3}"/>
              </a:ext>
            </a:extLst>
          </p:cNvPr>
          <p:cNvSpPr txBox="1"/>
          <p:nvPr/>
        </p:nvSpPr>
        <p:spPr>
          <a:xfrm>
            <a:off x="1660359" y="1494470"/>
            <a:ext cx="4146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Liaisons and contacts</a:t>
            </a:r>
            <a:endParaRPr lang="en-GB" sz="3600" dirty="0"/>
          </a:p>
        </p:txBody>
      </p:sp>
      <p:sp>
        <p:nvSpPr>
          <p:cNvPr id="7" name="Rechteck 6"/>
          <p:cNvSpPr/>
          <p:nvPr/>
        </p:nvSpPr>
        <p:spPr>
          <a:xfrm>
            <a:off x="1660359" y="3060958"/>
            <a:ext cx="3528392" cy="15624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IFLA Groups </a:t>
            </a:r>
            <a:r>
              <a:rPr lang="de-DE" sz="2000" dirty="0" err="1">
                <a:solidFill>
                  <a:schemeClr val="tx1"/>
                </a:solidFill>
              </a:rPr>
              <a:t>and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Committees</a:t>
            </a:r>
            <a:endParaRPr lang="de-DE" sz="2000" dirty="0">
              <a:solidFill>
                <a:schemeClr val="tx1"/>
              </a:solidFill>
            </a:endParaRP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e.g. LIDATEC, UNIMARC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5368040" y="3060958"/>
            <a:ext cx="3600400" cy="15624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>
                <a:solidFill>
                  <a:schemeClr val="tx1"/>
                </a:solidFill>
              </a:rPr>
              <a:t>External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Bodies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and</a:t>
            </a:r>
            <a:r>
              <a:rPr lang="de-DE" sz="2000" dirty="0">
                <a:solidFill>
                  <a:schemeClr val="tx1"/>
                </a:solidFill>
              </a:rPr>
              <a:t> Standards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e.g. RDA</a:t>
            </a:r>
          </a:p>
        </p:txBody>
      </p:sp>
    </p:spTree>
    <p:extLst>
      <p:ext uri="{BB962C8B-B14F-4D97-AF65-F5344CB8AC3E}">
        <p14:creationId xmlns:p14="http://schemas.microsoft.com/office/powerpoint/2010/main" val="332204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638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ISBDM next steps and future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Entity-based cataloguing the new environment for ISBD</dc:title>
  <dc:creator>Gordon Dunsire</dc:creator>
  <cp:lastModifiedBy>Rehab Ouf</cp:lastModifiedBy>
  <cp:revision>7</cp:revision>
  <dcterms:created xsi:type="dcterms:W3CDTF">2022-12-27T11:59:57Z</dcterms:created>
  <dcterms:modified xsi:type="dcterms:W3CDTF">2023-02-09T13:36:49Z</dcterms:modified>
</cp:coreProperties>
</file>