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7" r:id="rId2"/>
    <p:sldId id="336" r:id="rId3"/>
    <p:sldId id="264" r:id="rId4"/>
    <p:sldId id="330" r:id="rId5"/>
    <p:sldId id="315" r:id="rId6"/>
    <p:sldId id="267" r:id="rId7"/>
    <p:sldId id="268" r:id="rId8"/>
    <p:sldId id="269" r:id="rId9"/>
    <p:sldId id="335" r:id="rId10"/>
    <p:sldId id="270" r:id="rId11"/>
    <p:sldId id="271" r:id="rId12"/>
    <p:sldId id="272" r:id="rId13"/>
    <p:sldId id="273" r:id="rId14"/>
    <p:sldId id="274" r:id="rId15"/>
    <p:sldId id="275" r:id="rId16"/>
    <p:sldId id="276" r:id="rId17"/>
    <p:sldId id="277" r:id="rId18"/>
    <p:sldId id="278" r:id="rId19"/>
    <p:sldId id="279" r:id="rId20"/>
    <p:sldId id="331" r:id="rId21"/>
    <p:sldId id="280" r:id="rId22"/>
    <p:sldId id="282" r:id="rId23"/>
    <p:sldId id="283" r:id="rId24"/>
    <p:sldId id="284" r:id="rId25"/>
    <p:sldId id="318" r:id="rId26"/>
    <p:sldId id="285" r:id="rId27"/>
    <p:sldId id="286" r:id="rId28"/>
    <p:sldId id="287" r:id="rId29"/>
    <p:sldId id="288" r:id="rId30"/>
    <p:sldId id="289" r:id="rId31"/>
    <p:sldId id="290" r:id="rId32"/>
    <p:sldId id="291" r:id="rId33"/>
    <p:sldId id="292" r:id="rId34"/>
    <p:sldId id="293" r:id="rId35"/>
    <p:sldId id="310" r:id="rId36"/>
    <p:sldId id="311" r:id="rId37"/>
    <p:sldId id="320" r:id="rId38"/>
    <p:sldId id="321" r:id="rId39"/>
    <p:sldId id="333" r:id="rId40"/>
    <p:sldId id="334" r:id="rId41"/>
    <p:sldId id="332" r:id="rId42"/>
    <p:sldId id="312" r:id="rId43"/>
    <p:sldId id="313" r:id="rId44"/>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65" d="100"/>
          <a:sy n="65" d="100"/>
        </p:scale>
        <p:origin x="10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9012"/>
          </a:xfrm>
          <a:prstGeom prst="rect">
            <a:avLst/>
          </a:prstGeom>
        </p:spPr>
        <p:txBody>
          <a:bodyPr vert="horz" lIns="91440" tIns="45720" rIns="91440" bIns="45720" rtlCol="0"/>
          <a:lstStyle>
            <a:lvl1pPr algn="r">
              <a:defRPr sz="1200"/>
            </a:lvl1pPr>
          </a:lstStyle>
          <a:p>
            <a:fld id="{48D3517D-4AF3-4C5B-97D1-F16E68F3EE90}" type="datetimeFigureOut">
              <a:rPr lang="en-AU" smtClean="0"/>
              <a:t>22/10/2016</a:t>
            </a:fld>
            <a:endParaRPr lang="en-AU"/>
          </a:p>
        </p:txBody>
      </p:sp>
      <p:sp>
        <p:nvSpPr>
          <p:cNvPr id="4" name="Footer Placeholder 3"/>
          <p:cNvSpPr>
            <a:spLocks noGrp="1"/>
          </p:cNvSpPr>
          <p:nvPr>
            <p:ph type="ftr" sz="quarter" idx="2"/>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6678"/>
            <a:ext cx="2971800" cy="499011"/>
          </a:xfrm>
          <a:prstGeom prst="rect">
            <a:avLst/>
          </a:prstGeom>
        </p:spPr>
        <p:txBody>
          <a:bodyPr vert="horz" lIns="91440" tIns="45720" rIns="91440" bIns="45720" rtlCol="0" anchor="b"/>
          <a:lstStyle>
            <a:lvl1pPr algn="r">
              <a:defRPr sz="1200"/>
            </a:lvl1pPr>
          </a:lstStyle>
          <a:p>
            <a:fld id="{CCAF2F65-515A-4465-BE0B-E19BBE749725}" type="slidenum">
              <a:rPr lang="en-AU" smtClean="0"/>
              <a:t>‹#›</a:t>
            </a:fld>
            <a:endParaRPr lang="en-AU"/>
          </a:p>
        </p:txBody>
      </p:sp>
    </p:spTree>
    <p:extLst>
      <p:ext uri="{BB962C8B-B14F-4D97-AF65-F5344CB8AC3E}">
        <p14:creationId xmlns:p14="http://schemas.microsoft.com/office/powerpoint/2010/main" val="398860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50844BB2-DFF4-4CEA-94B2-DD9327D57D0E}" type="datetimeFigureOut">
              <a:rPr lang="en-AU" smtClean="0"/>
              <a:t>22/10/2016</a:t>
            </a:fld>
            <a:endParaRPr lang="en-AU"/>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AB3AEB5D-2614-46A2-B932-A47CA15055EB}" type="slidenum">
              <a:rPr lang="en-AU" smtClean="0"/>
              <a:t>‹#›</a:t>
            </a:fld>
            <a:endParaRPr lang="en-AU"/>
          </a:p>
        </p:txBody>
      </p:sp>
    </p:spTree>
    <p:extLst>
      <p:ext uri="{BB962C8B-B14F-4D97-AF65-F5344CB8AC3E}">
        <p14:creationId xmlns:p14="http://schemas.microsoft.com/office/powerpoint/2010/main" val="1404796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In this section we will explore the key elements for building successful strategic relationships; strategies for managing relationships when things go wrong and approaches for managing particular types of strategic relationships: association staff/officers, members and those external to the association – particularly partners and for fundraising.</a:t>
            </a:r>
            <a:endParaRPr lang="en-AU" altLang="en-US">
              <a:ea typeface="ＭＳ Ｐゴシック" panose="020B0600070205080204" pitchFamily="34" charset="-128"/>
            </a:endParaRPr>
          </a:p>
          <a:p>
            <a:pPr eaLnBrk="1" hangingPunct="1">
              <a:spcBef>
                <a:spcPct val="0"/>
              </a:spcBef>
            </a:pPr>
            <a:endParaRPr lang="en-AU" altLang="en-US">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ACEFD6-DEC7-4DC6-99A1-EC0D8FDBA6C7}" type="slidenum">
              <a:rPr lang="en-AU" altLang="en-US" smtClean="0"/>
              <a:pPr>
                <a:spcBef>
                  <a:spcPct val="0"/>
                </a:spcBef>
              </a:pPr>
              <a:t>6</a:t>
            </a:fld>
            <a:endParaRPr lang="en-AU" altLang="en-US"/>
          </a:p>
        </p:txBody>
      </p:sp>
    </p:spTree>
    <p:extLst>
      <p:ext uri="{BB962C8B-B14F-4D97-AF65-F5344CB8AC3E}">
        <p14:creationId xmlns:p14="http://schemas.microsoft.com/office/powerpoint/2010/main" val="218658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80771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184885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A92F06-4F8E-49A7-8A63-A9456FB56953}"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270136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415548"/>
            <a:ext cx="9143999" cy="442452"/>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6" descr="https://www.one.org/wp-content/themes/one_2014/library/images/goal-icons/goals-wheel-solid.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3957" y="6469134"/>
            <a:ext cx="335280" cy="33528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563193" y="6378656"/>
            <a:ext cx="6481828" cy="425758"/>
          </a:xfrm>
          <a:prstGeom prst="rect">
            <a:avLst/>
          </a:prstGeom>
          <a:noFill/>
        </p:spPr>
        <p:txBody>
          <a:bodyPr wrap="square">
            <a:spAutoFit/>
          </a:bodyPr>
          <a:lstStyle/>
          <a:p>
            <a:pPr>
              <a:lnSpc>
                <a:spcPts val="2600"/>
              </a:lnSpc>
            </a:pPr>
            <a:r>
              <a:rPr lang="en-US" sz="1050" b="1" dirty="0">
                <a:solidFill>
                  <a:schemeClr val="bg1"/>
                </a:solidFill>
                <a:latin typeface="Century Gothic" panose="020B0502020202020204" pitchFamily="34" charset="0"/>
              </a:rPr>
              <a:t>LIBRARIES, DEVELOPMENT,  AND THE UN 2030 AGENDA</a:t>
            </a:r>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26090" b="50645"/>
          <a:stretch/>
        </p:blipFill>
        <p:spPr>
          <a:xfrm>
            <a:off x="8091315" y="6491257"/>
            <a:ext cx="838060" cy="206650"/>
          </a:xfrm>
          <a:prstGeom prst="rect">
            <a:avLst/>
          </a:prstGeom>
        </p:spPr>
      </p:pic>
    </p:spTree>
    <p:extLst>
      <p:ext uri="{BB962C8B-B14F-4D97-AF65-F5344CB8AC3E}">
        <p14:creationId xmlns:p14="http://schemas.microsoft.com/office/powerpoint/2010/main" val="20675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2A92F06-4F8E-49A7-8A63-A9456FB56953}"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720206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A92F06-4F8E-49A7-8A63-A9456FB56953}"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6488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A92F06-4F8E-49A7-8A63-A9456FB56953}"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4201369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A92F06-4F8E-49A7-8A63-A9456FB56953}"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91930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A92F06-4F8E-49A7-8A63-A9456FB56953}"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530374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67894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2A92F06-4F8E-49A7-8A63-A9456FB56953}"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DBD2C-4CF5-44ED-BF53-E9EED32451B7}" type="slidenum">
              <a:rPr lang="en-US" smtClean="0"/>
              <a:t>‹#›</a:t>
            </a:fld>
            <a:endParaRPr lang="en-US"/>
          </a:p>
        </p:txBody>
      </p:sp>
    </p:spTree>
    <p:extLst>
      <p:ext uri="{BB962C8B-B14F-4D97-AF65-F5344CB8AC3E}">
        <p14:creationId xmlns:p14="http://schemas.microsoft.com/office/powerpoint/2010/main" val="300383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A92F06-4F8E-49A7-8A63-A9456FB56953}" type="datetimeFigureOut">
              <a:rPr lang="en-US" smtClean="0"/>
              <a:t>10/22/2016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DBD2C-4CF5-44ED-BF53-E9EED32451B7}" type="slidenum">
              <a:rPr lang="en-US" smtClean="0"/>
              <a:t>‹#›</a:t>
            </a:fld>
            <a:endParaRPr lang="en-US"/>
          </a:p>
        </p:txBody>
      </p:sp>
    </p:spTree>
    <p:extLst>
      <p:ext uri="{BB962C8B-B14F-4D97-AF65-F5344CB8AC3E}">
        <p14:creationId xmlns:p14="http://schemas.microsoft.com/office/powerpoint/2010/main" val="3749709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DdLqiTvFwJk"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sustainabledevelopment.un.org/content/documents/2878Africa-SDGs%20Outcome%20Doc%20ENG.pdf"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sustainabledevelopment.un.org/content/documents/21252030%20Agenda%20for%20Sustainable%20Development%20web.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ustainabledevelopment.un.org/sdg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sustainabledevelopment.un.org/sdg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sustainabledevelopment.un.org/sdg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sustainabledevelopment.un.org/sdgs" TargetMode="External"/><Relationship Id="rId3" Type="http://schemas.openxmlformats.org/officeDocument/2006/relationships/hyperlink" Target="https://www.die-gdi.de/uploads/media/Studies_19.pdf" TargetMode="External"/><Relationship Id="rId7" Type="http://schemas.openxmlformats.org/officeDocument/2006/relationships/hyperlink" Target="https://sustainabledevelopment.un.org/content/documents/21252030%20Agenda%20for%20Sustainable%20Development%20web.pdf" TargetMode="External"/><Relationship Id="rId2" Type="http://schemas.openxmlformats.org/officeDocument/2006/relationships/hyperlink" Target="http://www.beyond2015.org/sites/default/files/EN%20Beyond%202015%20Policy%20to%20Action%20Toolkit.pdf" TargetMode="External"/><Relationship Id="rId1" Type="http://schemas.openxmlformats.org/officeDocument/2006/relationships/slideLayout" Target="../slideLayouts/slideLayout2.xml"/><Relationship Id="rId6" Type="http://schemas.openxmlformats.org/officeDocument/2006/relationships/hyperlink" Target="https://sustainabledevelopment.un.org/post2015/transformingourworld" TargetMode="External"/><Relationship Id="rId5" Type="http://schemas.openxmlformats.org/officeDocument/2006/relationships/hyperlink" Target="http://www.un.org/millenniumgoals/2015_MDG_Report/pdf/MDG%202015%20rev%20(July%201).pdf" TargetMode="External"/><Relationship Id="rId4" Type="http://schemas.openxmlformats.org/officeDocument/2006/relationships/hyperlink" Target="http://unsdsn.org/wp-content/uploads/2015/12/151211-getting-started-guide-FINAL-PDF-.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jbkSRLYSoj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6090" b="50645"/>
          <a:stretch/>
        </p:blipFill>
        <p:spPr>
          <a:xfrm>
            <a:off x="3664150" y="687104"/>
            <a:ext cx="1826476" cy="450375"/>
          </a:xfrm>
          <a:prstGeom prst="rect">
            <a:avLst/>
          </a:prstGeom>
        </p:spPr>
      </p:pic>
      <p:sp>
        <p:nvSpPr>
          <p:cNvPr id="8" name="Rectangle 7"/>
          <p:cNvSpPr/>
          <p:nvPr/>
        </p:nvSpPr>
        <p:spPr>
          <a:xfrm>
            <a:off x="2620983" y="1214336"/>
            <a:ext cx="3902030" cy="307777"/>
          </a:xfrm>
          <a:prstGeom prst="rect">
            <a:avLst/>
          </a:prstGeom>
        </p:spPr>
        <p:txBody>
          <a:bodyPr wrap="none">
            <a:spAutoFit/>
          </a:bodyPr>
          <a:lstStyle/>
          <a:p>
            <a:r>
              <a:rPr lang="nl-NL" sz="1400" dirty="0">
                <a:solidFill>
                  <a:schemeClr val="bg1"/>
                </a:solidFill>
                <a:latin typeface="Century Gothic" panose="020B0502020202020204" pitchFamily="34" charset="0"/>
                <a:ea typeface="Calibri" panose="020F0502020204030204" pitchFamily="34" charset="0"/>
              </a:rPr>
              <a:t>INTERNATIONAL ADVOCACY PROGRAMME</a:t>
            </a:r>
            <a:endParaRPr lang="en-US" sz="1400" dirty="0">
              <a:solidFill>
                <a:schemeClr val="bg1"/>
              </a:solidFill>
              <a:latin typeface="Century Gothic" panose="020B0502020202020204" pitchFamily="34" charset="0"/>
            </a:endParaRPr>
          </a:p>
        </p:txBody>
      </p:sp>
      <p:sp>
        <p:nvSpPr>
          <p:cNvPr id="9" name="Rectangle 8"/>
          <p:cNvSpPr/>
          <p:nvPr/>
        </p:nvSpPr>
        <p:spPr>
          <a:xfrm>
            <a:off x="2249712" y="2875509"/>
            <a:ext cx="6481828" cy="759182"/>
          </a:xfrm>
          <a:prstGeom prst="rect">
            <a:avLst/>
          </a:prstGeom>
          <a:noFill/>
        </p:spPr>
        <p:txBody>
          <a:bodyPr wrap="square">
            <a:spAutoFit/>
          </a:bodyPr>
          <a:lstStyle/>
          <a:p>
            <a:pPr>
              <a:lnSpc>
                <a:spcPts val="2600"/>
              </a:lnSpc>
            </a:pPr>
            <a:r>
              <a:rPr lang="en-US" sz="2800" b="1" dirty="0">
                <a:solidFill>
                  <a:schemeClr val="bg1"/>
                </a:solidFill>
                <a:latin typeface="Century Gothic" panose="020B0502020202020204" pitchFamily="34" charset="0"/>
              </a:rPr>
              <a:t>LIBRARIES, DEVELOPMENT, </a:t>
            </a:r>
            <a:br>
              <a:rPr lang="en-US" sz="2800" b="1" dirty="0">
                <a:solidFill>
                  <a:schemeClr val="bg1"/>
                </a:solidFill>
                <a:latin typeface="Century Gothic" panose="020B0502020202020204" pitchFamily="34" charset="0"/>
              </a:rPr>
            </a:br>
            <a:r>
              <a:rPr lang="en-US" sz="2800" b="1" dirty="0">
                <a:solidFill>
                  <a:schemeClr val="bg1"/>
                </a:solidFill>
                <a:latin typeface="Century Gothic" panose="020B0502020202020204" pitchFamily="34" charset="0"/>
              </a:rPr>
              <a:t>AND THE UN 2030 AGENDA</a:t>
            </a:r>
          </a:p>
        </p:txBody>
      </p:sp>
      <p:pic>
        <p:nvPicPr>
          <p:cNvPr id="1028"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47459"/>
          <a:stretch/>
        </p:blipFill>
        <p:spPr bwMode="auto">
          <a:xfrm>
            <a:off x="1813662" y="3893223"/>
            <a:ext cx="5516669" cy="17956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i0.wp.com/www.un.org/sustainabledevelopment/wp-content/uploads/2015/12/english_SDG_17goals_poster_all_languages_with_UN_emblem_1.png?resize=728%2C451"/>
          <p:cNvPicPr>
            <a:picLocks noChangeAspect="1" noChangeArrowheads="1"/>
          </p:cNvPicPr>
          <p:nvPr/>
        </p:nvPicPr>
        <p:blipFill rotWithShape="1">
          <a:blip r:embed="rId3">
            <a:extLst>
              <a:ext uri="{28A0092B-C50C-407E-A947-70E740481C1C}">
                <a14:useLocalDpi xmlns:a14="http://schemas.microsoft.com/office/drawing/2010/main" val="0"/>
              </a:ext>
            </a:extLst>
          </a:blip>
          <a:srcRect t="19110" b="52869"/>
          <a:stretch/>
        </p:blipFill>
        <p:spPr bwMode="auto">
          <a:xfrm>
            <a:off x="1813662" y="1639036"/>
            <a:ext cx="5516669" cy="95763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one.org/wp-content/themes/one_2014/library/images/goal-icons/goals-wheel-soli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559" y="2862696"/>
            <a:ext cx="685818" cy="68581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flipV="1">
            <a:off x="1061884" y="2713594"/>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061884" y="3720868"/>
            <a:ext cx="7138219" cy="1"/>
          </a:xfrm>
          <a:prstGeom prst="line">
            <a:avLst/>
          </a:prstGeom>
          <a:ln w="31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330245" y="5986980"/>
            <a:ext cx="5555225" cy="523220"/>
          </a:xfrm>
          <a:prstGeom prst="rect">
            <a:avLst/>
          </a:prstGeom>
          <a:noFill/>
        </p:spPr>
        <p:txBody>
          <a:bodyPr wrap="square" rtlCol="0">
            <a:spAutoFit/>
          </a:bodyPr>
          <a:lstStyle/>
          <a:p>
            <a:r>
              <a:rPr lang="en-AU" sz="2800" dirty="0">
                <a:solidFill>
                  <a:schemeClr val="bg1"/>
                </a:solidFill>
              </a:rPr>
              <a:t>TOPIC 1:  THE UN 2030 AGENDA</a:t>
            </a:r>
          </a:p>
        </p:txBody>
      </p:sp>
    </p:spTree>
    <p:extLst>
      <p:ext uri="{BB962C8B-B14F-4D97-AF65-F5344CB8AC3E}">
        <p14:creationId xmlns:p14="http://schemas.microsoft.com/office/powerpoint/2010/main" val="117644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ChangeAspect="1" noChangeArrowheads="1"/>
          </p:cNvPicPr>
          <p:nvPr/>
        </p:nvPicPr>
        <p:blipFill>
          <a:blip r:embed="rId2">
            <a:extLst>
              <a:ext uri="{28A0092B-C50C-407E-A947-70E740481C1C}">
                <a14:useLocalDpi xmlns:a14="http://schemas.microsoft.com/office/drawing/2010/main" val="0"/>
              </a:ext>
            </a:extLst>
          </a:blip>
          <a:srcRect l="14957" t="17143" r="17073" b="24927"/>
          <a:stretch>
            <a:fillRect/>
          </a:stretch>
        </p:blipFill>
        <p:spPr bwMode="auto">
          <a:xfrm>
            <a:off x="179388" y="620713"/>
            <a:ext cx="878522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391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a:extLst>
              <a:ext uri="{28A0092B-C50C-407E-A947-70E740481C1C}">
                <a14:useLocalDpi xmlns:a14="http://schemas.microsoft.com/office/drawing/2010/main" val="0"/>
              </a:ext>
            </a:extLst>
          </a:blip>
          <a:srcRect l="15953" t="22462" r="16241" b="17241"/>
          <a:stretch>
            <a:fillRect/>
          </a:stretch>
        </p:blipFill>
        <p:spPr bwMode="auto">
          <a:xfrm>
            <a:off x="333682" y="470207"/>
            <a:ext cx="856932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8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a:extLst>
              <a:ext uri="{28A0092B-C50C-407E-A947-70E740481C1C}">
                <a14:useLocalDpi xmlns:a14="http://schemas.microsoft.com/office/drawing/2010/main" val="0"/>
              </a:ext>
            </a:extLst>
          </a:blip>
          <a:srcRect l="14957" t="17734" r="17406" b="19016"/>
          <a:stretch>
            <a:fillRect/>
          </a:stretch>
        </p:blipFill>
        <p:spPr bwMode="auto">
          <a:xfrm>
            <a:off x="448649" y="357444"/>
            <a:ext cx="820737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9136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a:extLst>
              <a:ext uri="{28A0092B-C50C-407E-A947-70E740481C1C}">
                <a14:useLocalDpi xmlns:a14="http://schemas.microsoft.com/office/drawing/2010/main" val="0"/>
              </a:ext>
            </a:extLst>
          </a:blip>
          <a:srcRect l="14957" t="23055" r="15742" b="11922"/>
          <a:stretch>
            <a:fillRect/>
          </a:stretch>
        </p:blipFill>
        <p:spPr bwMode="auto">
          <a:xfrm>
            <a:off x="388476" y="446343"/>
            <a:ext cx="8569325"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82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p:cNvPicPr>
            <a:picLocks noChangeAspect="1" noChangeArrowheads="1"/>
          </p:cNvPicPr>
          <p:nvPr/>
        </p:nvPicPr>
        <p:blipFill>
          <a:blip r:embed="rId2">
            <a:extLst>
              <a:ext uri="{28A0092B-C50C-407E-A947-70E740481C1C}">
                <a14:useLocalDpi xmlns:a14="http://schemas.microsoft.com/office/drawing/2010/main" val="0"/>
              </a:ext>
            </a:extLst>
          </a:blip>
          <a:srcRect l="14458" t="15074" r="14580" b="8670"/>
          <a:stretch>
            <a:fillRect/>
          </a:stretch>
        </p:blipFill>
        <p:spPr bwMode="auto">
          <a:xfrm>
            <a:off x="395288" y="306081"/>
            <a:ext cx="83534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612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l="14626" t="16257" r="16574" b="5418"/>
          <a:stretch>
            <a:fillRect/>
          </a:stretch>
        </p:blipFill>
        <p:spPr bwMode="auto">
          <a:xfrm>
            <a:off x="280322" y="421456"/>
            <a:ext cx="8713788"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8979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l="14458" t="15074" r="15910" b="8966"/>
          <a:stretch>
            <a:fillRect/>
          </a:stretch>
        </p:blipFill>
        <p:spPr bwMode="auto">
          <a:xfrm>
            <a:off x="250825" y="549275"/>
            <a:ext cx="8497888"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51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noChangeArrowheads="1"/>
          </p:cNvPicPr>
          <p:nvPr/>
        </p:nvPicPr>
        <p:blipFill>
          <a:blip r:embed="rId2">
            <a:extLst>
              <a:ext uri="{28A0092B-C50C-407E-A947-70E740481C1C}">
                <a14:useLocalDpi xmlns:a14="http://schemas.microsoft.com/office/drawing/2010/main" val="0"/>
              </a:ext>
            </a:extLst>
          </a:blip>
          <a:srcRect l="14626" t="14484" r="16907" b="12218"/>
          <a:stretch>
            <a:fillRect/>
          </a:stretch>
        </p:blipFill>
        <p:spPr bwMode="auto">
          <a:xfrm>
            <a:off x="404710" y="279605"/>
            <a:ext cx="799306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04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47368" y="1828031"/>
            <a:ext cx="8578850" cy="4454781"/>
          </a:xfrm>
        </p:spPr>
        <p:txBody>
          <a:bodyPr/>
          <a:lstStyle/>
          <a:p>
            <a:r>
              <a:rPr lang="en-AU" altLang="en-US" sz="2600" dirty="0">
                <a:ea typeface="ＭＳ Ｐゴシック" panose="020B0600070205080204" pitchFamily="34" charset="-128"/>
              </a:rPr>
              <a:t>Gender inequality persists</a:t>
            </a:r>
          </a:p>
          <a:p>
            <a:r>
              <a:rPr lang="en-AU" altLang="en-US" sz="2600" dirty="0">
                <a:ea typeface="ＭＳ Ｐゴシック" panose="020B0600070205080204" pitchFamily="34" charset="-128"/>
              </a:rPr>
              <a:t>Big gaps exist between:</a:t>
            </a:r>
          </a:p>
          <a:p>
            <a:pPr lvl="1"/>
            <a:r>
              <a:rPr lang="en-AU" altLang="en-US" dirty="0">
                <a:ea typeface="ＭＳ Ｐゴシック" panose="020B0600070205080204" pitchFamily="34" charset="-128"/>
              </a:rPr>
              <a:t>The poorest and richest households</a:t>
            </a:r>
          </a:p>
          <a:p>
            <a:pPr lvl="1"/>
            <a:r>
              <a:rPr lang="en-AU" altLang="en-US" dirty="0">
                <a:ea typeface="ＭＳ Ｐゴシック" panose="020B0600070205080204" pitchFamily="34" charset="-128"/>
              </a:rPr>
              <a:t>Rural and urban areas</a:t>
            </a:r>
          </a:p>
          <a:p>
            <a:r>
              <a:rPr lang="en-AU" altLang="en-US" sz="2600" dirty="0">
                <a:ea typeface="ＭＳ Ｐゴシック" panose="020B0600070205080204" pitchFamily="34" charset="-128"/>
              </a:rPr>
              <a:t>Climate change and environmental degradation undermine any progress achieved; poor people suffer the most</a:t>
            </a:r>
          </a:p>
          <a:p>
            <a:r>
              <a:rPr lang="en-AU" altLang="en-US" sz="2600" dirty="0">
                <a:ea typeface="ＭＳ Ｐゴシック" panose="020B0600070205080204" pitchFamily="34" charset="-128"/>
              </a:rPr>
              <a:t>Conflict remains the biggest threat to human development</a:t>
            </a:r>
          </a:p>
          <a:p>
            <a:r>
              <a:rPr lang="en-AU" altLang="en-US" sz="2600" dirty="0">
                <a:ea typeface="ＭＳ Ｐゴシック" panose="020B0600070205080204" pitchFamily="34" charset="-128"/>
              </a:rPr>
              <a:t>Millions of people still live in poverty and hunger, without access to basic services</a:t>
            </a:r>
          </a:p>
          <a:p>
            <a:endParaRPr lang="en-AU" altLang="en-US" dirty="0">
              <a:ea typeface="ＭＳ Ｐゴシック" panose="020B0600070205080204" pitchFamily="34" charset="-128"/>
            </a:endParaRPr>
          </a:p>
        </p:txBody>
      </p:sp>
      <p:sp>
        <p:nvSpPr>
          <p:cNvPr id="19459" name="Title 2"/>
          <p:cNvSpPr>
            <a:spLocks noGrp="1"/>
          </p:cNvSpPr>
          <p:nvPr>
            <p:ph type="title"/>
          </p:nvPr>
        </p:nvSpPr>
        <p:spPr/>
        <p:txBody>
          <a:bodyPr/>
          <a:lstStyle/>
          <a:p>
            <a:r>
              <a:rPr altLang="en-US" dirty="0">
                <a:ea typeface="ＭＳ Ｐゴシック" panose="020B0600070205080204" pitchFamily="34" charset="-128"/>
              </a:rPr>
              <a:t>Significant achievements made, but many people are being left behind</a:t>
            </a:r>
          </a:p>
        </p:txBody>
      </p:sp>
    </p:spTree>
    <p:extLst>
      <p:ext uri="{BB962C8B-B14F-4D97-AF65-F5344CB8AC3E}">
        <p14:creationId xmlns:p14="http://schemas.microsoft.com/office/powerpoint/2010/main" val="261324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628650" y="1825624"/>
            <a:ext cx="7994240" cy="4575175"/>
          </a:xfrm>
        </p:spPr>
        <p:txBody>
          <a:bodyPr/>
          <a:lstStyle/>
          <a:p>
            <a:pPr>
              <a:spcBef>
                <a:spcPts val="100"/>
              </a:spcBef>
            </a:pPr>
            <a:r>
              <a:rPr lang="en-AU" altLang="en-US" sz="2700" dirty="0">
                <a:ea typeface="ＭＳ Ｐゴシック" panose="020B0600070205080204" pitchFamily="34" charset="-128"/>
              </a:rPr>
              <a:t>The successes of the MDG agenda prove that global action can work</a:t>
            </a:r>
          </a:p>
          <a:p>
            <a:pPr>
              <a:spcBef>
                <a:spcPts val="100"/>
              </a:spcBef>
            </a:pPr>
            <a:r>
              <a:rPr lang="en-AU" altLang="en-US" sz="2700" dirty="0">
                <a:ea typeface="ＭＳ Ｐゴシック" panose="020B0600070205080204" pitchFamily="34" charset="-128"/>
              </a:rPr>
              <a:t>It is argues that global action is the only path to ensure that the new development agenda leaves no-one behind</a:t>
            </a:r>
          </a:p>
          <a:p>
            <a:pPr>
              <a:spcBef>
                <a:spcPts val="100"/>
              </a:spcBef>
            </a:pPr>
            <a:r>
              <a:rPr lang="en-AU" altLang="en-US" sz="2700" dirty="0">
                <a:ea typeface="ＭＳ Ｐゴシック" panose="020B0600070205080204" pitchFamily="34" charset="-128"/>
              </a:rPr>
              <a:t>The world has the opportunity to build on the successes and to embrace new ambitions for the future we want </a:t>
            </a:r>
          </a:p>
          <a:p>
            <a:pPr>
              <a:spcBef>
                <a:spcPts val="100"/>
              </a:spcBef>
            </a:pPr>
            <a:r>
              <a:rPr lang="en-AU" altLang="en-US" sz="2700" dirty="0">
                <a:ea typeface="ＭＳ Ｐゴシック" panose="020B0600070205080204" pitchFamily="34" charset="-128"/>
              </a:rPr>
              <a:t>The new agenda should be “truly universal and transformative” </a:t>
            </a:r>
          </a:p>
          <a:p>
            <a:pPr>
              <a:spcBef>
                <a:spcPts val="100"/>
              </a:spcBef>
            </a:pPr>
            <a:r>
              <a:rPr lang="en-AU" altLang="en-US" sz="2700" dirty="0">
                <a:ea typeface="ＭＳ Ｐゴシック" panose="020B0600070205080204" pitchFamily="34" charset="-128"/>
              </a:rPr>
              <a:t>As the human race, we seek a sustainable future</a:t>
            </a:r>
          </a:p>
          <a:p>
            <a:endParaRPr lang="en-AU" altLang="en-US" dirty="0">
              <a:ea typeface="ＭＳ Ｐゴシック" panose="020B0600070205080204" pitchFamily="34" charset="-128"/>
            </a:endParaRPr>
          </a:p>
        </p:txBody>
      </p:sp>
      <p:sp>
        <p:nvSpPr>
          <p:cNvPr id="20483" name="Title 1"/>
          <p:cNvSpPr>
            <a:spLocks noGrp="1"/>
          </p:cNvSpPr>
          <p:nvPr>
            <p:ph type="title"/>
          </p:nvPr>
        </p:nvSpPr>
        <p:spPr/>
        <p:txBody>
          <a:bodyPr/>
          <a:lstStyle/>
          <a:p>
            <a:r>
              <a:rPr altLang="en-US">
                <a:ea typeface="ＭＳ Ｐゴシック" panose="020B0600070205080204" pitchFamily="34" charset="-128"/>
              </a:rPr>
              <a:t>However…</a:t>
            </a:r>
          </a:p>
        </p:txBody>
      </p:sp>
    </p:spTree>
    <p:extLst>
      <p:ext uri="{BB962C8B-B14F-4D97-AF65-F5344CB8AC3E}">
        <p14:creationId xmlns:p14="http://schemas.microsoft.com/office/powerpoint/2010/main" val="171470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highlight>
                  <a:srgbClr val="FFFF00"/>
                </a:highlight>
              </a:rPr>
              <a:t>For trainers </a:t>
            </a:r>
          </a:p>
        </p:txBody>
      </p:sp>
      <p:sp>
        <p:nvSpPr>
          <p:cNvPr id="3" name="Content Placeholder 2"/>
          <p:cNvSpPr>
            <a:spLocks noGrp="1"/>
          </p:cNvSpPr>
          <p:nvPr>
            <p:ph idx="1"/>
          </p:nvPr>
        </p:nvSpPr>
        <p:spPr>
          <a:xfrm>
            <a:off x="235974" y="1825625"/>
            <a:ext cx="8908026" cy="4351338"/>
          </a:xfrm>
        </p:spPr>
        <p:txBody>
          <a:bodyPr/>
          <a:lstStyle/>
          <a:p>
            <a:r>
              <a:rPr lang="en-AU" dirty="0">
                <a:highlight>
                  <a:srgbClr val="FFFF00"/>
                </a:highlight>
              </a:rPr>
              <a:t>If you edit this file, please change the file name to show the region and the new date</a:t>
            </a:r>
          </a:p>
          <a:p>
            <a:pPr lvl="1"/>
            <a:r>
              <a:rPr lang="en-AU" dirty="0">
                <a:highlight>
                  <a:srgbClr val="FFFF00"/>
                </a:highlight>
              </a:rPr>
              <a:t>Delete the word [Master] from the file name</a:t>
            </a:r>
          </a:p>
          <a:p>
            <a:pPr lvl="1"/>
            <a:r>
              <a:rPr lang="en-AU" dirty="0">
                <a:highlight>
                  <a:srgbClr val="FFFF00"/>
                </a:highlight>
              </a:rPr>
              <a:t>Insert the region, </a:t>
            </a:r>
            <a:r>
              <a:rPr lang="en-AU" dirty="0" err="1">
                <a:highlight>
                  <a:srgbClr val="FFFF00"/>
                </a:highlight>
              </a:rPr>
              <a:t>eg</a:t>
            </a:r>
            <a:r>
              <a:rPr lang="en-AU" dirty="0">
                <a:highlight>
                  <a:srgbClr val="FFFF00"/>
                </a:highlight>
              </a:rPr>
              <a:t> Asia, Africa, Europe, LAC</a:t>
            </a:r>
          </a:p>
          <a:p>
            <a:pPr lvl="1"/>
            <a:r>
              <a:rPr lang="en-AU" dirty="0">
                <a:highlight>
                  <a:srgbClr val="FFFF00"/>
                </a:highlight>
              </a:rPr>
              <a:t>Change the date, using format YYYYMMDD</a:t>
            </a:r>
          </a:p>
          <a:p>
            <a:pPr lvl="1"/>
            <a:r>
              <a:rPr lang="en-AU" dirty="0">
                <a:highlight>
                  <a:srgbClr val="FFFF00"/>
                </a:highlight>
              </a:rPr>
              <a:t>Use underscore [ _ ] to link the elements of the </a:t>
            </a:r>
            <a:r>
              <a:rPr lang="en-AU">
                <a:highlight>
                  <a:srgbClr val="FFFF00"/>
                </a:highlight>
              </a:rPr>
              <a:t>file name</a:t>
            </a:r>
            <a:endParaRPr lang="en-AU" dirty="0">
              <a:highlight>
                <a:srgbClr val="FFFF00"/>
              </a:highlight>
            </a:endParaRPr>
          </a:p>
          <a:p>
            <a:endParaRPr lang="en-AU" dirty="0">
              <a:highlight>
                <a:srgbClr val="FFFF00"/>
              </a:highlight>
            </a:endParaRPr>
          </a:p>
          <a:p>
            <a:pPr marL="0" indent="0" algn="ctr">
              <a:buNone/>
            </a:pPr>
            <a:r>
              <a:rPr lang="en-AU" dirty="0">
                <a:highlight>
                  <a:srgbClr val="FFFF00"/>
                </a:highlight>
              </a:rPr>
              <a:t>IFLA_IAP_Topic1_UN_2030_Agenda_[Region]_YYYYMMDD</a:t>
            </a:r>
          </a:p>
        </p:txBody>
      </p:sp>
    </p:spTree>
    <p:extLst>
      <p:ext uri="{BB962C8B-B14F-4D97-AF65-F5344CB8AC3E}">
        <p14:creationId xmlns:p14="http://schemas.microsoft.com/office/powerpoint/2010/main" val="2531641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818" y="168482"/>
            <a:ext cx="7886700" cy="1021222"/>
          </a:xfrm>
        </p:spPr>
        <p:txBody>
          <a:bodyPr/>
          <a:lstStyle/>
          <a:p>
            <a:r>
              <a:rPr lang="en-AU" dirty="0"/>
              <a:t>No point in going half way</a:t>
            </a:r>
          </a:p>
        </p:txBody>
      </p:sp>
      <p:pic>
        <p:nvPicPr>
          <p:cNvPr id="6" name="Content Placeholder 5"/>
          <p:cNvPicPr>
            <a:picLocks noGrp="1"/>
          </p:cNvPicPr>
          <p:nvPr>
            <p:ph idx="1"/>
          </p:nvPr>
        </p:nvPicPr>
        <p:blipFill rotWithShape="1">
          <a:blip r:embed="rId2"/>
          <a:srcRect l="5182" t="44545" r="74173" b="33609"/>
          <a:stretch/>
        </p:blipFill>
        <p:spPr bwMode="auto">
          <a:xfrm>
            <a:off x="938995" y="1189704"/>
            <a:ext cx="7246345" cy="4388393"/>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3185652" y="5840362"/>
            <a:ext cx="5624051" cy="369332"/>
          </a:xfrm>
          <a:prstGeom prst="rect">
            <a:avLst/>
          </a:prstGeom>
          <a:noFill/>
        </p:spPr>
        <p:txBody>
          <a:bodyPr wrap="square" rtlCol="0">
            <a:spAutoFit/>
          </a:bodyPr>
          <a:lstStyle/>
          <a:p>
            <a:r>
              <a:rPr lang="en-AU" dirty="0">
                <a:hlinkClick r:id="rId3"/>
              </a:rPr>
              <a:t>https://www.youtube.com/watch?v=DdLqiTvFwJk</a:t>
            </a:r>
            <a:r>
              <a:rPr lang="en-AU" dirty="0"/>
              <a:t>  [2’37”]</a:t>
            </a:r>
          </a:p>
        </p:txBody>
      </p:sp>
    </p:spTree>
    <p:extLst>
      <p:ext uri="{BB962C8B-B14F-4D97-AF65-F5344CB8AC3E}">
        <p14:creationId xmlns:p14="http://schemas.microsoft.com/office/powerpoint/2010/main" val="1458670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eriod"/>
              <a:defRPr/>
            </a:pPr>
            <a:r>
              <a:rPr lang="en-AU" dirty="0"/>
              <a:t>How well known and accepted was the MDG agenda in your country or region?</a:t>
            </a:r>
          </a:p>
          <a:p>
            <a:pPr marL="514350" indent="-514350">
              <a:buFont typeface="+mj-lt"/>
              <a:buAutoNum type="arabicPeriod"/>
              <a:defRPr/>
            </a:pPr>
            <a:r>
              <a:rPr lang="en-AU" dirty="0"/>
              <a:t>To what extent were the political decision makers willing to commit themselves to implementing the MDGs?</a:t>
            </a:r>
          </a:p>
          <a:p>
            <a:pPr marL="514350" indent="-514350">
              <a:buFont typeface="+mj-lt"/>
              <a:buAutoNum type="arabicPeriod"/>
              <a:defRPr/>
            </a:pPr>
            <a:r>
              <a:rPr lang="en-AU" dirty="0"/>
              <a:t>Were the goals reflected in national development plans and did they have any influence on the actual orientation of policy? </a:t>
            </a:r>
          </a:p>
          <a:p>
            <a:pPr marL="109537" indent="0" algn="r">
              <a:buFont typeface="Arial" panose="020B0604020202020204" pitchFamily="34" charset="0"/>
              <a:buNone/>
              <a:defRPr/>
            </a:pPr>
            <a:r>
              <a:rPr lang="en-AU" dirty="0"/>
              <a:t>(Loewe, 2006, pp.103ff.)</a:t>
            </a:r>
          </a:p>
          <a:p>
            <a:pPr>
              <a:defRPr/>
            </a:pPr>
            <a:endParaRPr lang="en-AU" dirty="0"/>
          </a:p>
        </p:txBody>
      </p:sp>
      <p:sp>
        <p:nvSpPr>
          <p:cNvPr id="21507" name="Title 2"/>
          <p:cNvSpPr>
            <a:spLocks noGrp="1"/>
          </p:cNvSpPr>
          <p:nvPr>
            <p:ph type="title"/>
          </p:nvPr>
        </p:nvSpPr>
        <p:spPr/>
        <p:txBody>
          <a:bodyPr/>
          <a:lstStyle/>
          <a:p>
            <a:r>
              <a:rPr altLang="en-US" dirty="0">
                <a:solidFill>
                  <a:srgbClr val="FF0000"/>
                </a:solidFill>
                <a:ea typeface="ＭＳ Ｐゴシック" panose="020B0600070205080204" pitchFamily="34" charset="-128"/>
              </a:rPr>
              <a:t>Three key questions for </a:t>
            </a:r>
            <a:r>
              <a:rPr lang="en-AU" altLang="en-US" dirty="0">
                <a:solidFill>
                  <a:srgbClr val="FF0000"/>
                </a:solidFill>
                <a:ea typeface="ＭＳ Ｐゴシック" panose="020B0600070205080204" pitchFamily="34" charset="-128"/>
              </a:rPr>
              <a:t>you…</a:t>
            </a:r>
            <a:endParaRPr altLang="en-US" dirty="0">
              <a:solidFill>
                <a:srgbClr val="FF0000"/>
              </a:solidFill>
              <a:ea typeface="ＭＳ Ｐゴシック" panose="020B0600070205080204" pitchFamily="34" charset="-128"/>
            </a:endParaRPr>
          </a:p>
        </p:txBody>
      </p:sp>
    </p:spTree>
    <p:extLst>
      <p:ext uri="{BB962C8B-B14F-4D97-AF65-F5344CB8AC3E}">
        <p14:creationId xmlns:p14="http://schemas.microsoft.com/office/powerpoint/2010/main" val="2571870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529918" y="1531272"/>
            <a:ext cx="8424863" cy="4343400"/>
          </a:xfrm>
        </p:spPr>
        <p:txBody>
          <a:bodyPr>
            <a:normAutofit fontScale="92500" lnSpcReduction="10000"/>
          </a:bodyPr>
          <a:lstStyle/>
          <a:p>
            <a:r>
              <a:rPr lang="en-AU" altLang="en-US" dirty="0">
                <a:ea typeface="ＭＳ Ｐゴシック" panose="020B0600070205080204" pitchFamily="34" charset="-128"/>
              </a:rPr>
              <a:t>2012 UN Conference on Sustainable Development in </a:t>
            </a:r>
            <a:br>
              <a:rPr lang="en-AU" altLang="en-US" dirty="0">
                <a:ea typeface="ＭＳ Ｐゴシック" panose="020B0600070205080204" pitchFamily="34" charset="-128"/>
              </a:rPr>
            </a:br>
            <a:r>
              <a:rPr lang="en-AU" altLang="en-US" dirty="0">
                <a:ea typeface="ＭＳ Ｐゴシック" panose="020B0600070205080204" pitchFamily="34" charset="-128"/>
              </a:rPr>
              <a:t>Rio de Janeiro (Rio+20)</a:t>
            </a:r>
          </a:p>
          <a:p>
            <a:r>
              <a:rPr lang="en-AU" altLang="en-US" dirty="0">
                <a:ea typeface="ＭＳ Ｐゴシック" panose="020B0600070205080204" pitchFamily="34" charset="-128"/>
              </a:rPr>
              <a:t>Appeal made to formulate common goals and include these in the post-2015 development agenda</a:t>
            </a:r>
          </a:p>
          <a:p>
            <a:r>
              <a:rPr lang="en-AU" altLang="en-US" dirty="0">
                <a:ea typeface="ＭＳ Ｐゴシック" panose="020B0600070205080204" pitchFamily="34" charset="-128"/>
              </a:rPr>
              <a:t>The MDGs did not consider environmental issues, </a:t>
            </a:r>
            <a:r>
              <a:rPr lang="en-AU" altLang="en-US" dirty="0" err="1">
                <a:ea typeface="ＭＳ Ｐゴシック" panose="020B0600070205080204" pitchFamily="34" charset="-128"/>
              </a:rPr>
              <a:t>eg</a:t>
            </a:r>
            <a:endParaRPr lang="en-AU" altLang="en-US" dirty="0">
              <a:ea typeface="ＭＳ Ｐゴシック" panose="020B0600070205080204" pitchFamily="34" charset="-128"/>
            </a:endParaRPr>
          </a:p>
          <a:p>
            <a:pPr lvl="1"/>
            <a:r>
              <a:rPr lang="en-AU" altLang="en-US" dirty="0">
                <a:ea typeface="ＭＳ Ｐゴシック" panose="020B0600070205080204" pitchFamily="34" charset="-128"/>
              </a:rPr>
              <a:t>Emissions of greenhouse gasses</a:t>
            </a:r>
          </a:p>
          <a:p>
            <a:pPr lvl="1"/>
            <a:r>
              <a:rPr lang="en-AU" altLang="en-US" dirty="0">
                <a:ea typeface="ＭＳ Ｐゴシック" panose="020B0600070205080204" pitchFamily="34" charset="-128"/>
              </a:rPr>
              <a:t>Access to clean drinking water</a:t>
            </a:r>
          </a:p>
          <a:p>
            <a:pPr lvl="1"/>
            <a:r>
              <a:rPr lang="en-AU" altLang="en-US" dirty="0">
                <a:ea typeface="ＭＳ Ｐゴシック" panose="020B0600070205080204" pitchFamily="34" charset="-128"/>
              </a:rPr>
              <a:t>Management of water resources</a:t>
            </a:r>
          </a:p>
          <a:p>
            <a:r>
              <a:rPr lang="en-AU" altLang="en-US" dirty="0">
                <a:ea typeface="ＭＳ Ｐゴシック" panose="020B0600070205080204" pitchFamily="34" charset="-128"/>
              </a:rPr>
              <a:t>New focus on the concept of ‘sustainable development’</a:t>
            </a:r>
          </a:p>
          <a:p>
            <a:pPr lvl="1"/>
            <a:r>
              <a:rPr lang="en-AU" altLang="en-US" dirty="0">
                <a:ea typeface="ＭＳ Ｐゴシック" panose="020B0600070205080204" pitchFamily="34" charset="-128"/>
              </a:rPr>
              <a:t>Need to consider the relationship between nature and society</a:t>
            </a:r>
          </a:p>
          <a:p>
            <a:pPr lvl="1"/>
            <a:r>
              <a:rPr lang="en-AU" altLang="en-US" dirty="0">
                <a:ea typeface="ＭＳ Ｐゴシック" panose="020B0600070205080204" pitchFamily="34" charset="-128"/>
              </a:rPr>
              <a:t>Social, environmental and economic dimensions</a:t>
            </a:r>
          </a:p>
        </p:txBody>
      </p:sp>
      <p:sp>
        <p:nvSpPr>
          <p:cNvPr id="23555" name="Title 2"/>
          <p:cNvSpPr>
            <a:spLocks noGrp="1"/>
          </p:cNvSpPr>
          <p:nvPr>
            <p:ph type="title"/>
          </p:nvPr>
        </p:nvSpPr>
        <p:spPr>
          <a:xfrm>
            <a:off x="457200" y="274638"/>
            <a:ext cx="8229600" cy="922337"/>
          </a:xfrm>
        </p:spPr>
        <p:txBody>
          <a:bodyPr/>
          <a:lstStyle/>
          <a:p>
            <a:r>
              <a:rPr altLang="en-US" dirty="0">
                <a:ea typeface="ＭＳ Ｐゴシック" panose="020B0600070205080204" pitchFamily="34" charset="-128"/>
              </a:rPr>
              <a:t>The origins of the</a:t>
            </a:r>
            <a:r>
              <a:rPr lang="en-AU" altLang="en-US" dirty="0">
                <a:ea typeface="ＭＳ Ｐゴシック" panose="020B0600070205080204" pitchFamily="34" charset="-128"/>
              </a:rPr>
              <a:t> UN</a:t>
            </a:r>
            <a:r>
              <a:rPr altLang="en-US" dirty="0">
                <a:ea typeface="ＭＳ Ｐゴシック" panose="020B0600070205080204" pitchFamily="34" charset="-128"/>
              </a:rPr>
              <a:t> 2030 Agenda</a:t>
            </a:r>
          </a:p>
        </p:txBody>
      </p:sp>
    </p:spTree>
    <p:extLst>
      <p:ext uri="{BB962C8B-B14F-4D97-AF65-F5344CB8AC3E}">
        <p14:creationId xmlns:p14="http://schemas.microsoft.com/office/powerpoint/2010/main" val="191853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457200" y="1557338"/>
            <a:ext cx="8229600" cy="4343400"/>
          </a:xfrm>
        </p:spPr>
        <p:txBody>
          <a:bodyPr/>
          <a:lstStyle/>
          <a:p>
            <a:r>
              <a:rPr lang="en-AU" altLang="en-US">
                <a:ea typeface="ＭＳ Ｐゴシック" panose="020B0600070205080204" pitchFamily="34" charset="-128"/>
              </a:rPr>
              <a:t>Involved all the member states of the UN</a:t>
            </a:r>
          </a:p>
          <a:p>
            <a:r>
              <a:rPr lang="en-AU" altLang="en-US">
                <a:ea typeface="ＭＳ Ｐゴシック" panose="020B0600070205080204" pitchFamily="34" charset="-128"/>
              </a:rPr>
              <a:t>Cooperation with major NGOs and civil society agencies</a:t>
            </a:r>
          </a:p>
          <a:p>
            <a:r>
              <a:rPr lang="en-AU" altLang="en-US">
                <a:ea typeface="ＭＳ Ｐゴシック" panose="020B0600070205080204" pitchFamily="34" charset="-128"/>
              </a:rPr>
              <a:t>Open forums around the world</a:t>
            </a:r>
          </a:p>
          <a:p>
            <a:r>
              <a:rPr lang="en-AU" altLang="en-US">
                <a:ea typeface="ＭＳ Ｐゴシック" panose="020B0600070205080204" pitchFamily="34" charset="-128"/>
              </a:rPr>
              <a:t>Survey of over 4.5 million people about the most important goals and how they might be achieved</a:t>
            </a:r>
          </a:p>
          <a:p>
            <a:r>
              <a:rPr lang="en-AU" altLang="en-US">
                <a:ea typeface="ＭＳ Ｐゴシック" panose="020B0600070205080204" pitchFamily="34" charset="-128"/>
              </a:rPr>
              <a:t>Collaborative wish for the world to create a better and more equal place to live in</a:t>
            </a:r>
          </a:p>
          <a:p>
            <a:r>
              <a:rPr lang="en-AU" altLang="en-US">
                <a:ea typeface="ＭＳ Ｐゴシック" panose="020B0600070205080204" pitchFamily="34" charset="-128"/>
              </a:rPr>
              <a:t>Around 5 million people involved in the process</a:t>
            </a:r>
          </a:p>
        </p:txBody>
      </p:sp>
      <p:sp>
        <p:nvSpPr>
          <p:cNvPr id="24579" name="Title 2"/>
          <p:cNvSpPr>
            <a:spLocks noGrp="1"/>
          </p:cNvSpPr>
          <p:nvPr>
            <p:ph type="title"/>
          </p:nvPr>
        </p:nvSpPr>
        <p:spPr/>
        <p:txBody>
          <a:bodyPr/>
          <a:lstStyle/>
          <a:p>
            <a:r>
              <a:rPr altLang="en-US">
                <a:ea typeface="ＭＳ Ｐゴシック" panose="020B0600070205080204" pitchFamily="34" charset="-128"/>
              </a:rPr>
              <a:t>Scoping the goals: democratic process</a:t>
            </a:r>
          </a:p>
        </p:txBody>
      </p:sp>
    </p:spTree>
    <p:extLst>
      <p:ext uri="{BB962C8B-B14F-4D97-AF65-F5344CB8AC3E}">
        <p14:creationId xmlns:p14="http://schemas.microsoft.com/office/powerpoint/2010/main" val="911259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2"/>
          <p:cNvSpPr>
            <a:spLocks noGrp="1"/>
          </p:cNvSpPr>
          <p:nvPr>
            <p:ph type="title"/>
          </p:nvPr>
        </p:nvSpPr>
        <p:spPr>
          <a:xfrm>
            <a:off x="628650" y="1299191"/>
            <a:ext cx="7886700" cy="834409"/>
          </a:xfrm>
        </p:spPr>
        <p:txBody>
          <a:bodyPr>
            <a:normAutofit/>
          </a:bodyPr>
          <a:lstStyle/>
          <a:p>
            <a:r>
              <a:rPr lang="en-AU" altLang="en-US" sz="3300" dirty="0">
                <a:ea typeface="ＭＳ Ｐゴシック" panose="020B0600070205080204" pitchFamily="34" charset="-128"/>
              </a:rPr>
              <a:t>Regional consultation</a:t>
            </a:r>
            <a:endParaRPr altLang="en-US" sz="3300" dirty="0">
              <a:ea typeface="ＭＳ Ｐゴシック" panose="020B0600070205080204" pitchFamily="34" charset="-128"/>
            </a:endParaRPr>
          </a:p>
        </p:txBody>
      </p:sp>
      <p:pic>
        <p:nvPicPr>
          <p:cNvPr id="5" name="Content Placeholder 4"/>
          <p:cNvPicPr>
            <a:picLocks noGrp="1"/>
          </p:cNvPicPr>
          <p:nvPr>
            <p:ph idx="1"/>
          </p:nvPr>
        </p:nvPicPr>
        <p:blipFill rotWithShape="1">
          <a:blip r:embed="rId2"/>
          <a:srcRect l="34013" t="20485" r="35187" b="5712"/>
          <a:stretch/>
        </p:blipFill>
        <p:spPr bwMode="auto">
          <a:xfrm>
            <a:off x="4985569" y="276829"/>
            <a:ext cx="3529781" cy="5107640"/>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349044" y="5925242"/>
            <a:ext cx="8568813" cy="646331"/>
          </a:xfrm>
          <a:prstGeom prst="rect">
            <a:avLst/>
          </a:prstGeom>
        </p:spPr>
        <p:txBody>
          <a:bodyPr wrap="square">
            <a:spAutoFit/>
          </a:bodyPr>
          <a:lstStyle/>
          <a:p>
            <a:r>
              <a:rPr lang="en-AU" dirty="0">
                <a:hlinkClick r:id="rId3"/>
              </a:rPr>
              <a:t>https://sustainabledevelopment.un.org/content/documents/2878Africa-SDGs%20Outcome%20Doc%20ENG.pdf</a:t>
            </a:r>
            <a:r>
              <a:rPr lang="en-AU" dirty="0"/>
              <a:t> </a:t>
            </a:r>
          </a:p>
        </p:txBody>
      </p:sp>
    </p:spTree>
    <p:extLst>
      <p:ext uri="{BB962C8B-B14F-4D97-AF65-F5344CB8AC3E}">
        <p14:creationId xmlns:p14="http://schemas.microsoft.com/office/powerpoint/2010/main" val="1204344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2"/>
          <p:cNvSpPr>
            <a:spLocks noGrp="1"/>
          </p:cNvSpPr>
          <p:nvPr>
            <p:ph type="title"/>
          </p:nvPr>
        </p:nvSpPr>
        <p:spPr>
          <a:xfrm>
            <a:off x="206477" y="365126"/>
            <a:ext cx="8740877" cy="834409"/>
          </a:xfrm>
        </p:spPr>
        <p:txBody>
          <a:bodyPr>
            <a:normAutofit fontScale="90000"/>
          </a:bodyPr>
          <a:lstStyle/>
          <a:p>
            <a:r>
              <a:rPr lang="en-AU" altLang="en-US" dirty="0">
                <a:ea typeface="ＭＳ Ｐゴシック" panose="020B0600070205080204" pitchFamily="34" charset="-128"/>
              </a:rPr>
              <a:t>The international proposal: ‘Transforming our world’</a:t>
            </a:r>
            <a:endParaRPr altLang="en-US" dirty="0">
              <a:ea typeface="ＭＳ Ｐゴシック" panose="020B0600070205080204" pitchFamily="34" charset="-128"/>
            </a:endParaRPr>
          </a:p>
        </p:txBody>
      </p:sp>
      <p:sp>
        <p:nvSpPr>
          <p:cNvPr id="2" name="Content Placeholder 1"/>
          <p:cNvSpPr>
            <a:spLocks noGrp="1"/>
          </p:cNvSpPr>
          <p:nvPr>
            <p:ph idx="1"/>
          </p:nvPr>
        </p:nvSpPr>
        <p:spPr>
          <a:xfrm>
            <a:off x="628650" y="1825624"/>
            <a:ext cx="7886700" cy="5032375"/>
          </a:xfrm>
        </p:spPr>
        <p:txBody>
          <a:bodyPr/>
          <a:lstStyle/>
          <a:p>
            <a:endParaRPr lang="en-AU" dirty="0"/>
          </a:p>
          <a:p>
            <a:endParaRPr lang="en-AU" dirty="0"/>
          </a:p>
          <a:p>
            <a:endParaRPr lang="en-AU" dirty="0"/>
          </a:p>
          <a:p>
            <a:endParaRPr lang="en-AU" dirty="0"/>
          </a:p>
          <a:p>
            <a:endParaRPr lang="en-AU" dirty="0"/>
          </a:p>
          <a:p>
            <a:endParaRPr lang="en-AU" dirty="0"/>
          </a:p>
          <a:p>
            <a:endParaRPr lang="en-AU" dirty="0"/>
          </a:p>
          <a:p>
            <a:endParaRPr lang="en-AU" sz="1800" dirty="0"/>
          </a:p>
          <a:p>
            <a:endParaRPr lang="en-AU" sz="1800" dirty="0"/>
          </a:p>
          <a:p>
            <a:pPr marL="0" indent="0">
              <a:buNone/>
            </a:pPr>
            <a:r>
              <a:rPr lang="en-AU" sz="1800" dirty="0">
                <a:hlinkClick r:id="rId2"/>
              </a:rPr>
              <a:t>https://sustainabledevelopment.un.org/content/documents/21252030%20Agenda%20for%20Sustainable%20Development%20web.pdf</a:t>
            </a:r>
            <a:r>
              <a:rPr lang="en-AU" sz="1800" dirty="0"/>
              <a:t> </a:t>
            </a:r>
          </a:p>
        </p:txBody>
      </p:sp>
      <p:pic>
        <p:nvPicPr>
          <p:cNvPr id="6" name="Picture 5"/>
          <p:cNvPicPr/>
          <p:nvPr/>
        </p:nvPicPr>
        <p:blipFill rotWithShape="1">
          <a:blip r:embed="rId3"/>
          <a:srcRect l="33348" t="20485" r="34966" b="8017"/>
          <a:stretch/>
        </p:blipFill>
        <p:spPr bwMode="auto">
          <a:xfrm>
            <a:off x="3097161" y="1494502"/>
            <a:ext cx="2959509" cy="442451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55901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idx="1"/>
          </p:nvPr>
        </p:nvSpPr>
        <p:spPr>
          <a:xfrm>
            <a:off x="628650" y="1835457"/>
            <a:ext cx="8446524" cy="4351338"/>
          </a:xfrm>
        </p:spPr>
        <p:txBody>
          <a:bodyPr/>
          <a:lstStyle/>
          <a:p>
            <a:r>
              <a:rPr lang="en-AU" altLang="en-US" dirty="0">
                <a:ea typeface="ＭＳ Ｐゴシック" panose="020B0600070205080204" pitchFamily="34" charset="-128"/>
              </a:rPr>
              <a:t>The main goals focus on the </a:t>
            </a:r>
            <a:r>
              <a:rPr lang="en-AU" altLang="en-US" b="1" dirty="0">
                <a:ea typeface="ＭＳ Ｐゴシック" panose="020B0600070205080204" pitchFamily="34" charset="-128"/>
              </a:rPr>
              <a:t>5 P</a:t>
            </a:r>
            <a:r>
              <a:rPr lang="en-AU" altLang="en-US" dirty="0">
                <a:ea typeface="ＭＳ Ｐゴシック" panose="020B0600070205080204" pitchFamily="34" charset="-128"/>
              </a:rPr>
              <a:t>s</a:t>
            </a:r>
          </a:p>
          <a:p>
            <a:pPr lvl="1"/>
            <a:r>
              <a:rPr lang="en-AU" altLang="en-US" b="1" dirty="0">
                <a:ea typeface="ＭＳ Ｐゴシック" panose="020B0600070205080204" pitchFamily="34" charset="-128"/>
              </a:rPr>
              <a:t>People</a:t>
            </a:r>
            <a:r>
              <a:rPr lang="en-AU" altLang="en-US" dirty="0">
                <a:ea typeface="ＭＳ Ｐゴシック" panose="020B0600070205080204" pitchFamily="34" charset="-128"/>
              </a:rPr>
              <a:t>: the wellbeing of all people</a:t>
            </a:r>
          </a:p>
          <a:p>
            <a:pPr lvl="1"/>
            <a:r>
              <a:rPr lang="en-AU" altLang="en-US" b="1" dirty="0">
                <a:ea typeface="ＭＳ Ｐゴシック" panose="020B0600070205080204" pitchFamily="34" charset="-128"/>
              </a:rPr>
              <a:t>Planet</a:t>
            </a:r>
            <a:r>
              <a:rPr lang="en-AU" altLang="en-US" dirty="0">
                <a:ea typeface="ＭＳ Ｐゴシック" panose="020B0600070205080204" pitchFamily="34" charset="-128"/>
              </a:rPr>
              <a:t>: protection of the earth’s ecosystems</a:t>
            </a:r>
          </a:p>
          <a:p>
            <a:pPr lvl="1"/>
            <a:r>
              <a:rPr lang="en-AU" altLang="en-US" b="1" dirty="0">
                <a:ea typeface="ＭＳ Ｐゴシック" panose="020B0600070205080204" pitchFamily="34" charset="-128"/>
              </a:rPr>
              <a:t>Prosperity</a:t>
            </a:r>
            <a:r>
              <a:rPr lang="en-AU" altLang="en-US" dirty="0">
                <a:ea typeface="ＭＳ Ｐゴシック" panose="020B0600070205080204" pitchFamily="34" charset="-128"/>
              </a:rPr>
              <a:t>: continued economic &amp; technological growth</a:t>
            </a:r>
          </a:p>
          <a:p>
            <a:pPr lvl="1"/>
            <a:r>
              <a:rPr lang="en-AU" altLang="en-US" b="1" dirty="0">
                <a:ea typeface="ＭＳ Ｐゴシック" panose="020B0600070205080204" pitchFamily="34" charset="-128"/>
              </a:rPr>
              <a:t>Peace</a:t>
            </a:r>
            <a:r>
              <a:rPr lang="en-AU" altLang="en-US" dirty="0">
                <a:ea typeface="ＭＳ Ｐゴシック" panose="020B0600070205080204" pitchFamily="34" charset="-128"/>
              </a:rPr>
              <a:t>: securing peace</a:t>
            </a:r>
          </a:p>
          <a:p>
            <a:pPr lvl="1"/>
            <a:r>
              <a:rPr lang="en-AU" altLang="en-US" b="1" dirty="0">
                <a:ea typeface="ＭＳ Ｐゴシック" panose="020B0600070205080204" pitchFamily="34" charset="-128"/>
              </a:rPr>
              <a:t>Partnership</a:t>
            </a:r>
            <a:r>
              <a:rPr lang="en-AU" altLang="en-US" dirty="0">
                <a:ea typeface="ＭＳ Ｐゴシック" panose="020B0600070205080204" pitchFamily="34" charset="-128"/>
              </a:rPr>
              <a:t>: improving international cooperation</a:t>
            </a:r>
          </a:p>
          <a:p>
            <a:r>
              <a:rPr lang="en-AU" altLang="en-US" dirty="0">
                <a:ea typeface="ＭＳ Ｐゴシック" panose="020B0600070205080204" pitchFamily="34" charset="-128"/>
              </a:rPr>
              <a:t>These five aspects are interdependent</a:t>
            </a:r>
          </a:p>
          <a:p>
            <a:r>
              <a:rPr lang="en-AU" altLang="en-US" dirty="0">
                <a:ea typeface="ＭＳ Ｐゴシック" panose="020B0600070205080204" pitchFamily="34" charset="-128"/>
              </a:rPr>
              <a:t>Therefore the SDGs demand integrated thinking</a:t>
            </a:r>
            <a:br>
              <a:rPr lang="en-AU" altLang="en-US" dirty="0">
                <a:ea typeface="ＭＳ Ｐゴシック" panose="020B0600070205080204" pitchFamily="34" charset="-128"/>
              </a:rPr>
            </a:br>
            <a:r>
              <a:rPr lang="en-AU" altLang="en-US" dirty="0">
                <a:ea typeface="ＭＳ Ｐゴシック" panose="020B0600070205080204" pitchFamily="34" charset="-128"/>
              </a:rPr>
              <a:t>as well as integrated approaches to achieving the goals</a:t>
            </a:r>
          </a:p>
          <a:p>
            <a:endParaRPr lang="en-AU" altLang="en-US" dirty="0">
              <a:ea typeface="ＭＳ Ｐゴシック" panose="020B0600070205080204" pitchFamily="34" charset="-128"/>
            </a:endParaRPr>
          </a:p>
        </p:txBody>
      </p:sp>
      <p:sp>
        <p:nvSpPr>
          <p:cNvPr id="26627" name="Title 2"/>
          <p:cNvSpPr>
            <a:spLocks noGrp="1"/>
          </p:cNvSpPr>
          <p:nvPr>
            <p:ph type="title"/>
          </p:nvPr>
        </p:nvSpPr>
        <p:spPr/>
        <p:txBody>
          <a:bodyPr/>
          <a:lstStyle/>
          <a:p>
            <a:r>
              <a:rPr altLang="en-US" dirty="0">
                <a:ea typeface="ＭＳ Ｐゴシック" panose="020B0600070205080204" pitchFamily="34" charset="-128"/>
              </a:rPr>
              <a:t>The 2030 Sustainable Development Goals</a:t>
            </a:r>
          </a:p>
        </p:txBody>
      </p:sp>
    </p:spTree>
    <p:extLst>
      <p:ext uri="{BB962C8B-B14F-4D97-AF65-F5344CB8AC3E}">
        <p14:creationId xmlns:p14="http://schemas.microsoft.com/office/powerpoint/2010/main" val="578395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1"/>
          <p:cNvSpPr>
            <a:spLocks noGrp="1"/>
          </p:cNvSpPr>
          <p:nvPr>
            <p:ph idx="1"/>
          </p:nvPr>
        </p:nvSpPr>
        <p:spPr/>
        <p:txBody>
          <a:bodyPr>
            <a:normAutofit lnSpcReduction="10000"/>
          </a:bodyPr>
          <a:lstStyle/>
          <a:p>
            <a:pPr marL="622300" indent="-514350">
              <a:buFont typeface="Lucida Sans Unicode" panose="020B0602030504020204" pitchFamily="34" charset="0"/>
              <a:buAutoNum type="arabicPeriod"/>
            </a:pPr>
            <a:r>
              <a:rPr lang="en-AU" altLang="en-US">
                <a:ea typeface="ＭＳ Ｐゴシック" panose="020B0600070205080204" pitchFamily="34" charset="-128"/>
              </a:rPr>
              <a:t>End poverty in all its forms everywhere</a:t>
            </a:r>
          </a:p>
          <a:p>
            <a:pPr marL="622300" indent="-514350">
              <a:buFont typeface="Lucida Sans Unicode" panose="020B0602030504020204" pitchFamily="34" charset="0"/>
              <a:buAutoNum type="arabicPeriod"/>
            </a:pPr>
            <a:r>
              <a:rPr lang="en-AU" altLang="en-US">
                <a:ea typeface="ＭＳ Ｐゴシック" panose="020B0600070205080204" pitchFamily="34" charset="-128"/>
              </a:rPr>
              <a:t>End hunger, achieve food security and improved nutrition and promote sustainable agriculture</a:t>
            </a:r>
          </a:p>
          <a:p>
            <a:pPr marL="622300" indent="-514350">
              <a:buFont typeface="Lucida Sans Unicode" panose="020B0602030504020204" pitchFamily="34" charset="0"/>
              <a:buAutoNum type="arabicPeriod"/>
            </a:pPr>
            <a:r>
              <a:rPr lang="en-AU" altLang="en-US">
                <a:ea typeface="ＭＳ Ｐゴシック" panose="020B0600070205080204" pitchFamily="34" charset="-128"/>
              </a:rPr>
              <a:t>Ensure healthy lives and promote well-being for all at all ages</a:t>
            </a:r>
          </a:p>
          <a:p>
            <a:pPr marL="622300" indent="-514350">
              <a:buFont typeface="Lucida Sans Unicode" panose="020B0602030504020204" pitchFamily="34" charset="0"/>
              <a:buAutoNum type="arabicPeriod"/>
            </a:pPr>
            <a:r>
              <a:rPr lang="en-AU" altLang="en-US">
                <a:ea typeface="ＭＳ Ｐゴシック" panose="020B0600070205080204" pitchFamily="34" charset="-128"/>
              </a:rPr>
              <a:t>Ensure inclusive and equitable quality education and promote lifelong learning opportunities for all</a:t>
            </a:r>
          </a:p>
          <a:p>
            <a:pPr marL="622300" indent="-514350">
              <a:buFont typeface="Lucida Sans Unicode" panose="020B0602030504020204" pitchFamily="34" charset="0"/>
              <a:buAutoNum type="arabicPeriod"/>
            </a:pPr>
            <a:r>
              <a:rPr lang="en-AU" altLang="en-US">
                <a:ea typeface="ＭＳ Ｐゴシック" panose="020B0600070205080204" pitchFamily="34" charset="-128"/>
              </a:rPr>
              <a:t>Achieve gender equality and empower all women and girls</a:t>
            </a:r>
          </a:p>
        </p:txBody>
      </p:sp>
      <p:sp>
        <p:nvSpPr>
          <p:cNvPr id="27651" name="Title 2"/>
          <p:cNvSpPr>
            <a:spLocks noGrp="1"/>
          </p:cNvSpPr>
          <p:nvPr>
            <p:ph type="title"/>
          </p:nvPr>
        </p:nvSpPr>
        <p:spPr/>
        <p:txBody>
          <a:bodyPr/>
          <a:lstStyle/>
          <a:p>
            <a:r>
              <a:rPr altLang="en-US" dirty="0">
                <a:ea typeface="ＭＳ Ｐゴシック" panose="020B0600070205080204" pitchFamily="34" charset="-128"/>
              </a:rPr>
              <a:t>The focus on </a:t>
            </a:r>
            <a:r>
              <a:rPr altLang="en-US" b="1" dirty="0">
                <a:ea typeface="ＭＳ Ｐゴシック" panose="020B0600070205080204" pitchFamily="34" charset="-128"/>
              </a:rPr>
              <a:t>People</a:t>
            </a:r>
          </a:p>
        </p:txBody>
      </p:sp>
    </p:spTree>
    <p:extLst>
      <p:ext uri="{BB962C8B-B14F-4D97-AF65-F5344CB8AC3E}">
        <p14:creationId xmlns:p14="http://schemas.microsoft.com/office/powerpoint/2010/main" val="3286170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585891" y="1741026"/>
            <a:ext cx="8229600" cy="4343400"/>
          </a:xfrm>
        </p:spPr>
        <p:txBody>
          <a:bodyPr>
            <a:normAutofit fontScale="92500" lnSpcReduction="10000"/>
          </a:bodyPr>
          <a:lstStyle/>
          <a:p>
            <a:pPr marL="622300" indent="-514350">
              <a:buFont typeface="Lucida Sans Unicode" panose="020B0602030504020204" pitchFamily="34" charset="0"/>
              <a:buAutoNum type="arabicPeriod" startAt="6"/>
            </a:pPr>
            <a:r>
              <a:rPr lang="en-AU" altLang="en-US" sz="2500" dirty="0">
                <a:ea typeface="ＭＳ Ｐゴシック" panose="020B0600070205080204" pitchFamily="34" charset="-128"/>
              </a:rPr>
              <a:t>Ensure availability and sustainable management of water and sanitation for all</a:t>
            </a:r>
          </a:p>
          <a:p>
            <a:pPr marL="622300" indent="-514350">
              <a:buFont typeface="Lucida Sans Unicode" panose="020B0602030504020204" pitchFamily="34" charset="0"/>
              <a:buAutoNum type="arabicPeriod" startAt="6"/>
            </a:pPr>
            <a:r>
              <a:rPr lang="en-AU" altLang="en-US" sz="2500" dirty="0">
                <a:ea typeface="ＭＳ Ｐゴシック" panose="020B0600070205080204" pitchFamily="34" charset="-128"/>
              </a:rPr>
              <a:t>Ensure access to affordable, reliable, sustainable and modern energy for all</a:t>
            </a:r>
          </a:p>
          <a:p>
            <a:pPr marL="622300" indent="-514350">
              <a:buFont typeface="Lucida Sans Unicode" panose="020B0602030504020204" pitchFamily="34" charset="0"/>
              <a:buAutoNum type="arabicPeriod" startAt="6"/>
            </a:pPr>
            <a:r>
              <a:rPr lang="en-AU" altLang="en-US" sz="2500" dirty="0">
                <a:ea typeface="ＭＳ Ｐゴシック" panose="020B0600070205080204" pitchFamily="34" charset="-128"/>
              </a:rPr>
              <a:t>Promote sustained, inclusive and sustainable economic growth, full and productive employment and decent work for all</a:t>
            </a:r>
          </a:p>
          <a:p>
            <a:pPr marL="622300" indent="-514350">
              <a:buFont typeface="Lucida Sans Unicode" panose="020B0602030504020204" pitchFamily="34" charset="0"/>
              <a:buAutoNum type="arabicPeriod" startAt="6"/>
            </a:pPr>
            <a:r>
              <a:rPr lang="en-AU" altLang="en-US" sz="2500" dirty="0">
                <a:ea typeface="ＭＳ Ｐゴシック" panose="020B0600070205080204" pitchFamily="34" charset="-128"/>
              </a:rPr>
              <a:t>Build resilient infrastructure, promote inclusive and sustainable industrialization and foster innovation</a:t>
            </a:r>
          </a:p>
          <a:p>
            <a:pPr marL="622300" indent="-514350">
              <a:buFont typeface="Lucida Sans Unicode" panose="020B0602030504020204" pitchFamily="34" charset="0"/>
              <a:buAutoNum type="arabicPeriod" startAt="6"/>
            </a:pPr>
            <a:r>
              <a:rPr lang="en-AU" altLang="en-US" sz="2500" dirty="0">
                <a:ea typeface="ＭＳ Ｐゴシック" panose="020B0600070205080204" pitchFamily="34" charset="-128"/>
              </a:rPr>
              <a:t>Reduce inequality within and among countries</a:t>
            </a:r>
          </a:p>
          <a:p>
            <a:pPr marL="622300" indent="-514350">
              <a:buFont typeface="Lucida Sans Unicode" panose="020B0602030504020204" pitchFamily="34" charset="0"/>
              <a:buAutoNum type="arabicPeriod" startAt="6"/>
            </a:pPr>
            <a:r>
              <a:rPr lang="en-AU" altLang="en-US" sz="2500" dirty="0">
                <a:ea typeface="ＭＳ Ｐゴシック" panose="020B0600070205080204" pitchFamily="34" charset="-128"/>
              </a:rPr>
              <a:t>Make cities and human settlements inclusive, safe, resilient and sustainable</a:t>
            </a:r>
          </a:p>
          <a:p>
            <a:pPr marL="622300" indent="-514350">
              <a:buFont typeface="Lucida Sans Unicode" panose="020B0602030504020204" pitchFamily="34" charset="0"/>
              <a:buAutoNum type="arabicPeriod" startAt="6"/>
            </a:pPr>
            <a:endParaRPr lang="en-AU" altLang="en-US" dirty="0">
              <a:ea typeface="ＭＳ Ｐゴシック" panose="020B0600070205080204" pitchFamily="34" charset="-128"/>
            </a:endParaRPr>
          </a:p>
          <a:p>
            <a:pPr marL="622300" indent="-514350">
              <a:buFont typeface="Lucida Sans Unicode" panose="020B0602030504020204" pitchFamily="34" charset="0"/>
              <a:buAutoNum type="arabicPeriod" startAt="6"/>
            </a:pPr>
            <a:endParaRPr lang="en-AU" altLang="en-US" dirty="0">
              <a:ea typeface="ＭＳ Ｐゴシック" panose="020B0600070205080204" pitchFamily="34" charset="-128"/>
            </a:endParaRPr>
          </a:p>
        </p:txBody>
      </p:sp>
      <p:sp>
        <p:nvSpPr>
          <p:cNvPr id="28675" name="Title 2"/>
          <p:cNvSpPr>
            <a:spLocks noGrp="1"/>
          </p:cNvSpPr>
          <p:nvPr>
            <p:ph type="title"/>
          </p:nvPr>
        </p:nvSpPr>
        <p:spPr>
          <a:xfrm>
            <a:off x="457200" y="274638"/>
            <a:ext cx="8229600" cy="706437"/>
          </a:xfrm>
        </p:spPr>
        <p:txBody>
          <a:bodyPr/>
          <a:lstStyle/>
          <a:p>
            <a:r>
              <a:rPr altLang="en-US" dirty="0">
                <a:ea typeface="ＭＳ Ｐゴシック" panose="020B0600070205080204" pitchFamily="34" charset="-128"/>
              </a:rPr>
              <a:t>The focus on the </a:t>
            </a:r>
            <a:r>
              <a:rPr lang="en-AU" altLang="en-US" b="1" dirty="0">
                <a:ea typeface="ＭＳ Ｐゴシック" panose="020B0600070205080204" pitchFamily="34" charset="-128"/>
              </a:rPr>
              <a:t>P</a:t>
            </a:r>
            <a:r>
              <a:rPr altLang="en-US" b="1" dirty="0" err="1">
                <a:ea typeface="ＭＳ Ｐゴシック" panose="020B0600070205080204" pitchFamily="34" charset="-128"/>
              </a:rPr>
              <a:t>lanet</a:t>
            </a:r>
            <a:r>
              <a:rPr altLang="en-US" b="1" dirty="0">
                <a:ea typeface="ＭＳ Ｐゴシック" panose="020B0600070205080204" pitchFamily="34" charset="-128"/>
              </a:rPr>
              <a:t> </a:t>
            </a:r>
            <a:r>
              <a:rPr altLang="en-US" dirty="0">
                <a:ea typeface="ＭＳ Ｐゴシック" panose="020B0600070205080204" pitchFamily="34" charset="-128"/>
              </a:rPr>
              <a:t>and on </a:t>
            </a:r>
            <a:r>
              <a:rPr lang="en-AU" altLang="en-US" b="1" dirty="0">
                <a:ea typeface="ＭＳ Ｐゴシック" panose="020B0600070205080204" pitchFamily="34" charset="-128"/>
              </a:rPr>
              <a:t>P</a:t>
            </a:r>
            <a:r>
              <a:rPr altLang="en-US" b="1" dirty="0" err="1">
                <a:ea typeface="ＭＳ Ｐゴシック" panose="020B0600070205080204" pitchFamily="34" charset="-128"/>
              </a:rPr>
              <a:t>rosperity</a:t>
            </a:r>
            <a:endParaRPr altLang="en-US" b="1" dirty="0">
              <a:ea typeface="ＭＳ Ｐゴシック" panose="020B0600070205080204" pitchFamily="34" charset="-128"/>
            </a:endParaRPr>
          </a:p>
        </p:txBody>
      </p:sp>
    </p:spTree>
    <p:extLst>
      <p:ext uri="{BB962C8B-B14F-4D97-AF65-F5344CB8AC3E}">
        <p14:creationId xmlns:p14="http://schemas.microsoft.com/office/powerpoint/2010/main" val="3444484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idx="1"/>
          </p:nvPr>
        </p:nvSpPr>
        <p:spPr/>
        <p:txBody>
          <a:bodyPr>
            <a:normAutofit fontScale="92500"/>
          </a:bodyPr>
          <a:lstStyle/>
          <a:p>
            <a:pPr marL="622300" indent="-514350">
              <a:buFont typeface="Lucida Sans Unicode" panose="020B0602030504020204" pitchFamily="34" charset="0"/>
              <a:buAutoNum type="arabicPeriod" startAt="12"/>
            </a:pPr>
            <a:r>
              <a:rPr lang="en-AU" altLang="en-US">
                <a:ea typeface="ＭＳ Ｐゴシック" panose="020B0600070205080204" pitchFamily="34" charset="-128"/>
              </a:rPr>
              <a:t>Ensure sustainable consumption and production patterns</a:t>
            </a:r>
          </a:p>
          <a:p>
            <a:pPr marL="622300" indent="-514350">
              <a:buFont typeface="Lucida Sans Unicode" panose="020B0602030504020204" pitchFamily="34" charset="0"/>
              <a:buAutoNum type="arabicPeriod" startAt="12"/>
            </a:pPr>
            <a:r>
              <a:rPr lang="en-AU" altLang="en-US">
                <a:ea typeface="ＭＳ Ｐゴシック" panose="020B0600070205080204" pitchFamily="34" charset="-128"/>
              </a:rPr>
              <a:t>Take urgent action to combat climate change and its impacts</a:t>
            </a:r>
          </a:p>
          <a:p>
            <a:pPr marL="622300" indent="-514350">
              <a:buFont typeface="Lucida Sans Unicode" panose="020B0602030504020204" pitchFamily="34" charset="0"/>
              <a:buAutoNum type="arabicPeriod" startAt="12"/>
            </a:pPr>
            <a:r>
              <a:rPr lang="en-AU" altLang="en-US">
                <a:ea typeface="ＭＳ Ｐゴシック" panose="020B0600070205080204" pitchFamily="34" charset="-128"/>
              </a:rPr>
              <a:t>Conserve and sustainably use the oceans, seas and marine resources for sustainable development</a:t>
            </a:r>
          </a:p>
          <a:p>
            <a:pPr marL="622300" indent="-514350">
              <a:buFont typeface="Lucida Sans Unicode" panose="020B0602030504020204" pitchFamily="34" charset="0"/>
              <a:buAutoNum type="arabicPeriod" startAt="12"/>
            </a:pPr>
            <a:r>
              <a:rPr lang="en-AU" altLang="en-US">
                <a:ea typeface="ＭＳ Ｐゴシック" panose="020B0600070205080204" pitchFamily="34" charset="-128"/>
              </a:rPr>
              <a:t>Protect, restore and promote sustainable use of terrestrial ecosystems, sustainably manage forests, comat desertification, and halt and reverse land degradation and halt biodiversity loss</a:t>
            </a:r>
          </a:p>
          <a:p>
            <a:pPr marL="622300" indent="-514350">
              <a:buFont typeface="Lucida Sans Unicode" panose="020B0602030504020204" pitchFamily="34" charset="0"/>
              <a:buAutoNum type="arabicPeriod" startAt="12"/>
            </a:pPr>
            <a:endParaRPr lang="en-AU" altLang="en-US">
              <a:ea typeface="ＭＳ Ｐゴシック" panose="020B0600070205080204" pitchFamily="34" charset="-128"/>
            </a:endParaRPr>
          </a:p>
        </p:txBody>
      </p:sp>
      <p:sp>
        <p:nvSpPr>
          <p:cNvPr id="29699" name="Title 2"/>
          <p:cNvSpPr>
            <a:spLocks noGrp="1"/>
          </p:cNvSpPr>
          <p:nvPr>
            <p:ph type="title"/>
          </p:nvPr>
        </p:nvSpPr>
        <p:spPr/>
        <p:txBody>
          <a:bodyPr/>
          <a:lstStyle/>
          <a:p>
            <a:r>
              <a:rPr altLang="en-US" dirty="0">
                <a:ea typeface="ＭＳ Ｐゴシック" panose="020B0600070205080204" pitchFamily="34" charset="-128"/>
              </a:rPr>
              <a:t>The </a:t>
            </a:r>
            <a:r>
              <a:rPr lang="en-AU" altLang="en-US" b="1" dirty="0">
                <a:ea typeface="ＭＳ Ｐゴシック" panose="020B0600070205080204" pitchFamily="34" charset="-128"/>
              </a:rPr>
              <a:t>P</a:t>
            </a:r>
            <a:r>
              <a:rPr altLang="en-US" b="1" dirty="0" err="1">
                <a:ea typeface="ＭＳ Ｐゴシック" panose="020B0600070205080204" pitchFamily="34" charset="-128"/>
              </a:rPr>
              <a:t>lanet</a:t>
            </a:r>
            <a:r>
              <a:rPr altLang="en-US" b="1" dirty="0">
                <a:ea typeface="ＭＳ Ｐゴシック" panose="020B0600070205080204" pitchFamily="34" charset="-128"/>
              </a:rPr>
              <a:t> </a:t>
            </a:r>
            <a:r>
              <a:rPr altLang="en-US" dirty="0">
                <a:ea typeface="ＭＳ Ｐゴシック" panose="020B0600070205080204" pitchFamily="34" charset="-128"/>
              </a:rPr>
              <a:t>and </a:t>
            </a:r>
            <a:r>
              <a:rPr lang="en-AU" altLang="en-US" b="1" dirty="0">
                <a:ea typeface="ＭＳ Ｐゴシック" panose="020B0600070205080204" pitchFamily="34" charset="-128"/>
              </a:rPr>
              <a:t>P</a:t>
            </a:r>
            <a:r>
              <a:rPr altLang="en-US" b="1" dirty="0" err="1">
                <a:ea typeface="ＭＳ Ｐゴシック" panose="020B0600070205080204" pitchFamily="34" charset="-128"/>
              </a:rPr>
              <a:t>rosperity</a:t>
            </a:r>
            <a:r>
              <a:rPr altLang="en-US" dirty="0">
                <a:ea typeface="ＭＳ Ｐゴシック" panose="020B0600070205080204" pitchFamily="34" charset="-128"/>
              </a:rPr>
              <a:t>, cont.</a:t>
            </a:r>
          </a:p>
        </p:txBody>
      </p:sp>
    </p:spTree>
    <p:extLst>
      <p:ext uri="{BB962C8B-B14F-4D97-AF65-F5344CB8AC3E}">
        <p14:creationId xmlns:p14="http://schemas.microsoft.com/office/powerpoint/2010/main" val="2096400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060551"/>
          </a:xfrm>
        </p:spPr>
        <p:txBody>
          <a:bodyPr>
            <a:normAutofit fontScale="90000"/>
          </a:bodyPr>
          <a:lstStyle/>
          <a:p>
            <a:r>
              <a:rPr lang="en-AU" dirty="0"/>
              <a:t>Topic 1: The UN 2030 Agenda</a:t>
            </a:r>
            <a:br>
              <a:rPr lang="en-AU" dirty="0"/>
            </a:br>
            <a:r>
              <a:rPr lang="en-AU" dirty="0"/>
              <a:t>Learning objectives</a:t>
            </a:r>
          </a:p>
        </p:txBody>
      </p:sp>
      <p:sp>
        <p:nvSpPr>
          <p:cNvPr id="3" name="Content Placeholder 2"/>
          <p:cNvSpPr>
            <a:spLocks noGrp="1"/>
          </p:cNvSpPr>
          <p:nvPr>
            <p:ph idx="1"/>
          </p:nvPr>
        </p:nvSpPr>
        <p:spPr>
          <a:xfrm>
            <a:off x="628651" y="1691148"/>
            <a:ext cx="8033568" cy="4584138"/>
          </a:xfrm>
        </p:spPr>
        <p:txBody>
          <a:bodyPr>
            <a:normAutofit fontScale="85000" lnSpcReduction="10000"/>
          </a:bodyPr>
          <a:lstStyle/>
          <a:p>
            <a:pPr>
              <a:lnSpc>
                <a:spcPct val="100000"/>
              </a:lnSpc>
            </a:pPr>
            <a:r>
              <a:rPr lang="en-US" altLang="en-US" dirty="0">
                <a:ea typeface="ＭＳ Ｐゴシック" panose="020B0600070205080204" pitchFamily="34" charset="-128"/>
              </a:rPr>
              <a:t>To understand the landscape of the UN Development Agenda</a:t>
            </a:r>
          </a:p>
          <a:p>
            <a:pPr>
              <a:lnSpc>
                <a:spcPct val="100000"/>
              </a:lnSpc>
            </a:pPr>
            <a:r>
              <a:rPr lang="en-US" altLang="en-US" dirty="0">
                <a:ea typeface="ＭＳ Ｐゴシック" panose="020B0600070205080204" pitchFamily="34" charset="-128"/>
              </a:rPr>
              <a:t>To be able to discuss the UN Millennium Goals and some of the achievements made</a:t>
            </a:r>
          </a:p>
          <a:p>
            <a:pPr>
              <a:lnSpc>
                <a:spcPct val="100000"/>
              </a:lnSpc>
            </a:pPr>
            <a:r>
              <a:rPr lang="en-US" altLang="en-US" dirty="0">
                <a:ea typeface="ＭＳ Ｐゴシック" panose="020B0600070205080204" pitchFamily="34" charset="-128"/>
              </a:rPr>
              <a:t>To build your knowledge of the UN 2030 Agenda and the Sustainable Development Goals (SDGs)</a:t>
            </a:r>
          </a:p>
          <a:p>
            <a:pPr>
              <a:lnSpc>
                <a:spcPct val="94000"/>
              </a:lnSpc>
            </a:pPr>
            <a:endParaRPr lang="en-US" altLang="en-US" sz="2600" dirty="0">
              <a:ea typeface="ＭＳ Ｐゴシック" panose="020B0600070205080204" pitchFamily="34" charset="-128"/>
            </a:endParaRPr>
          </a:p>
          <a:p>
            <a:pPr>
              <a:lnSpc>
                <a:spcPct val="94000"/>
              </a:lnSpc>
            </a:pPr>
            <a:r>
              <a:rPr lang="en-US" altLang="en-US" sz="2200" dirty="0">
                <a:ea typeface="ＭＳ Ｐゴシック" panose="020B0600070205080204" pitchFamily="34" charset="-128"/>
              </a:rPr>
              <a:t>Note: </a:t>
            </a:r>
          </a:p>
          <a:p>
            <a:pPr lvl="1">
              <a:lnSpc>
                <a:spcPct val="94000"/>
              </a:lnSpc>
            </a:pPr>
            <a:r>
              <a:rPr lang="en-US" altLang="en-US" sz="2200" dirty="0">
                <a:ea typeface="ＭＳ Ｐゴシック" panose="020B0600070205080204" pitchFamily="34" charset="-128"/>
              </a:rPr>
              <a:t>The </a:t>
            </a:r>
            <a:r>
              <a:rPr lang="en-US" altLang="en-US" sz="2200" i="1" dirty="0" err="1">
                <a:ea typeface="ＭＳ Ｐゴシック" panose="020B0600070205080204" pitchFamily="34" charset="-128"/>
              </a:rPr>
              <a:t>Programme</a:t>
            </a:r>
            <a:r>
              <a:rPr lang="en-US" altLang="en-US" sz="2200" i="1" dirty="0">
                <a:ea typeface="ＭＳ Ｐゴシック" panose="020B0600070205080204" pitchFamily="34" charset="-128"/>
              </a:rPr>
              <a:t> Manual </a:t>
            </a:r>
            <a:r>
              <a:rPr lang="en-US" altLang="en-US" sz="2200" dirty="0">
                <a:ea typeface="ＭＳ Ｐゴシック" panose="020B0600070205080204" pitchFamily="34" charset="-128"/>
              </a:rPr>
              <a:t>provides background information on the </a:t>
            </a:r>
            <a:br>
              <a:rPr lang="en-US" altLang="en-US" sz="2200" dirty="0">
                <a:ea typeface="ＭＳ Ｐゴシック" panose="020B0600070205080204" pitchFamily="34" charset="-128"/>
              </a:rPr>
            </a:br>
            <a:r>
              <a:rPr lang="en-US" altLang="en-US" sz="2200" dirty="0">
                <a:ea typeface="ＭＳ Ｐゴシック" panose="020B0600070205080204" pitchFamily="34" charset="-128"/>
              </a:rPr>
              <a:t>UN 2030 Agenda </a:t>
            </a:r>
          </a:p>
          <a:p>
            <a:pPr lvl="1">
              <a:lnSpc>
                <a:spcPct val="94000"/>
              </a:lnSpc>
            </a:pPr>
            <a:r>
              <a:rPr lang="en-US" altLang="en-US" sz="2200" dirty="0">
                <a:ea typeface="ＭＳ Ｐゴシック" panose="020B0600070205080204" pitchFamily="34" charset="-128"/>
              </a:rPr>
              <a:t>The </a:t>
            </a:r>
            <a:r>
              <a:rPr lang="en-US" altLang="en-US" sz="2200" i="1" dirty="0">
                <a:ea typeface="ＭＳ Ｐゴシック" panose="020B0600070205080204" pitchFamily="34" charset="-128"/>
              </a:rPr>
              <a:t>IFLA Toolkit: Libraries and Implementation of the UN 2030 Agenda </a:t>
            </a:r>
            <a:r>
              <a:rPr lang="en-US" altLang="en-US" sz="2200" dirty="0">
                <a:ea typeface="ＭＳ Ｐゴシック" panose="020B0600070205080204" pitchFamily="34" charset="-128"/>
              </a:rPr>
              <a:t>will also help you understand the context for the work IFLA is undertaking in the context of sustainable development</a:t>
            </a:r>
          </a:p>
          <a:p>
            <a:pPr>
              <a:lnSpc>
                <a:spcPct val="94000"/>
              </a:lnSpc>
            </a:pPr>
            <a:r>
              <a:rPr lang="en-US" altLang="en-US" sz="2200" dirty="0">
                <a:ea typeface="ＭＳ Ｐゴシック" panose="020B0600070205080204" pitchFamily="34" charset="-128"/>
              </a:rPr>
              <a:t>You are encouraged to read this material!</a:t>
            </a:r>
          </a:p>
          <a:p>
            <a:pPr>
              <a:lnSpc>
                <a:spcPct val="94000"/>
              </a:lnSpc>
            </a:pPr>
            <a:endParaRPr lang="en-US" altLang="en-US" sz="2200" dirty="0">
              <a:ea typeface="ＭＳ Ｐゴシック" panose="020B0600070205080204" pitchFamily="34" charset="-128"/>
            </a:endParaRPr>
          </a:p>
          <a:p>
            <a:endParaRPr lang="en-AU" dirty="0"/>
          </a:p>
        </p:txBody>
      </p:sp>
    </p:spTree>
    <p:extLst>
      <p:ext uri="{BB962C8B-B14F-4D97-AF65-F5344CB8AC3E}">
        <p14:creationId xmlns:p14="http://schemas.microsoft.com/office/powerpoint/2010/main" val="2209179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2600" y="981075"/>
            <a:ext cx="8229600" cy="4343400"/>
          </a:xfrm>
        </p:spPr>
        <p:txBody>
          <a:bodyPr/>
          <a:lstStyle/>
          <a:p>
            <a:pPr marL="623887" indent="-514350">
              <a:buFont typeface="+mj-lt"/>
              <a:buAutoNum type="arabicPeriod" startAt="16"/>
              <a:defRPr/>
            </a:pPr>
            <a:r>
              <a:rPr lang="en-AU" dirty="0"/>
              <a:t>Promote peaceful and inclusive societies for sustainable development, provide access to justice for all and build effective, accountable and inclusive institutions at all levels</a:t>
            </a:r>
          </a:p>
          <a:p>
            <a:pPr marL="623887" indent="-514350">
              <a:buFont typeface="+mj-lt"/>
              <a:buAutoNum type="arabicPeriod" startAt="16"/>
              <a:defRPr/>
            </a:pPr>
            <a:endParaRPr lang="en-AU" dirty="0"/>
          </a:p>
          <a:p>
            <a:pPr marL="109537" indent="0">
              <a:buFont typeface="Arial" panose="020B0604020202020204" pitchFamily="34" charset="0"/>
              <a:buNone/>
              <a:defRPr/>
            </a:pPr>
            <a:r>
              <a:rPr lang="en-AU" sz="3600" dirty="0">
                <a:latin typeface="+mj-lt"/>
                <a:ea typeface="ＭＳ Ｐゴシック" panose="020B0600070205080204" pitchFamily="34" charset="-128"/>
                <a:cs typeface="+mj-cs"/>
              </a:rPr>
              <a:t>The focus on </a:t>
            </a:r>
            <a:r>
              <a:rPr lang="en-AU" sz="3600" b="1" dirty="0">
                <a:latin typeface="+mj-lt"/>
                <a:ea typeface="ＭＳ Ｐゴシック" panose="020B0600070205080204" pitchFamily="34" charset="-128"/>
                <a:cs typeface="+mj-cs"/>
              </a:rPr>
              <a:t>Partnerships</a:t>
            </a:r>
          </a:p>
          <a:p>
            <a:pPr marL="852487" indent="-742950">
              <a:buFont typeface="+mj-lt"/>
              <a:buAutoNum type="arabicPeriod" startAt="17"/>
              <a:defRPr/>
            </a:pPr>
            <a:r>
              <a:rPr lang="en-AU" dirty="0"/>
              <a:t>Strengthen the means of implementation and revitalise the global partnership for sustainable development</a:t>
            </a:r>
          </a:p>
        </p:txBody>
      </p:sp>
      <p:sp>
        <p:nvSpPr>
          <p:cNvPr id="30723" name="Title 2"/>
          <p:cNvSpPr>
            <a:spLocks noGrp="1"/>
          </p:cNvSpPr>
          <p:nvPr>
            <p:ph type="title"/>
          </p:nvPr>
        </p:nvSpPr>
        <p:spPr>
          <a:xfrm>
            <a:off x="454025" y="0"/>
            <a:ext cx="8229600" cy="1143000"/>
          </a:xfrm>
        </p:spPr>
        <p:txBody>
          <a:bodyPr/>
          <a:lstStyle/>
          <a:p>
            <a:r>
              <a:rPr altLang="en-US" dirty="0">
                <a:ea typeface="ＭＳ Ｐゴシック" panose="020B0600070205080204" pitchFamily="34" charset="-128"/>
              </a:rPr>
              <a:t>The focus on </a:t>
            </a:r>
            <a:r>
              <a:rPr lang="en-AU" altLang="en-US" b="1" dirty="0">
                <a:ea typeface="ＭＳ Ｐゴシック" panose="020B0600070205080204" pitchFamily="34" charset="-128"/>
              </a:rPr>
              <a:t>P</a:t>
            </a:r>
            <a:r>
              <a:rPr altLang="en-US" b="1" dirty="0" err="1">
                <a:ea typeface="ＭＳ Ｐゴシック" panose="020B0600070205080204" pitchFamily="34" charset="-128"/>
              </a:rPr>
              <a:t>eace</a:t>
            </a:r>
            <a:endParaRPr altLang="en-US" b="1" dirty="0">
              <a:ea typeface="ＭＳ Ｐゴシック" panose="020B0600070205080204" pitchFamily="34" charset="-128"/>
            </a:endParaRPr>
          </a:p>
        </p:txBody>
      </p:sp>
    </p:spTree>
    <p:extLst>
      <p:ext uri="{BB962C8B-B14F-4D97-AF65-F5344CB8AC3E}">
        <p14:creationId xmlns:p14="http://schemas.microsoft.com/office/powerpoint/2010/main" val="817283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3"/>
          <p:cNvPicPr>
            <a:picLocks noGrp="1"/>
          </p:cNvPicPr>
          <p:nvPr>
            <p:ph idx="1"/>
          </p:nvPr>
        </p:nvPicPr>
        <p:blipFill>
          <a:blip r:embed="rId2">
            <a:extLst>
              <a:ext uri="{28A0092B-C50C-407E-A947-70E740481C1C}">
                <a14:useLocalDpi xmlns:a14="http://schemas.microsoft.com/office/drawing/2010/main" val="0"/>
              </a:ext>
            </a:extLst>
          </a:blip>
          <a:srcRect l="14291" t="29556" r="33525" b="22562"/>
          <a:stretch>
            <a:fillRect/>
          </a:stretch>
        </p:blipFill>
        <p:spPr>
          <a:xfrm>
            <a:off x="323850" y="260350"/>
            <a:ext cx="8496300" cy="4752975"/>
          </a:xfrm>
        </p:spPr>
      </p:pic>
      <p:sp>
        <p:nvSpPr>
          <p:cNvPr id="31747" name="TextBox 4"/>
          <p:cNvSpPr txBox="1">
            <a:spLocks noChangeArrowheads="1"/>
          </p:cNvSpPr>
          <p:nvPr/>
        </p:nvSpPr>
        <p:spPr bwMode="auto">
          <a:xfrm>
            <a:off x="899319" y="5113440"/>
            <a:ext cx="734536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buFont typeface="Arial" panose="020B0604020202020204" pitchFamily="34" charset="0"/>
              <a:buChar char="•"/>
            </a:pPr>
            <a:r>
              <a:rPr lang="en-AU" altLang="en-US" sz="2600" dirty="0"/>
              <a:t>17 goals</a:t>
            </a:r>
          </a:p>
          <a:p>
            <a:pPr>
              <a:buFont typeface="Arial" panose="020B0604020202020204" pitchFamily="34" charset="0"/>
              <a:buChar char="•"/>
            </a:pPr>
            <a:r>
              <a:rPr lang="en-AU" altLang="en-US" sz="2600" dirty="0"/>
              <a:t>169 targets</a:t>
            </a:r>
          </a:p>
          <a:p>
            <a:pPr marL="0" indent="0" algn="r"/>
            <a:r>
              <a:rPr lang="en-AU" altLang="en-US" sz="2000" dirty="0">
                <a:hlinkClick r:id="rId3"/>
              </a:rPr>
              <a:t>https://sustainabledevelopment.un.org/sdgs</a:t>
            </a:r>
            <a:r>
              <a:rPr lang="en-AU" altLang="en-US" sz="2600" dirty="0"/>
              <a:t> </a:t>
            </a:r>
          </a:p>
        </p:txBody>
      </p:sp>
    </p:spTree>
    <p:extLst>
      <p:ext uri="{BB962C8B-B14F-4D97-AF65-F5344CB8AC3E}">
        <p14:creationId xmlns:p14="http://schemas.microsoft.com/office/powerpoint/2010/main" val="1496888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481013" y="1385478"/>
            <a:ext cx="8483600" cy="4983162"/>
          </a:xfrm>
        </p:spPr>
        <p:txBody>
          <a:bodyPr/>
          <a:lstStyle/>
          <a:p>
            <a:pPr marL="534988" lvl="1" indent="-449263"/>
            <a:r>
              <a:rPr lang="en-AU" altLang="en-US" sz="2500" dirty="0">
                <a:ea typeface="ＭＳ Ｐゴシック" panose="020B0600070205080204" pitchFamily="34" charset="-128"/>
              </a:rPr>
              <a:t>Improving policy coherence</a:t>
            </a:r>
          </a:p>
          <a:p>
            <a:pPr marL="819150" lvl="3" indent="-449263"/>
            <a:r>
              <a:rPr lang="en-AU" altLang="en-US" sz="2200" dirty="0">
                <a:ea typeface="ＭＳ Ｐゴシック" panose="020B0600070205080204" pitchFamily="34" charset="-128"/>
              </a:rPr>
              <a:t>The SDGs are multi-dimensional: require linkages across policy areas</a:t>
            </a:r>
          </a:p>
          <a:p>
            <a:pPr marL="534988" lvl="1" indent="-449263"/>
            <a:r>
              <a:rPr lang="en-AU" altLang="en-US" sz="2500" dirty="0">
                <a:ea typeface="ＭＳ Ｐゴシック" panose="020B0600070205080204" pitchFamily="34" charset="-128"/>
              </a:rPr>
              <a:t>Supporting inclusive growth and well-being</a:t>
            </a:r>
          </a:p>
          <a:p>
            <a:pPr marL="819150" lvl="3" indent="-449263"/>
            <a:r>
              <a:rPr lang="en-AU" altLang="en-US" sz="2200" dirty="0">
                <a:ea typeface="ＭＳ Ｐゴシック" panose="020B0600070205080204" pitchFamily="34" charset="-128"/>
              </a:rPr>
              <a:t>Leaving no-one behind</a:t>
            </a:r>
          </a:p>
          <a:p>
            <a:pPr marL="534988" indent="-449263"/>
            <a:r>
              <a:rPr lang="en-AU" altLang="en-US" sz="2500" dirty="0">
                <a:ea typeface="ＭＳ Ｐゴシック" panose="020B0600070205080204" pitchFamily="34" charset="-128"/>
              </a:rPr>
              <a:t>Ensuring the planet’s sustainability </a:t>
            </a:r>
          </a:p>
          <a:p>
            <a:pPr marL="819150" lvl="3" indent="-449263"/>
            <a:r>
              <a:rPr lang="en-AU" altLang="en-US" sz="2200" dirty="0">
                <a:ea typeface="ＭＳ Ｐゴシック" panose="020B0600070205080204" pitchFamily="34" charset="-128"/>
              </a:rPr>
              <a:t>Balance between socio-economic progress and sustaining the planet’s resources and ecosystems</a:t>
            </a:r>
          </a:p>
          <a:p>
            <a:pPr marL="534988" indent="-449263"/>
            <a:r>
              <a:rPr lang="en-AU" altLang="en-US" sz="2500" dirty="0">
                <a:ea typeface="ＭＳ Ｐゴシック" panose="020B0600070205080204" pitchFamily="34" charset="-128"/>
              </a:rPr>
              <a:t>Promoting partnerships </a:t>
            </a:r>
          </a:p>
          <a:p>
            <a:pPr marL="819150" lvl="3" indent="-449263"/>
            <a:r>
              <a:rPr lang="en-AU" altLang="en-US" sz="2200" dirty="0">
                <a:ea typeface="ＭＳ Ｐゴシック" panose="020B0600070205080204" pitchFamily="34" charset="-128"/>
              </a:rPr>
              <a:t>Governments, international NGOs, private sector and civil society will need to team up:  financial resources, technologies</a:t>
            </a:r>
          </a:p>
          <a:p>
            <a:pPr marL="534988" lvl="1" indent="-449263"/>
            <a:r>
              <a:rPr lang="en-AU" altLang="en-US" sz="2500" dirty="0">
                <a:ea typeface="ＭＳ Ｐゴシック" panose="020B0600070205080204" pitchFamily="34" charset="-128"/>
              </a:rPr>
              <a:t>Having accurate data to inform the process and the progress</a:t>
            </a:r>
          </a:p>
          <a:p>
            <a:pPr marL="534988" indent="-449263"/>
            <a:endParaRPr lang="en-AU" altLang="en-US" dirty="0">
              <a:ea typeface="ＭＳ Ｐゴシック" panose="020B0600070205080204" pitchFamily="34" charset="-128"/>
            </a:endParaRPr>
          </a:p>
        </p:txBody>
      </p:sp>
      <p:sp>
        <p:nvSpPr>
          <p:cNvPr id="32771" name="Title 2"/>
          <p:cNvSpPr>
            <a:spLocks noGrp="1"/>
          </p:cNvSpPr>
          <p:nvPr>
            <p:ph type="title"/>
          </p:nvPr>
        </p:nvSpPr>
        <p:spPr>
          <a:xfrm>
            <a:off x="481013" y="260350"/>
            <a:ext cx="8229600" cy="706438"/>
          </a:xfrm>
        </p:spPr>
        <p:txBody>
          <a:bodyPr/>
          <a:lstStyle/>
          <a:p>
            <a:r>
              <a:rPr altLang="en-US" dirty="0">
                <a:ea typeface="ＭＳ Ｐゴシック" panose="020B0600070205080204" pitchFamily="34" charset="-128"/>
              </a:rPr>
              <a:t>Desired outcomes for the </a:t>
            </a:r>
            <a:r>
              <a:rPr lang="en-AU" altLang="en-US" dirty="0">
                <a:ea typeface="ＭＳ Ｐゴシック" panose="020B0600070205080204" pitchFamily="34" charset="-128"/>
              </a:rPr>
              <a:t>UN </a:t>
            </a:r>
            <a:r>
              <a:rPr altLang="en-US" dirty="0">
                <a:ea typeface="ＭＳ Ｐゴシック" panose="020B0600070205080204" pitchFamily="34" charset="-128"/>
              </a:rPr>
              <a:t>2030 Agenda</a:t>
            </a:r>
          </a:p>
        </p:txBody>
      </p:sp>
    </p:spTree>
    <p:extLst>
      <p:ext uri="{BB962C8B-B14F-4D97-AF65-F5344CB8AC3E}">
        <p14:creationId xmlns:p14="http://schemas.microsoft.com/office/powerpoint/2010/main" val="2410883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a:xfrm>
            <a:off x="395288" y="1649258"/>
            <a:ext cx="8424863" cy="4682715"/>
          </a:xfrm>
        </p:spPr>
        <p:txBody>
          <a:bodyPr>
            <a:normAutofit/>
          </a:bodyPr>
          <a:lstStyle/>
          <a:p>
            <a:pPr>
              <a:spcBef>
                <a:spcPts val="200"/>
              </a:spcBef>
              <a:defRPr/>
            </a:pPr>
            <a:r>
              <a:rPr lang="en-AU" altLang="en-US" sz="2500" dirty="0">
                <a:ea typeface="ＭＳ Ｐゴシック" panose="020B0600070205080204" pitchFamily="34" charset="-128"/>
              </a:rPr>
              <a:t>Need to strengthen data collection, management and dissemination to capture evidence to inform decision making</a:t>
            </a:r>
          </a:p>
          <a:p>
            <a:pPr>
              <a:spcBef>
                <a:spcPts val="200"/>
              </a:spcBef>
              <a:defRPr/>
            </a:pPr>
            <a:r>
              <a:rPr lang="en-AU" altLang="en-US" sz="2500" dirty="0">
                <a:ea typeface="ＭＳ Ｐゴシック" panose="020B0600070205080204" pitchFamily="34" charset="-128"/>
              </a:rPr>
              <a:t>Encompasses:</a:t>
            </a:r>
          </a:p>
          <a:p>
            <a:pPr lvl="1">
              <a:spcBef>
                <a:spcPts val="200"/>
              </a:spcBef>
              <a:defRPr/>
            </a:pPr>
            <a:r>
              <a:rPr lang="en-AU" altLang="en-US" dirty="0">
                <a:ea typeface="ＭＳ Ｐゴシック" panose="020B0600070205080204" pitchFamily="34" charset="-128"/>
              </a:rPr>
              <a:t>Evidence-based policy for development</a:t>
            </a:r>
          </a:p>
          <a:p>
            <a:pPr lvl="1">
              <a:spcBef>
                <a:spcPts val="200"/>
              </a:spcBef>
              <a:defRPr/>
            </a:pPr>
            <a:r>
              <a:rPr lang="en-AU" altLang="en-US" dirty="0">
                <a:ea typeface="ＭＳ Ｐゴシック" panose="020B0600070205080204" pitchFamily="34" charset="-128"/>
              </a:rPr>
              <a:t>Evidence-based management of development projects</a:t>
            </a:r>
          </a:p>
          <a:p>
            <a:pPr lvl="1">
              <a:spcBef>
                <a:spcPts val="200"/>
              </a:spcBef>
              <a:defRPr/>
            </a:pPr>
            <a:r>
              <a:rPr lang="en-AU" altLang="en-US" dirty="0">
                <a:ea typeface="ＭＳ Ｐゴシック" panose="020B0600070205080204" pitchFamily="34" charset="-128"/>
              </a:rPr>
              <a:t>What gets measured, gets done</a:t>
            </a:r>
          </a:p>
          <a:p>
            <a:pPr lvl="1">
              <a:spcBef>
                <a:spcPts val="200"/>
              </a:spcBef>
              <a:defRPr/>
            </a:pPr>
            <a:r>
              <a:rPr lang="en-AU" altLang="en-US" dirty="0">
                <a:ea typeface="ＭＳ Ｐゴシック" panose="020B0600070205080204" pitchFamily="34" charset="-128"/>
              </a:rPr>
              <a:t>Aligning demand with policy support</a:t>
            </a:r>
          </a:p>
          <a:p>
            <a:pPr>
              <a:spcBef>
                <a:spcPts val="200"/>
              </a:spcBef>
              <a:defRPr/>
            </a:pPr>
            <a:r>
              <a:rPr lang="en-AU" altLang="en-US" sz="2500" dirty="0">
                <a:ea typeface="ＭＳ Ｐゴシック" panose="020B0600070205080204" pitchFamily="34" charset="-128"/>
              </a:rPr>
              <a:t>There are currently large data gaps, so significant improvements are needed</a:t>
            </a:r>
          </a:p>
          <a:p>
            <a:pPr lvl="1">
              <a:spcBef>
                <a:spcPts val="200"/>
              </a:spcBef>
              <a:defRPr/>
            </a:pPr>
            <a:r>
              <a:rPr lang="en-AU" altLang="en-US" dirty="0">
                <a:ea typeface="ＭＳ Ｐゴシック" panose="020B0600070205080204" pitchFamily="34" charset="-128"/>
              </a:rPr>
              <a:t>To strengthen statistical capacity</a:t>
            </a:r>
          </a:p>
          <a:p>
            <a:pPr lvl="1">
              <a:spcBef>
                <a:spcPts val="200"/>
              </a:spcBef>
              <a:defRPr/>
            </a:pPr>
            <a:r>
              <a:rPr lang="en-AU" altLang="en-US" dirty="0">
                <a:ea typeface="ＭＳ Ｐゴシック" panose="020B0600070205080204" pitchFamily="34" charset="-128"/>
              </a:rPr>
              <a:t>To use new technology to collect and disseminate data</a:t>
            </a:r>
          </a:p>
          <a:p>
            <a:pPr lvl="1">
              <a:spcBef>
                <a:spcPts val="200"/>
              </a:spcBef>
              <a:defRPr/>
            </a:pPr>
            <a:r>
              <a:rPr lang="en-AU" altLang="en-US" dirty="0">
                <a:ea typeface="ＭＳ Ｐゴシック" panose="020B0600070205080204" pitchFamily="34" charset="-128"/>
              </a:rPr>
              <a:t>To achieve global consensus on the data required: standards</a:t>
            </a:r>
          </a:p>
          <a:p>
            <a:pPr marL="392113" lvl="1" indent="0">
              <a:spcBef>
                <a:spcPts val="200"/>
              </a:spcBef>
              <a:buFont typeface="Arial" panose="020B0604020202020204" pitchFamily="34" charset="0"/>
              <a:buNone/>
              <a:defRPr/>
            </a:pPr>
            <a:endParaRPr lang="en-AU" altLang="en-US" dirty="0">
              <a:ea typeface="ＭＳ Ｐゴシック" panose="020B0600070205080204" pitchFamily="34" charset="-128"/>
            </a:endParaRPr>
          </a:p>
          <a:p>
            <a:pPr>
              <a:defRPr/>
            </a:pPr>
            <a:endParaRPr lang="en-AU" altLang="en-US" dirty="0">
              <a:ea typeface="ＭＳ Ｐゴシック" panose="020B0600070205080204" pitchFamily="34" charset="-128"/>
            </a:endParaRPr>
          </a:p>
        </p:txBody>
      </p:sp>
      <p:sp>
        <p:nvSpPr>
          <p:cNvPr id="33795" name="Title 2"/>
          <p:cNvSpPr>
            <a:spLocks noGrp="1"/>
          </p:cNvSpPr>
          <p:nvPr>
            <p:ph type="title"/>
          </p:nvPr>
        </p:nvSpPr>
        <p:spPr>
          <a:xfrm>
            <a:off x="395288" y="188913"/>
            <a:ext cx="8229600" cy="1226932"/>
          </a:xfrm>
        </p:spPr>
        <p:txBody>
          <a:bodyPr/>
          <a:lstStyle/>
          <a:p>
            <a:r>
              <a:rPr altLang="en-US" dirty="0">
                <a:ea typeface="ＭＳ Ｐゴシック" panose="020B0600070205080204" pitchFamily="34" charset="-128"/>
              </a:rPr>
              <a:t>The value of timely, current, accurate data</a:t>
            </a:r>
          </a:p>
        </p:txBody>
      </p:sp>
    </p:spTree>
    <p:extLst>
      <p:ext uri="{BB962C8B-B14F-4D97-AF65-F5344CB8AC3E}">
        <p14:creationId xmlns:p14="http://schemas.microsoft.com/office/powerpoint/2010/main" val="679057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a:xfrm>
            <a:off x="628650" y="1461831"/>
            <a:ext cx="8082731" cy="4663666"/>
          </a:xfrm>
        </p:spPr>
        <p:txBody>
          <a:bodyPr>
            <a:normAutofit fontScale="92500" lnSpcReduction="10000"/>
          </a:bodyPr>
          <a:lstStyle/>
          <a:p>
            <a:r>
              <a:rPr lang="en-AU" altLang="en-US" dirty="0">
                <a:ea typeface="ＭＳ Ｐゴシック" panose="020B0600070205080204" pitchFamily="34" charset="-128"/>
              </a:rPr>
              <a:t>Data for development should be made available to the public in open formats</a:t>
            </a:r>
          </a:p>
          <a:p>
            <a:r>
              <a:rPr lang="en-AU" altLang="en-US" dirty="0">
                <a:ea typeface="ＭＳ Ｐゴシック" panose="020B0600070205080204" pitchFamily="34" charset="-128"/>
              </a:rPr>
              <a:t>Supports government transparency &amp; accountability</a:t>
            </a:r>
          </a:p>
          <a:p>
            <a:r>
              <a:rPr lang="en-AU" altLang="en-US" dirty="0">
                <a:ea typeface="ＭＳ Ｐゴシック" panose="020B0600070205080204" pitchFamily="34" charset="-128"/>
              </a:rPr>
              <a:t>Improves policy decisions</a:t>
            </a:r>
          </a:p>
          <a:p>
            <a:r>
              <a:rPr lang="en-AU" altLang="en-US" dirty="0">
                <a:ea typeface="ＭＳ Ｐゴシック" panose="020B0600070205080204" pitchFamily="34" charset="-128"/>
              </a:rPr>
              <a:t>Increases citizen engagement</a:t>
            </a:r>
          </a:p>
          <a:p>
            <a:r>
              <a:rPr lang="en-AU" altLang="en-US" dirty="0">
                <a:ea typeface="ＭＳ Ｐゴシック" panose="020B0600070205080204" pitchFamily="34" charset="-128"/>
              </a:rPr>
              <a:t>Promotes government efficiency and effectiveness</a:t>
            </a:r>
          </a:p>
          <a:p>
            <a:r>
              <a:rPr lang="en-AU" altLang="en-US" dirty="0">
                <a:ea typeface="ＭＳ Ｐゴシック" panose="020B0600070205080204" pitchFamily="34" charset="-128"/>
              </a:rPr>
              <a:t>Visualisation and analysis tools</a:t>
            </a:r>
          </a:p>
          <a:p>
            <a:r>
              <a:rPr lang="en-AU" altLang="en-US" dirty="0">
                <a:ea typeface="ＭＳ Ｐゴシック" panose="020B0600070205080204" pitchFamily="34" charset="-128"/>
              </a:rPr>
              <a:t>Data literacy skills to ensure data are used and interpreted correctly</a:t>
            </a:r>
          </a:p>
          <a:p>
            <a:r>
              <a:rPr lang="en-AU" altLang="en-US" dirty="0">
                <a:ea typeface="ＭＳ Ｐゴシック" panose="020B0600070205080204" pitchFamily="34" charset="-128"/>
              </a:rPr>
              <a:t>Librarians have a role to play in developing these data literacy skills</a:t>
            </a:r>
          </a:p>
        </p:txBody>
      </p:sp>
      <p:sp>
        <p:nvSpPr>
          <p:cNvPr id="34819" name="Title 2"/>
          <p:cNvSpPr>
            <a:spLocks noGrp="1"/>
          </p:cNvSpPr>
          <p:nvPr>
            <p:ph type="title"/>
          </p:nvPr>
        </p:nvSpPr>
        <p:spPr/>
        <p:txBody>
          <a:bodyPr/>
          <a:lstStyle/>
          <a:p>
            <a:r>
              <a:rPr lang="en-AU" altLang="en-US" dirty="0">
                <a:ea typeface="ＭＳ Ｐゴシック" panose="020B0600070205080204" pitchFamily="34" charset="-128"/>
              </a:rPr>
              <a:t>The significance of o</a:t>
            </a:r>
            <a:r>
              <a:rPr altLang="en-US" dirty="0">
                <a:ea typeface="ＭＳ Ｐゴシック" panose="020B0600070205080204" pitchFamily="34" charset="-128"/>
              </a:rPr>
              <a:t>pen data</a:t>
            </a:r>
          </a:p>
        </p:txBody>
      </p:sp>
    </p:spTree>
    <p:extLst>
      <p:ext uri="{BB962C8B-B14F-4D97-AF65-F5344CB8AC3E}">
        <p14:creationId xmlns:p14="http://schemas.microsoft.com/office/powerpoint/2010/main" val="23076328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Content Placeholder 1"/>
          <p:cNvSpPr>
            <a:spLocks noGrp="1"/>
          </p:cNvSpPr>
          <p:nvPr>
            <p:ph idx="1"/>
          </p:nvPr>
        </p:nvSpPr>
        <p:spPr>
          <a:xfrm>
            <a:off x="581691" y="1774722"/>
            <a:ext cx="8149354" cy="4343400"/>
          </a:xfrm>
        </p:spPr>
        <p:txBody>
          <a:bodyPr>
            <a:normAutofit fontScale="92500" lnSpcReduction="10000"/>
          </a:bodyPr>
          <a:lstStyle/>
          <a:p>
            <a:pPr marL="0" indent="0">
              <a:buNone/>
            </a:pPr>
            <a:r>
              <a:rPr lang="en-AU" altLang="en-US" dirty="0">
                <a:ea typeface="ＭＳ Ｐゴシック" panose="020B0600070205080204" pitchFamily="34" charset="-128"/>
                <a:hlinkClick r:id="rId2"/>
              </a:rPr>
              <a:t>https://sustainabledevelopment.un.org/sdgs</a:t>
            </a:r>
            <a:r>
              <a:rPr lang="en-AU" altLang="en-US" dirty="0">
                <a:ea typeface="ＭＳ Ｐゴシック" panose="020B0600070205080204" pitchFamily="34" charset="-128"/>
              </a:rPr>
              <a:t> </a:t>
            </a:r>
          </a:p>
          <a:p>
            <a:pPr marL="0" indent="0">
              <a:buNone/>
            </a:pPr>
            <a:endParaRPr lang="en-AU" altLang="en-US" dirty="0">
              <a:ea typeface="ＭＳ Ｐゴシック" panose="020B0600070205080204" pitchFamily="34" charset="-128"/>
            </a:endParaRPr>
          </a:p>
          <a:p>
            <a:r>
              <a:rPr lang="en-AU" altLang="en-US" dirty="0">
                <a:ea typeface="ＭＳ Ｐゴシック" panose="020B0600070205080204" pitchFamily="34" charset="-128"/>
              </a:rPr>
              <a:t>In your regional groups, please take a look at the </a:t>
            </a:r>
            <a:br>
              <a:rPr lang="en-AU" altLang="en-US" dirty="0">
                <a:ea typeface="ＭＳ Ｐゴシック" panose="020B0600070205080204" pitchFamily="34" charset="-128"/>
              </a:rPr>
            </a:br>
            <a:r>
              <a:rPr lang="en-AU" altLang="en-US" dirty="0">
                <a:ea typeface="ＭＳ Ｐゴシック" panose="020B0600070205080204" pitchFamily="34" charset="-128"/>
              </a:rPr>
              <a:t>17 SDGs</a:t>
            </a:r>
          </a:p>
          <a:p>
            <a:r>
              <a:rPr lang="en-AU" altLang="en-US" dirty="0">
                <a:ea typeface="ＭＳ Ｐゴシック" panose="020B0600070205080204" pitchFamily="34" charset="-128"/>
              </a:rPr>
              <a:t>Just at the ‘top level’, think about the </a:t>
            </a:r>
            <a:r>
              <a:rPr lang="en-AU" altLang="en-US" b="1" dirty="0">
                <a:ea typeface="ＭＳ Ｐゴシック" panose="020B0600070205080204" pitchFamily="34" charset="-128"/>
              </a:rPr>
              <a:t>topics</a:t>
            </a:r>
            <a:r>
              <a:rPr lang="en-AU" altLang="en-US" dirty="0">
                <a:ea typeface="ＭＳ Ｐゴシック" panose="020B0600070205080204" pitchFamily="34" charset="-128"/>
              </a:rPr>
              <a:t> of the individual SDGs…</a:t>
            </a:r>
          </a:p>
          <a:p>
            <a:r>
              <a:rPr lang="en-AU" altLang="en-US" dirty="0">
                <a:ea typeface="ＭＳ Ｐゴシック" panose="020B0600070205080204" pitchFamily="34" charset="-128"/>
              </a:rPr>
              <a:t>Which do you feel are the most important ones for your country and/or region, and why?</a:t>
            </a:r>
          </a:p>
          <a:p>
            <a:r>
              <a:rPr lang="en-AU" altLang="en-US" dirty="0">
                <a:ea typeface="ＭＳ Ｐゴシック" panose="020B0600070205080204" pitchFamily="34" charset="-128"/>
              </a:rPr>
              <a:t>Please write your ideas on sticky notes</a:t>
            </a:r>
          </a:p>
          <a:p>
            <a:pPr lvl="1"/>
            <a:r>
              <a:rPr lang="en-AU" altLang="en-US" dirty="0">
                <a:ea typeface="ＭＳ Ｐゴシック" panose="020B0600070205080204" pitchFamily="34" charset="-128"/>
              </a:rPr>
              <a:t>Write each idea on a new sticky note, so that they can be placed in thematic groups</a:t>
            </a:r>
          </a:p>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p:txBody>
      </p:sp>
      <p:sp>
        <p:nvSpPr>
          <p:cNvPr id="52227" name="Title 2"/>
          <p:cNvSpPr>
            <a:spLocks noGrp="1"/>
          </p:cNvSpPr>
          <p:nvPr>
            <p:ph type="title"/>
          </p:nvPr>
        </p:nvSpPr>
        <p:spPr>
          <a:xfrm>
            <a:off x="457199" y="260350"/>
            <a:ext cx="8354091" cy="1143000"/>
          </a:xfrm>
        </p:spPr>
        <p:txBody>
          <a:bodyPr/>
          <a:lstStyle/>
          <a:p>
            <a:r>
              <a:rPr altLang="en-US" dirty="0">
                <a:solidFill>
                  <a:srgbClr val="FF0000"/>
                </a:solidFill>
                <a:ea typeface="ＭＳ Ｐゴシック" panose="020B0600070205080204" pitchFamily="34" charset="-128"/>
              </a:rPr>
              <a:t>Activity 1</a:t>
            </a:r>
            <a:r>
              <a:rPr lang="en-AU" altLang="en-US" dirty="0">
                <a:solidFill>
                  <a:srgbClr val="FF0000"/>
                </a:solidFill>
                <a:ea typeface="ＭＳ Ｐゴシック" panose="020B0600070205080204" pitchFamily="34" charset="-128"/>
              </a:rPr>
              <a:t>.1. </a:t>
            </a:r>
            <a:r>
              <a:rPr altLang="en-US" dirty="0">
                <a:solidFill>
                  <a:srgbClr val="FF0000"/>
                </a:solidFill>
                <a:ea typeface="ＭＳ Ｐゴシック" panose="020B0600070205080204" pitchFamily="34" charset="-128"/>
              </a:rPr>
              <a:t> Sustainable Development Goals</a:t>
            </a:r>
          </a:p>
        </p:txBody>
      </p:sp>
    </p:spTree>
    <p:extLst>
      <p:ext uri="{BB962C8B-B14F-4D97-AF65-F5344CB8AC3E}">
        <p14:creationId xmlns:p14="http://schemas.microsoft.com/office/powerpoint/2010/main" val="31740052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endParaRPr lang="en-AU" altLang="en-US">
              <a:ea typeface="ＭＳ Ｐゴシック" panose="020B0600070205080204" pitchFamily="34" charset="-128"/>
            </a:endParaRPr>
          </a:p>
        </p:txBody>
      </p:sp>
      <p:sp>
        <p:nvSpPr>
          <p:cNvPr id="53251" name="Title 2"/>
          <p:cNvSpPr>
            <a:spLocks noGrp="1"/>
          </p:cNvSpPr>
          <p:nvPr>
            <p:ph type="title"/>
          </p:nvPr>
        </p:nvSpPr>
        <p:spPr/>
        <p:txBody>
          <a:bodyPr/>
          <a:lstStyle/>
          <a:p>
            <a:endParaRPr altLang="en-US">
              <a:ea typeface="ＭＳ Ｐゴシック" panose="020B0600070205080204" pitchFamily="34" charset="-128"/>
            </a:endParaRPr>
          </a:p>
        </p:txBody>
      </p:sp>
      <p:pic>
        <p:nvPicPr>
          <p:cNvPr id="53252" name="Picture 2" descr="http://www.progressfocusedapproach.com/wp-content/uploads/2013/09/discu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274638"/>
            <a:ext cx="5997575"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43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8" y="168482"/>
            <a:ext cx="9183330" cy="1237532"/>
          </a:xfrm>
        </p:spPr>
        <p:txBody>
          <a:bodyPr>
            <a:normAutofit/>
          </a:bodyPr>
          <a:lstStyle/>
          <a:p>
            <a:r>
              <a:rPr lang="en-AU" sz="3400" dirty="0">
                <a:solidFill>
                  <a:srgbClr val="FF0000"/>
                </a:solidFill>
              </a:rPr>
              <a:t>Activity 1.2. Which are the most relevant targets?</a:t>
            </a:r>
          </a:p>
        </p:txBody>
      </p:sp>
      <p:sp>
        <p:nvSpPr>
          <p:cNvPr id="3" name="Content Placeholder 2"/>
          <p:cNvSpPr>
            <a:spLocks noGrp="1"/>
          </p:cNvSpPr>
          <p:nvPr>
            <p:ph idx="1"/>
          </p:nvPr>
        </p:nvSpPr>
        <p:spPr>
          <a:xfrm>
            <a:off x="285135" y="1255354"/>
            <a:ext cx="8249880" cy="4919304"/>
          </a:xfrm>
        </p:spPr>
        <p:txBody>
          <a:bodyPr>
            <a:normAutofit fontScale="92500" lnSpcReduction="10000"/>
          </a:bodyPr>
          <a:lstStyle/>
          <a:p>
            <a:pPr marL="0" indent="0">
              <a:buNone/>
            </a:pPr>
            <a:r>
              <a:rPr lang="en-AU" altLang="en-US" dirty="0">
                <a:ea typeface="ＭＳ Ｐゴシック" panose="020B0600070205080204" pitchFamily="34" charset="-128"/>
                <a:hlinkClick r:id="rId2"/>
              </a:rPr>
              <a:t>https://sustainabledevelopment.un.org/sdgs</a:t>
            </a:r>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a:p>
            <a:pPr marL="0" indent="0">
              <a:buNone/>
            </a:pPr>
            <a:endParaRPr lang="en-AU" altLang="en-US" dirty="0">
              <a:ea typeface="ＭＳ Ｐゴシック" panose="020B0600070205080204" pitchFamily="34" charset="-128"/>
            </a:endParaRPr>
          </a:p>
          <a:p>
            <a:pPr marL="0" indent="0">
              <a:buNone/>
            </a:pPr>
            <a:endParaRPr lang="en-AU" altLang="en-US" dirty="0">
              <a:ea typeface="ＭＳ Ｐゴシック" panose="020B0600070205080204" pitchFamily="34" charset="-128"/>
            </a:endParaRPr>
          </a:p>
          <a:p>
            <a:pPr marL="0" indent="0">
              <a:buNone/>
            </a:pPr>
            <a:r>
              <a:rPr lang="en-AU" altLang="en-US" dirty="0">
                <a:ea typeface="ＭＳ Ｐゴシック" panose="020B0600070205080204" pitchFamily="34" charset="-128"/>
              </a:rPr>
              <a:t> </a:t>
            </a:r>
            <a:r>
              <a:rPr lang="en-AU" altLang="en-US" dirty="0">
                <a:solidFill>
                  <a:srgbClr val="FF0000"/>
                </a:solidFill>
                <a:ea typeface="ＭＳ Ｐゴシック" panose="020B0600070205080204" pitchFamily="34" charset="-128"/>
              </a:rPr>
              <a:t>Click here </a:t>
            </a:r>
            <a:r>
              <a:rPr lang="en-AU" altLang="en-US" b="1" dirty="0">
                <a:solidFill>
                  <a:srgbClr val="FF0000"/>
                </a:solidFill>
                <a:ea typeface="ＭＳ Ｐゴシック" panose="020B0600070205080204" pitchFamily="34" charset="-128"/>
              </a:rPr>
              <a:t>→ → →</a:t>
            </a:r>
          </a:p>
          <a:p>
            <a:endParaRPr lang="en-AU" altLang="en-US" dirty="0">
              <a:ea typeface="ＭＳ Ｐゴシック" panose="020B0600070205080204" pitchFamily="34" charset="-128"/>
            </a:endParaRPr>
          </a:p>
          <a:p>
            <a:r>
              <a:rPr lang="en-AU" altLang="en-US" dirty="0">
                <a:ea typeface="ＭＳ Ｐゴシック" panose="020B0600070205080204" pitchFamily="34" charset="-128"/>
              </a:rPr>
              <a:t>Taking </a:t>
            </a:r>
            <a:r>
              <a:rPr lang="en-AU" altLang="en-US" b="1" dirty="0">
                <a:ea typeface="ＭＳ Ｐゴシック" panose="020B0600070205080204" pitchFamily="34" charset="-128"/>
              </a:rPr>
              <a:t>one SDG </a:t>
            </a:r>
            <a:r>
              <a:rPr lang="en-AU" altLang="en-US" dirty="0">
                <a:ea typeface="ＭＳ Ｐゴシック" panose="020B0600070205080204" pitchFamily="34" charset="-128"/>
              </a:rPr>
              <a:t>which you feel is really important in your country and/or region, explore a bit further and try to determine which </a:t>
            </a:r>
            <a:r>
              <a:rPr lang="en-AU" altLang="en-US" b="1" dirty="0">
                <a:ea typeface="ＭＳ Ｐゴシック" panose="020B0600070205080204" pitchFamily="34" charset="-128"/>
              </a:rPr>
              <a:t>individual targets </a:t>
            </a:r>
            <a:r>
              <a:rPr lang="en-AU" altLang="en-US" dirty="0">
                <a:ea typeface="ＭＳ Ｐゴシック" panose="020B0600070205080204" pitchFamily="34" charset="-128"/>
              </a:rPr>
              <a:t>are the most relevant</a:t>
            </a:r>
          </a:p>
          <a:p>
            <a:r>
              <a:rPr lang="en-AU" altLang="en-US" dirty="0">
                <a:ea typeface="ＭＳ Ｐゴシック" panose="020B0600070205080204" pitchFamily="34" charset="-128"/>
              </a:rPr>
              <a:t>Again, please use sticky notes to capture your ideas, </a:t>
            </a:r>
            <a:br>
              <a:rPr lang="en-AU" altLang="en-US" dirty="0">
                <a:ea typeface="ＭＳ Ｐゴシック" panose="020B0600070205080204" pitchFamily="34" charset="-128"/>
              </a:rPr>
            </a:br>
            <a:r>
              <a:rPr lang="en-AU" altLang="en-US" dirty="0">
                <a:ea typeface="ＭＳ Ｐゴシック" panose="020B0600070205080204" pitchFamily="34" charset="-128"/>
              </a:rPr>
              <a:t>using a new sticky note for each idea</a:t>
            </a:r>
          </a:p>
          <a:p>
            <a:endParaRPr lang="en-AU" dirty="0"/>
          </a:p>
        </p:txBody>
      </p:sp>
      <p:pic>
        <p:nvPicPr>
          <p:cNvPr id="4" name="Picture 3"/>
          <p:cNvPicPr/>
          <p:nvPr/>
        </p:nvPicPr>
        <p:blipFill rotWithShape="1">
          <a:blip r:embed="rId3"/>
          <a:srcRect l="12630" t="16545" r="13694" b="41304"/>
          <a:stretch/>
        </p:blipFill>
        <p:spPr bwMode="auto">
          <a:xfrm>
            <a:off x="2982350" y="1872429"/>
            <a:ext cx="5709982" cy="217846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2458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idx="1"/>
          </p:nvPr>
        </p:nvSpPr>
        <p:spPr/>
        <p:txBody>
          <a:bodyPr/>
          <a:lstStyle/>
          <a:p>
            <a:endParaRPr lang="en-AU" altLang="en-US">
              <a:ea typeface="ＭＳ Ｐゴシック" panose="020B0600070205080204" pitchFamily="34" charset="-128"/>
            </a:endParaRPr>
          </a:p>
        </p:txBody>
      </p:sp>
      <p:sp>
        <p:nvSpPr>
          <p:cNvPr id="53251" name="Title 2"/>
          <p:cNvSpPr>
            <a:spLocks noGrp="1"/>
          </p:cNvSpPr>
          <p:nvPr>
            <p:ph type="title"/>
          </p:nvPr>
        </p:nvSpPr>
        <p:spPr/>
        <p:txBody>
          <a:bodyPr/>
          <a:lstStyle/>
          <a:p>
            <a:endParaRPr altLang="en-US">
              <a:ea typeface="ＭＳ Ｐゴシック" panose="020B0600070205080204" pitchFamily="34" charset="-128"/>
            </a:endParaRPr>
          </a:p>
        </p:txBody>
      </p:sp>
      <p:pic>
        <p:nvPicPr>
          <p:cNvPr id="53252" name="Picture 2" descr="http://www.progressfocusedapproach.com/wp-content/uploads/2013/09/discu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9413" y="274638"/>
            <a:ext cx="5997575" cy="597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2803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1"/>
          <p:cNvSpPr>
            <a:spLocks noGrp="1"/>
          </p:cNvSpPr>
          <p:nvPr>
            <p:ph idx="1"/>
          </p:nvPr>
        </p:nvSpPr>
        <p:spPr>
          <a:xfrm>
            <a:off x="628650" y="1825625"/>
            <a:ext cx="8515350" cy="4351338"/>
          </a:xfrm>
        </p:spPr>
        <p:txBody>
          <a:bodyPr/>
          <a:lstStyle/>
          <a:p>
            <a:r>
              <a:rPr lang="en-AU" altLang="en-US" dirty="0">
                <a:ea typeface="ＭＳ Ｐゴシック" panose="020B0600070205080204" pitchFamily="34" charset="-128"/>
              </a:rPr>
              <a:t>Extensive negotiations over the past three years to develop the UN 2030 Agenda</a:t>
            </a:r>
          </a:p>
          <a:p>
            <a:r>
              <a:rPr lang="en-AU" altLang="en-US" dirty="0">
                <a:ea typeface="ＭＳ Ｐゴシック" panose="020B0600070205080204" pitchFamily="34" charset="-128"/>
              </a:rPr>
              <a:t>Since 2012, IFLA has been engaged with the creation of the UN 2030 Agenda to advocate for:</a:t>
            </a:r>
          </a:p>
          <a:p>
            <a:pPr lvl="1"/>
            <a:r>
              <a:rPr lang="en-AU" altLang="en-US" dirty="0">
                <a:ea typeface="ＭＳ Ｐゴシック" panose="020B0600070205080204" pitchFamily="34" charset="-128"/>
              </a:rPr>
              <a:t>Ensuring access to information</a:t>
            </a:r>
          </a:p>
          <a:p>
            <a:pPr lvl="1"/>
            <a:r>
              <a:rPr lang="en-AU" altLang="en-US" dirty="0">
                <a:ea typeface="ＭＳ Ｐゴシック" panose="020B0600070205080204" pitchFamily="34" charset="-128"/>
              </a:rPr>
              <a:t>Safeguarding of cultural heritage</a:t>
            </a:r>
          </a:p>
          <a:p>
            <a:pPr lvl="1"/>
            <a:r>
              <a:rPr lang="en-AU" altLang="en-US" dirty="0">
                <a:ea typeface="ＭＳ Ｐゴシック" panose="020B0600070205080204" pitchFamily="34" charset="-128"/>
              </a:rPr>
              <a:t>Universal literacy</a:t>
            </a:r>
          </a:p>
          <a:p>
            <a:pPr lvl="1"/>
            <a:r>
              <a:rPr lang="en-AU" altLang="en-US" dirty="0">
                <a:ea typeface="ＭＳ Ｐゴシック" panose="020B0600070205080204" pitchFamily="34" charset="-128"/>
              </a:rPr>
              <a:t>Access to information and communication technologies (ICT)</a:t>
            </a:r>
          </a:p>
          <a:p>
            <a:r>
              <a:rPr lang="en-AU" altLang="en-US" dirty="0">
                <a:ea typeface="ＭＳ Ｐゴシック" panose="020B0600070205080204" pitchFamily="34" charset="-128"/>
              </a:rPr>
              <a:t>These aspects are represented in the UN 2030 Agenda</a:t>
            </a:r>
          </a:p>
          <a:p>
            <a:pPr lvl="1"/>
            <a:endParaRPr lang="en-AU" altLang="en-US" dirty="0">
              <a:ea typeface="ＭＳ Ｐゴシック" panose="020B0600070205080204" pitchFamily="34" charset="-128"/>
            </a:endParaRPr>
          </a:p>
          <a:p>
            <a:endParaRPr lang="en-AU" altLang="en-US" dirty="0">
              <a:ea typeface="ＭＳ Ｐゴシック" panose="020B0600070205080204" pitchFamily="34" charset="-128"/>
            </a:endParaRPr>
          </a:p>
        </p:txBody>
      </p:sp>
      <p:sp>
        <p:nvSpPr>
          <p:cNvPr id="40963" name="Title 2"/>
          <p:cNvSpPr>
            <a:spLocks noGrp="1"/>
          </p:cNvSpPr>
          <p:nvPr>
            <p:ph type="title"/>
          </p:nvPr>
        </p:nvSpPr>
        <p:spPr/>
        <p:txBody>
          <a:bodyPr/>
          <a:lstStyle/>
          <a:p>
            <a:r>
              <a:rPr altLang="en-US">
                <a:ea typeface="ＭＳ Ｐゴシック" panose="020B0600070205080204" pitchFamily="34" charset="-128"/>
              </a:rPr>
              <a:t>IFLA’s advocacy activities at the UN</a:t>
            </a:r>
          </a:p>
        </p:txBody>
      </p:sp>
    </p:spTree>
    <p:extLst>
      <p:ext uri="{BB962C8B-B14F-4D97-AF65-F5344CB8AC3E}">
        <p14:creationId xmlns:p14="http://schemas.microsoft.com/office/powerpoint/2010/main" val="141237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533400" y="2271252"/>
            <a:ext cx="8229600" cy="3596148"/>
          </a:xfrm>
        </p:spPr>
        <p:txBody>
          <a:bodyPr>
            <a:normAutofit/>
          </a:bodyPr>
          <a:lstStyle/>
          <a:p>
            <a:r>
              <a:rPr lang="en-AU" altLang="en-US" dirty="0">
                <a:ea typeface="ＭＳ Ｐゴシック" panose="020B0600070205080204" pitchFamily="34" charset="-128"/>
              </a:rPr>
              <a:t>We review the UN Millennium Development Goals (2000-2015)</a:t>
            </a:r>
          </a:p>
          <a:p>
            <a:r>
              <a:rPr lang="en-AU" altLang="en-US" dirty="0">
                <a:ea typeface="ＭＳ Ｐゴシック" panose="020B0600070205080204" pitchFamily="34" charset="-128"/>
              </a:rPr>
              <a:t>We introduce you to the UN 2030 Agenda and the global Sustainable Development Goals</a:t>
            </a:r>
          </a:p>
          <a:p>
            <a:r>
              <a:rPr lang="en-AU" altLang="en-US" dirty="0">
                <a:ea typeface="ＭＳ Ｐゴシック" panose="020B0600070205080204" pitchFamily="34" charset="-128"/>
              </a:rPr>
              <a:t>We will help you to think about the SDGs which are relevant to your own country and/or region – and to the library sector</a:t>
            </a:r>
          </a:p>
        </p:txBody>
      </p:sp>
      <p:sp>
        <p:nvSpPr>
          <p:cNvPr id="54275" name="Title 2"/>
          <p:cNvSpPr>
            <a:spLocks noGrp="1"/>
          </p:cNvSpPr>
          <p:nvPr>
            <p:ph type="title"/>
          </p:nvPr>
        </p:nvSpPr>
        <p:spPr>
          <a:xfrm>
            <a:off x="628650" y="365126"/>
            <a:ext cx="8134350" cy="1325563"/>
          </a:xfrm>
        </p:spPr>
        <p:txBody>
          <a:bodyPr/>
          <a:lstStyle/>
          <a:p>
            <a:r>
              <a:rPr lang="en-AU" altLang="en-US" dirty="0">
                <a:ea typeface="ＭＳ Ｐゴシック" panose="020B0600070205080204" pitchFamily="34" charset="-128"/>
              </a:rPr>
              <a:t>Overview</a:t>
            </a:r>
            <a:r>
              <a:rPr altLang="en-US" dirty="0">
                <a:ea typeface="ＭＳ Ｐゴシック" panose="020B0600070205080204" pitchFamily="34" charset="-128"/>
              </a:rPr>
              <a:t> </a:t>
            </a:r>
            <a:r>
              <a:rPr lang="en-AU" altLang="en-US" dirty="0">
                <a:ea typeface="ＭＳ Ｐゴシック" panose="020B0600070205080204" pitchFamily="34" charset="-128"/>
              </a:rPr>
              <a:t>of Topic 1: The UN 2030 Agenda</a:t>
            </a:r>
            <a:endParaRPr altLang="en-US" dirty="0">
              <a:ea typeface="ＭＳ Ｐゴシック" panose="020B0600070205080204" pitchFamily="34" charset="-128"/>
            </a:endParaRPr>
          </a:p>
        </p:txBody>
      </p:sp>
    </p:spTree>
    <p:extLst>
      <p:ext uri="{BB962C8B-B14F-4D97-AF65-F5344CB8AC3E}">
        <p14:creationId xmlns:p14="http://schemas.microsoft.com/office/powerpoint/2010/main" val="26908654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title"/>
          </p:nvPr>
        </p:nvSpPr>
        <p:spPr/>
        <p:txBody>
          <a:bodyPr/>
          <a:lstStyle/>
          <a:p>
            <a:r>
              <a:rPr lang="en-AU" altLang="en-US" dirty="0">
                <a:ea typeface="ＭＳ Ｐゴシック" panose="020B0600070205080204" pitchFamily="34" charset="-128"/>
              </a:rPr>
              <a:t>IFLA: focus on </a:t>
            </a:r>
            <a:r>
              <a:rPr altLang="en-US" dirty="0">
                <a:ea typeface="ＭＳ Ｐゴシック" panose="020B0600070205080204" pitchFamily="34" charset="-128"/>
              </a:rPr>
              <a:t>Goal 16</a:t>
            </a:r>
          </a:p>
        </p:txBody>
      </p:sp>
      <p:pic>
        <p:nvPicPr>
          <p:cNvPr id="39939" name="Content Placeholder 3"/>
          <p:cNvPicPr>
            <a:picLocks noGrp="1"/>
          </p:cNvPicPr>
          <p:nvPr>
            <p:ph idx="1"/>
          </p:nvPr>
        </p:nvPicPr>
        <p:blipFill>
          <a:blip r:embed="rId2">
            <a:extLst>
              <a:ext uri="{28A0092B-C50C-407E-A947-70E740481C1C}">
                <a14:useLocalDpi xmlns:a14="http://schemas.microsoft.com/office/drawing/2010/main" val="0"/>
              </a:ext>
            </a:extLst>
          </a:blip>
          <a:srcRect l="3157" t="41675" r="5772" b="34679"/>
          <a:stretch>
            <a:fillRect/>
          </a:stretch>
        </p:blipFill>
        <p:spPr>
          <a:xfrm>
            <a:off x="446395" y="1690689"/>
            <a:ext cx="8363308" cy="1643061"/>
          </a:xfrm>
        </p:spPr>
      </p:pic>
      <p:sp>
        <p:nvSpPr>
          <p:cNvPr id="5" name="Content Placeholder 2"/>
          <p:cNvSpPr txBox="1">
            <a:spLocks/>
          </p:cNvSpPr>
          <p:nvPr/>
        </p:nvSpPr>
        <p:spPr>
          <a:xfrm>
            <a:off x="1085492" y="3873910"/>
            <a:ext cx="7580671" cy="2312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AU" b="1" dirty="0"/>
          </a:p>
          <a:p>
            <a:pPr marL="0" indent="0">
              <a:buFont typeface="Arial" panose="020B0604020202020204" pitchFamily="34" charset="0"/>
              <a:buNone/>
            </a:pPr>
            <a:r>
              <a:rPr lang="en-AU" b="1" dirty="0"/>
              <a:t>Goal 16.10 </a:t>
            </a:r>
          </a:p>
          <a:p>
            <a:pPr marL="0" indent="0">
              <a:buFont typeface="Arial" panose="020B0604020202020204" pitchFamily="34" charset="0"/>
              <a:buNone/>
            </a:pPr>
            <a:r>
              <a:rPr lang="en-AU" dirty="0"/>
              <a:t>Ensure public access to information and protect fundamental freedoms, in accordance with national legislation and international agreements </a:t>
            </a:r>
          </a:p>
          <a:p>
            <a:endParaRPr lang="en-AU" dirty="0"/>
          </a:p>
        </p:txBody>
      </p:sp>
    </p:spTree>
    <p:extLst>
      <p:ext uri="{BB962C8B-B14F-4D97-AF65-F5344CB8AC3E}">
        <p14:creationId xmlns:p14="http://schemas.microsoft.com/office/powerpoint/2010/main" val="3788590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highlight>
                  <a:srgbClr val="FFFF00"/>
                </a:highlight>
              </a:rPr>
              <a:t>Topic 1B: IFLA’s work at the UN</a:t>
            </a:r>
          </a:p>
        </p:txBody>
      </p:sp>
      <p:sp>
        <p:nvSpPr>
          <p:cNvPr id="3" name="Content Placeholder 2"/>
          <p:cNvSpPr>
            <a:spLocks noGrp="1"/>
          </p:cNvSpPr>
          <p:nvPr>
            <p:ph idx="1"/>
          </p:nvPr>
        </p:nvSpPr>
        <p:spPr/>
        <p:txBody>
          <a:bodyPr/>
          <a:lstStyle/>
          <a:p>
            <a:r>
              <a:rPr lang="en-AU" dirty="0">
                <a:highlight>
                  <a:srgbClr val="FFFF00"/>
                </a:highlight>
              </a:rPr>
              <a:t>Trainers:  </a:t>
            </a:r>
          </a:p>
          <a:p>
            <a:r>
              <a:rPr lang="en-AU" dirty="0"/>
              <a:t>The supplementary file for Topic 1B can be used with groups where there is interest in understanding more about IFLA’s journey to having the concept of ‘access to information’ adopted in Goal 16.10</a:t>
            </a:r>
          </a:p>
          <a:p>
            <a:r>
              <a:rPr lang="en-AU" dirty="0"/>
              <a:t>Participants could also work independently with this presentation after the workshop</a:t>
            </a:r>
          </a:p>
        </p:txBody>
      </p:sp>
    </p:spTree>
    <p:extLst>
      <p:ext uri="{BB962C8B-B14F-4D97-AF65-F5344CB8AC3E}">
        <p14:creationId xmlns:p14="http://schemas.microsoft.com/office/powerpoint/2010/main" val="2907145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p:cNvSpPr>
            <a:spLocks noGrp="1"/>
          </p:cNvSpPr>
          <p:nvPr>
            <p:ph idx="1"/>
          </p:nvPr>
        </p:nvSpPr>
        <p:spPr>
          <a:xfrm>
            <a:off x="628650" y="2087872"/>
            <a:ext cx="8229600" cy="4094162"/>
          </a:xfrm>
        </p:spPr>
        <p:txBody>
          <a:bodyPr>
            <a:noAutofit/>
          </a:bodyPr>
          <a:lstStyle/>
          <a:p>
            <a:pPr>
              <a:lnSpc>
                <a:spcPct val="80000"/>
              </a:lnSpc>
            </a:pPr>
            <a:r>
              <a:rPr lang="en-AU" altLang="en-US" dirty="0">
                <a:ea typeface="ＭＳ Ｐゴシック" panose="020B0600070205080204" pitchFamily="34" charset="-128"/>
              </a:rPr>
              <a:t>We introduced you to the UN Development Agenda</a:t>
            </a:r>
          </a:p>
          <a:p>
            <a:pPr>
              <a:lnSpc>
                <a:spcPct val="80000"/>
              </a:lnSpc>
            </a:pPr>
            <a:r>
              <a:rPr lang="en-AU" altLang="en-US" dirty="0">
                <a:ea typeface="ＭＳ Ｐゴシック" panose="020B0600070205080204" pitchFamily="34" charset="-128"/>
              </a:rPr>
              <a:t>The Millennium Development Goals (2000-2015)</a:t>
            </a:r>
          </a:p>
          <a:p>
            <a:pPr>
              <a:lnSpc>
                <a:spcPct val="80000"/>
              </a:lnSpc>
            </a:pPr>
            <a:r>
              <a:rPr lang="en-AU" altLang="en-US" dirty="0">
                <a:ea typeface="ＭＳ Ｐゴシック" panose="020B0600070205080204" pitchFamily="34" charset="-128"/>
              </a:rPr>
              <a:t>The UN 2030 Agenda: new Sustainable Development Goals</a:t>
            </a:r>
          </a:p>
          <a:p>
            <a:pPr>
              <a:lnSpc>
                <a:spcPct val="80000"/>
              </a:lnSpc>
            </a:pPr>
            <a:r>
              <a:rPr lang="en-AU" altLang="en-US" dirty="0">
                <a:ea typeface="ＭＳ Ｐゴシック" panose="020B0600070205080204" pitchFamily="34" charset="-128"/>
              </a:rPr>
              <a:t>We explored which SDGs might be most relevant to your region </a:t>
            </a:r>
          </a:p>
          <a:p>
            <a:pPr>
              <a:lnSpc>
                <a:spcPct val="80000"/>
              </a:lnSpc>
            </a:pPr>
            <a:endParaRPr lang="en-AU" altLang="en-US" dirty="0">
              <a:ea typeface="ＭＳ Ｐゴシック" panose="020B0600070205080204" pitchFamily="34" charset="-128"/>
            </a:endParaRPr>
          </a:p>
          <a:p>
            <a:pPr>
              <a:lnSpc>
                <a:spcPct val="80000"/>
              </a:lnSpc>
            </a:pPr>
            <a:r>
              <a:rPr lang="en-AU" altLang="en-US" dirty="0">
                <a:ea typeface="ＭＳ Ｐゴシック" panose="020B0600070205080204" pitchFamily="34" charset="-128"/>
              </a:rPr>
              <a:t>Now we need to contextualise UN 2030 Agenda </a:t>
            </a:r>
            <a:br>
              <a:rPr lang="en-AU" altLang="en-US" dirty="0">
                <a:ea typeface="ＭＳ Ｐゴシック" panose="020B0600070205080204" pitchFamily="34" charset="-128"/>
              </a:rPr>
            </a:br>
            <a:r>
              <a:rPr lang="en-AU" altLang="en-US" dirty="0">
                <a:ea typeface="ＭＳ Ｐゴシック" panose="020B0600070205080204" pitchFamily="34" charset="-128"/>
              </a:rPr>
              <a:t>in the world of libraries</a:t>
            </a:r>
          </a:p>
        </p:txBody>
      </p:sp>
      <p:sp>
        <p:nvSpPr>
          <p:cNvPr id="54275" name="Title 2"/>
          <p:cNvSpPr>
            <a:spLocks noGrp="1"/>
          </p:cNvSpPr>
          <p:nvPr>
            <p:ph type="title"/>
          </p:nvPr>
        </p:nvSpPr>
        <p:spPr/>
        <p:txBody>
          <a:bodyPr/>
          <a:lstStyle/>
          <a:p>
            <a:r>
              <a:rPr altLang="en-US" sz="4000" dirty="0">
                <a:ea typeface="ＭＳ Ｐゴシック" panose="020B0600070205080204" pitchFamily="34" charset="-128"/>
              </a:rPr>
              <a:t>Summary</a:t>
            </a:r>
            <a:r>
              <a:rPr altLang="en-US" dirty="0">
                <a:ea typeface="ＭＳ Ｐゴシック" panose="020B0600070205080204" pitchFamily="34" charset="-128"/>
              </a:rPr>
              <a:t> </a:t>
            </a:r>
          </a:p>
        </p:txBody>
      </p:sp>
    </p:spTree>
    <p:extLst>
      <p:ext uri="{BB962C8B-B14F-4D97-AF65-F5344CB8AC3E}">
        <p14:creationId xmlns:p14="http://schemas.microsoft.com/office/powerpoint/2010/main" val="3650396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1"/>
          <p:cNvSpPr>
            <a:spLocks noGrp="1"/>
          </p:cNvSpPr>
          <p:nvPr>
            <p:ph idx="1"/>
          </p:nvPr>
        </p:nvSpPr>
        <p:spPr>
          <a:xfrm>
            <a:off x="338138" y="1504335"/>
            <a:ext cx="8805862" cy="4758813"/>
          </a:xfrm>
        </p:spPr>
        <p:txBody>
          <a:bodyPr>
            <a:normAutofit fontScale="92500"/>
          </a:bodyPr>
          <a:lstStyle/>
          <a:p>
            <a:pPr marL="107950" indent="0">
              <a:buNone/>
            </a:pPr>
            <a:r>
              <a:rPr lang="en-AU" sz="1700" dirty="0"/>
              <a:t>Beyond 2015: From policy to action toolkit (NB case studies)</a:t>
            </a:r>
            <a:br>
              <a:rPr lang="en-AU" sz="1700" b="1" dirty="0"/>
            </a:br>
            <a:r>
              <a:rPr lang="en-AU" sz="1700" u="sng" dirty="0">
                <a:hlinkClick r:id="rId2"/>
              </a:rPr>
              <a:t>http://www.beyond2015.org/sites/default/files/EN%20Beyond%202015%20Policy%20to%20Action%20Toolkit.pdf</a:t>
            </a:r>
            <a:endParaRPr lang="en-AU" sz="1700" dirty="0"/>
          </a:p>
          <a:p>
            <a:pPr marL="107950" indent="0">
              <a:buFont typeface="Arial" panose="020B0604020202020204" pitchFamily="34" charset="0"/>
              <a:buNone/>
            </a:pPr>
            <a:r>
              <a:rPr lang="en-AU" altLang="en-US" sz="1700" dirty="0">
                <a:ea typeface="ＭＳ Ｐゴシック" panose="020B0600070205080204" pitchFamily="34" charset="-128"/>
              </a:rPr>
              <a:t>Loewe, M. (2006). </a:t>
            </a:r>
            <a:r>
              <a:rPr lang="en-AU" altLang="en-US" sz="1700" i="1" dirty="0">
                <a:ea typeface="ＭＳ Ｐゴシック" panose="020B0600070205080204" pitchFamily="34" charset="-128"/>
              </a:rPr>
              <a:t>Middle East / North Africa and the Millennium Development Goals: Implications for German development cooperation.</a:t>
            </a:r>
            <a:r>
              <a:rPr lang="en-AU" altLang="en-US" sz="1700" dirty="0">
                <a:ea typeface="ＭＳ Ｐゴシック" panose="020B0600070205080204" pitchFamily="34" charset="-128"/>
              </a:rPr>
              <a:t>  Bonn: Deutsche </a:t>
            </a:r>
            <a:r>
              <a:rPr lang="en-AU" altLang="en-US" sz="1700" dirty="0" err="1">
                <a:ea typeface="ＭＳ Ｐゴシック" panose="020B0600070205080204" pitchFamily="34" charset="-128"/>
              </a:rPr>
              <a:t>Institut</a:t>
            </a:r>
            <a:r>
              <a:rPr lang="en-AU" altLang="en-US" sz="1700" dirty="0">
                <a:ea typeface="ＭＳ Ｐゴシック" panose="020B0600070205080204" pitchFamily="34" charset="-128"/>
              </a:rPr>
              <a:t> </a:t>
            </a:r>
            <a:r>
              <a:rPr lang="en-AU" altLang="en-US" sz="1700" dirty="0" err="1">
                <a:ea typeface="ＭＳ Ｐゴシック" panose="020B0600070205080204" pitchFamily="34" charset="-128"/>
              </a:rPr>
              <a:t>für</a:t>
            </a:r>
            <a:r>
              <a:rPr lang="en-AU" altLang="en-US" sz="1700" dirty="0">
                <a:ea typeface="ＭＳ Ｐゴシック" panose="020B0600070205080204" pitchFamily="34" charset="-128"/>
              </a:rPr>
              <a:t> </a:t>
            </a:r>
            <a:r>
              <a:rPr lang="en-AU" altLang="en-US" sz="1700" dirty="0" err="1">
                <a:ea typeface="ＭＳ Ｐゴシック" panose="020B0600070205080204" pitchFamily="34" charset="-128"/>
              </a:rPr>
              <a:t>Entwicklungspolitik</a:t>
            </a:r>
            <a:r>
              <a:rPr lang="en-AU" altLang="en-US" sz="1700" dirty="0">
                <a:ea typeface="ＭＳ Ｐゴシック" panose="020B0600070205080204" pitchFamily="34" charset="-128"/>
              </a:rPr>
              <a:t>.</a:t>
            </a:r>
            <a:br>
              <a:rPr lang="en-AU" altLang="en-US" sz="1700" dirty="0">
                <a:ea typeface="ＭＳ Ｐゴシック" panose="020B0600070205080204" pitchFamily="34" charset="-128"/>
              </a:rPr>
            </a:br>
            <a:r>
              <a:rPr lang="en-AU" altLang="en-US" sz="1700" dirty="0">
                <a:ea typeface="ＭＳ Ｐゴシック" panose="020B0600070205080204" pitchFamily="34" charset="-128"/>
                <a:hlinkClick r:id="rId3"/>
              </a:rPr>
              <a:t>https://www.die-gdi.de/uploads/media/Studies_19.pdf</a:t>
            </a:r>
            <a:r>
              <a:rPr lang="en-AU" altLang="en-US" sz="1700" dirty="0">
                <a:ea typeface="ＭＳ Ｐゴシック" panose="020B0600070205080204" pitchFamily="34" charset="-128"/>
              </a:rPr>
              <a:t> </a:t>
            </a:r>
          </a:p>
          <a:p>
            <a:pPr marL="107950" indent="0">
              <a:buNone/>
            </a:pPr>
            <a:r>
              <a:rPr lang="en-AU" sz="1800" dirty="0"/>
              <a:t>Sustainable Development Solutions Network (SDSN) (2015). </a:t>
            </a:r>
            <a:r>
              <a:rPr lang="en-AU" sz="1800" i="1" dirty="0"/>
              <a:t>Getting started with the SDGs: A guide for stakeholders</a:t>
            </a:r>
            <a:br>
              <a:rPr lang="en-AU" sz="1800" b="1" dirty="0"/>
            </a:br>
            <a:r>
              <a:rPr lang="en-AU" sz="1800" u="sng" dirty="0">
                <a:hlinkClick r:id="rId4"/>
              </a:rPr>
              <a:t>http://unsdsn.org/wp-content/uploads/2015/12/151211-getting-started-guide-FINAL-PDF-.pdf</a:t>
            </a:r>
            <a:endParaRPr lang="en-AU" sz="1800" u="sng" dirty="0"/>
          </a:p>
          <a:p>
            <a:pPr marL="107950" indent="0">
              <a:buFont typeface="Arial" panose="020B0604020202020204" pitchFamily="34" charset="0"/>
              <a:buNone/>
            </a:pPr>
            <a:r>
              <a:rPr lang="en-AU" altLang="en-US" sz="1700" dirty="0">
                <a:ea typeface="ＭＳ Ｐゴシック" panose="020B0600070205080204" pitchFamily="34" charset="-128"/>
              </a:rPr>
              <a:t>United Nations (2015). </a:t>
            </a:r>
            <a:r>
              <a:rPr lang="en-AU" altLang="en-US" sz="1700" i="1" dirty="0">
                <a:ea typeface="ＭＳ Ｐゴシック" panose="020B0600070205080204" pitchFamily="34" charset="-128"/>
              </a:rPr>
              <a:t>The Millennium Development Goals report.</a:t>
            </a:r>
            <a:r>
              <a:rPr lang="en-AU" altLang="en-US" sz="1700" dirty="0">
                <a:ea typeface="ＭＳ Ｐゴシック" panose="020B0600070205080204" pitchFamily="34" charset="-128"/>
              </a:rPr>
              <a:t> New York: UN.</a:t>
            </a:r>
            <a:br>
              <a:rPr lang="en-AU" altLang="en-US" sz="1700" dirty="0">
                <a:ea typeface="ＭＳ Ｐゴシック" panose="020B0600070205080204" pitchFamily="34" charset="-128"/>
              </a:rPr>
            </a:br>
            <a:r>
              <a:rPr lang="en-AU" altLang="en-US" sz="1700" dirty="0">
                <a:ea typeface="ＭＳ Ｐゴシック" panose="020B0600070205080204" pitchFamily="34" charset="-128"/>
                <a:hlinkClick r:id="rId5"/>
              </a:rPr>
              <a:t>http://www.un.org/millenniumgoals/2015_MDG_Report/pdf/MDG%202015%20rev%20(July%201).pdf</a:t>
            </a:r>
            <a:r>
              <a:rPr lang="en-AU" altLang="en-US" sz="1700" dirty="0">
                <a:ea typeface="ＭＳ Ｐゴシック" panose="020B0600070205080204" pitchFamily="34" charset="-128"/>
              </a:rPr>
              <a:t> </a:t>
            </a:r>
          </a:p>
          <a:p>
            <a:pPr marL="107950" indent="0">
              <a:buFont typeface="Arial" panose="020B0604020202020204" pitchFamily="34" charset="0"/>
              <a:buNone/>
            </a:pPr>
            <a:r>
              <a:rPr lang="en-AU" altLang="en-US" sz="1700" dirty="0">
                <a:ea typeface="ＭＳ Ｐゴシック" panose="020B0600070205080204" pitchFamily="34" charset="-128"/>
              </a:rPr>
              <a:t>United Nations. General Assembly (2015). </a:t>
            </a:r>
            <a:r>
              <a:rPr lang="en-AU" altLang="en-US" sz="1700" i="1" dirty="0">
                <a:ea typeface="ＭＳ Ｐゴシック" panose="020B0600070205080204" pitchFamily="34" charset="-128"/>
              </a:rPr>
              <a:t>Transforming our world: The 2030 agenda for sustainable development. </a:t>
            </a:r>
            <a:br>
              <a:rPr lang="en-AU" altLang="en-US" sz="1700" i="1" dirty="0">
                <a:ea typeface="ＭＳ Ｐゴシック" panose="020B0600070205080204" pitchFamily="34" charset="-128"/>
              </a:rPr>
            </a:br>
            <a:r>
              <a:rPr lang="en-AU" altLang="en-US" sz="1700" dirty="0">
                <a:ea typeface="ＭＳ Ｐゴシック" panose="020B0600070205080204" pitchFamily="34" charset="-128"/>
                <a:hlinkClick r:id="rId6"/>
              </a:rPr>
              <a:t>https://sustainabledevelopment.un.org/post2015/transformingourworld</a:t>
            </a:r>
            <a:r>
              <a:rPr lang="en-AU" altLang="en-US" sz="1700" dirty="0">
                <a:ea typeface="ＭＳ Ｐゴシック" panose="020B0600070205080204" pitchFamily="34" charset="-128"/>
              </a:rPr>
              <a:t> </a:t>
            </a:r>
          </a:p>
          <a:p>
            <a:pPr marL="88900" indent="0">
              <a:buNone/>
            </a:pPr>
            <a:r>
              <a:rPr lang="en-AU" sz="1700" dirty="0">
                <a:ea typeface="ＭＳ Ｐゴシック" panose="020B0600070205080204" pitchFamily="34" charset="-128"/>
                <a:hlinkClick r:id="rId7"/>
              </a:rPr>
              <a:t>https://sustainabledevelopment.un.org/content/documents/21252030%20Agenda%20for%20Sustainable%20Development%20web.pdf</a:t>
            </a:r>
            <a:endParaRPr lang="en-AU" sz="1700" dirty="0">
              <a:ea typeface="ＭＳ Ｐゴシック" panose="020B0600070205080204" pitchFamily="34" charset="-128"/>
            </a:endParaRPr>
          </a:p>
          <a:p>
            <a:pPr marL="0" indent="88900">
              <a:buNone/>
            </a:pPr>
            <a:r>
              <a:rPr lang="en-AU" sz="1800" dirty="0"/>
              <a:t>UN 2030 Agenda website: </a:t>
            </a:r>
            <a:r>
              <a:rPr lang="en-AU" sz="1800" dirty="0">
                <a:hlinkClick r:id="rId8"/>
              </a:rPr>
              <a:t>https://sustainabledevelopment.un.org/sdgs</a:t>
            </a:r>
            <a:r>
              <a:rPr lang="en-AU" sz="1800" dirty="0"/>
              <a:t> </a:t>
            </a:r>
          </a:p>
          <a:p>
            <a:pPr marL="107950" indent="0">
              <a:buFont typeface="Arial" panose="020B0604020202020204" pitchFamily="34" charset="0"/>
              <a:buNone/>
            </a:pPr>
            <a:endParaRPr lang="en-AU" altLang="en-US" sz="1700" dirty="0">
              <a:ea typeface="ＭＳ Ｐゴシック" panose="020B0600070205080204" pitchFamily="34" charset="-128"/>
            </a:endParaRPr>
          </a:p>
        </p:txBody>
      </p:sp>
      <p:sp>
        <p:nvSpPr>
          <p:cNvPr id="55299" name="Title 2"/>
          <p:cNvSpPr>
            <a:spLocks noGrp="1"/>
          </p:cNvSpPr>
          <p:nvPr>
            <p:ph type="title"/>
          </p:nvPr>
        </p:nvSpPr>
        <p:spPr>
          <a:xfrm>
            <a:off x="239354" y="648929"/>
            <a:ext cx="8374063" cy="504825"/>
          </a:xfrm>
        </p:spPr>
        <p:txBody>
          <a:bodyPr>
            <a:normAutofit fontScale="90000"/>
          </a:bodyPr>
          <a:lstStyle/>
          <a:p>
            <a:r>
              <a:rPr lang="en-AU" altLang="en-US" dirty="0">
                <a:ea typeface="ＭＳ Ｐゴシック" panose="020B0600070205080204" pitchFamily="34" charset="-128"/>
              </a:rPr>
              <a:t>Resources</a:t>
            </a:r>
            <a:endParaRPr altLang="en-US" dirty="0">
              <a:ea typeface="ＭＳ Ｐゴシック" panose="020B0600070205080204" pitchFamily="34" charset="-128"/>
            </a:endParaRPr>
          </a:p>
        </p:txBody>
      </p:sp>
    </p:spTree>
    <p:extLst>
      <p:ext uri="{BB962C8B-B14F-4D97-AF65-F5344CB8AC3E}">
        <p14:creationId xmlns:p14="http://schemas.microsoft.com/office/powerpoint/2010/main" val="75251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93403"/>
          </a:xfrm>
        </p:spPr>
        <p:txBody>
          <a:bodyPr/>
          <a:lstStyle/>
          <a:p>
            <a:r>
              <a:rPr lang="en-AU" dirty="0"/>
              <a:t>The world today</a:t>
            </a:r>
          </a:p>
        </p:txBody>
      </p:sp>
      <p:sp>
        <p:nvSpPr>
          <p:cNvPr id="3" name="Content Placeholder 2"/>
          <p:cNvSpPr>
            <a:spLocks noGrp="1"/>
          </p:cNvSpPr>
          <p:nvPr>
            <p:ph idx="1"/>
          </p:nvPr>
        </p:nvSpPr>
        <p:spPr>
          <a:xfrm>
            <a:off x="403123" y="1376516"/>
            <a:ext cx="8554064" cy="4800447"/>
          </a:xfrm>
        </p:spPr>
        <p:txBody>
          <a:bodyPr>
            <a:normAutofit lnSpcReduction="10000"/>
          </a:bodyPr>
          <a:lstStyle/>
          <a:p>
            <a:r>
              <a:rPr lang="en-AU" dirty="0"/>
              <a:t>Hans </a:t>
            </a:r>
            <a:r>
              <a:rPr lang="en-AU" dirty="0" err="1"/>
              <a:t>Rosling</a:t>
            </a:r>
            <a:r>
              <a:rPr lang="en-AU" dirty="0"/>
              <a:t> provides insights into global development</a:t>
            </a:r>
          </a:p>
          <a:p>
            <a:endParaRPr lang="en-AU" dirty="0"/>
          </a:p>
          <a:p>
            <a:endParaRPr lang="en-AU" dirty="0"/>
          </a:p>
          <a:p>
            <a:endParaRPr lang="en-AU" dirty="0"/>
          </a:p>
          <a:p>
            <a:endParaRPr lang="en-AU" dirty="0"/>
          </a:p>
          <a:p>
            <a:endParaRPr lang="en-AU" dirty="0"/>
          </a:p>
          <a:p>
            <a:pPr marL="0" indent="0">
              <a:buNone/>
            </a:pPr>
            <a:endParaRPr lang="en-AU" dirty="0"/>
          </a:p>
          <a:p>
            <a:pPr marL="0" indent="0">
              <a:buNone/>
            </a:pPr>
            <a:endParaRPr lang="en-AU" dirty="0"/>
          </a:p>
          <a:p>
            <a:pPr marL="0" indent="0">
              <a:buNone/>
            </a:pPr>
            <a:endParaRPr lang="en-AU" sz="2000" dirty="0">
              <a:hlinkClick r:id="rId2"/>
            </a:endParaRPr>
          </a:p>
          <a:p>
            <a:pPr marL="0" indent="0" algn="r">
              <a:buNone/>
            </a:pPr>
            <a:br>
              <a:rPr lang="en-AU" sz="2000" dirty="0">
                <a:hlinkClick r:id="rId2"/>
              </a:rPr>
            </a:br>
            <a:r>
              <a:rPr lang="en-AU" sz="2000" dirty="0">
                <a:hlinkClick r:id="rId2"/>
              </a:rPr>
              <a:t>https://www.youtube.com/watch?v=jbkSRLYSojo</a:t>
            </a:r>
            <a:r>
              <a:rPr lang="en-AU" sz="2000" dirty="0"/>
              <a:t>  [4’47”]</a:t>
            </a:r>
          </a:p>
        </p:txBody>
      </p:sp>
      <p:pic>
        <p:nvPicPr>
          <p:cNvPr id="4" name="Picture 3"/>
          <p:cNvPicPr/>
          <p:nvPr/>
        </p:nvPicPr>
        <p:blipFill rotWithShape="1">
          <a:blip r:embed="rId3"/>
          <a:srcRect b="9790"/>
          <a:stretch/>
        </p:blipFill>
        <p:spPr bwMode="auto">
          <a:xfrm>
            <a:off x="1185135" y="1914550"/>
            <a:ext cx="6543020" cy="34341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86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631825" y="1844675"/>
            <a:ext cx="8229600" cy="4343400"/>
          </a:xfrm>
        </p:spPr>
        <p:txBody>
          <a:bodyPr/>
          <a:lstStyle/>
          <a:p>
            <a:r>
              <a:rPr lang="en-US" altLang="en-US" dirty="0">
                <a:ea typeface="ＭＳ Ｐゴシック" panose="020B0600070205080204" pitchFamily="34" charset="-128"/>
              </a:rPr>
              <a:t>At the beginning of the new millennium, in 2000, world leaders gathered at the UN to shape a broad vision to fight poverty in its many dimensions</a:t>
            </a:r>
          </a:p>
          <a:p>
            <a:r>
              <a:rPr lang="en-US" altLang="en-US" dirty="0">
                <a:ea typeface="ＭＳ Ｐゴシック" panose="020B0600070205080204" pitchFamily="34" charset="-128"/>
              </a:rPr>
              <a:t>That vision was translated into 8 Millennium Development Goals (MDGs)</a:t>
            </a:r>
          </a:p>
          <a:p>
            <a:r>
              <a:rPr lang="en-US" altLang="en-US" dirty="0">
                <a:ea typeface="ＭＳ Ｐゴシック" panose="020B0600070205080204" pitchFamily="34" charset="-128"/>
              </a:rPr>
              <a:t>The MDG framework has guided development work across the world for the past 15 years</a:t>
            </a:r>
          </a:p>
          <a:p>
            <a:endParaRPr lang="en-AU" altLang="en-US" dirty="0">
              <a:ea typeface="ＭＳ Ｐゴシック" panose="020B0600070205080204" pitchFamily="34" charset="-128"/>
            </a:endParaRPr>
          </a:p>
        </p:txBody>
      </p:sp>
      <p:sp>
        <p:nvSpPr>
          <p:cNvPr id="7171" name="Title 1"/>
          <p:cNvSpPr>
            <a:spLocks noGrp="1"/>
          </p:cNvSpPr>
          <p:nvPr>
            <p:ph type="title"/>
          </p:nvPr>
        </p:nvSpPr>
        <p:spPr>
          <a:xfrm>
            <a:off x="457200" y="274638"/>
            <a:ext cx="8578850" cy="1143000"/>
          </a:xfrm>
        </p:spPr>
        <p:txBody>
          <a:bodyPr/>
          <a:lstStyle/>
          <a:p>
            <a:r>
              <a:rPr lang="en-US" altLang="en-US">
                <a:ea typeface="ＭＳ Ｐゴシック" panose="020B0600070205080204" pitchFamily="34" charset="-128"/>
              </a:rPr>
              <a:t>Understanding the UN development agenda </a:t>
            </a:r>
            <a:endParaRPr altLang="en-US">
              <a:ea typeface="ＭＳ Ｐゴシック" panose="020B0600070205080204" pitchFamily="34" charset="-128"/>
            </a:endParaRPr>
          </a:p>
        </p:txBody>
      </p:sp>
    </p:spTree>
    <p:extLst>
      <p:ext uri="{BB962C8B-B14F-4D97-AF65-F5344CB8AC3E}">
        <p14:creationId xmlns:p14="http://schemas.microsoft.com/office/powerpoint/2010/main" val="425506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
          <p:cNvSpPr>
            <a:spLocks noGrp="1"/>
          </p:cNvSpPr>
          <p:nvPr>
            <p:ph idx="1"/>
          </p:nvPr>
        </p:nvSpPr>
        <p:spPr/>
        <p:txBody>
          <a:bodyPr>
            <a:normAutofit fontScale="92500"/>
          </a:bodyPr>
          <a:lstStyle/>
          <a:p>
            <a:r>
              <a:rPr lang="en-AU" altLang="en-US" dirty="0">
                <a:ea typeface="ＭＳ Ｐゴシック" panose="020B0600070205080204" pitchFamily="34" charset="-128"/>
              </a:rPr>
              <a:t>Goal 1: Eradicate extreme poverty and hunger</a:t>
            </a:r>
          </a:p>
          <a:p>
            <a:r>
              <a:rPr lang="en-AU" altLang="en-US" dirty="0">
                <a:ea typeface="ＭＳ Ｐゴシック" panose="020B0600070205080204" pitchFamily="34" charset="-128"/>
              </a:rPr>
              <a:t>Goal 2: Achieve universal primary education</a:t>
            </a:r>
          </a:p>
          <a:p>
            <a:r>
              <a:rPr lang="en-AU" altLang="en-US" dirty="0">
                <a:ea typeface="ＭＳ Ｐゴシック" panose="020B0600070205080204" pitchFamily="34" charset="-128"/>
              </a:rPr>
              <a:t>Goal 3: Promote gender equality and empower women</a:t>
            </a:r>
          </a:p>
          <a:p>
            <a:r>
              <a:rPr lang="en-AU" altLang="en-US" dirty="0">
                <a:ea typeface="ＭＳ Ｐゴシック" panose="020B0600070205080204" pitchFamily="34" charset="-128"/>
              </a:rPr>
              <a:t>Goal 4: Reduce child mortality</a:t>
            </a:r>
          </a:p>
          <a:p>
            <a:r>
              <a:rPr lang="en-AU" altLang="en-US" dirty="0">
                <a:ea typeface="ＭＳ Ｐゴシック" panose="020B0600070205080204" pitchFamily="34" charset="-128"/>
              </a:rPr>
              <a:t>Goal 5: Improve maternal health</a:t>
            </a:r>
          </a:p>
          <a:p>
            <a:r>
              <a:rPr lang="en-AU" altLang="en-US" dirty="0">
                <a:ea typeface="ＭＳ Ｐゴシック" panose="020B0600070205080204" pitchFamily="34" charset="-128"/>
              </a:rPr>
              <a:t>Goal 6: Combat HIV/AIDS, malaria and other diseases</a:t>
            </a:r>
          </a:p>
          <a:p>
            <a:r>
              <a:rPr lang="en-AU" altLang="en-US" dirty="0">
                <a:ea typeface="ＭＳ Ｐゴシック" panose="020B0600070205080204" pitchFamily="34" charset="-128"/>
              </a:rPr>
              <a:t>Goal 7: Ensure environmental sustainability</a:t>
            </a:r>
          </a:p>
          <a:p>
            <a:r>
              <a:rPr lang="en-AU" altLang="en-US" dirty="0">
                <a:ea typeface="ＭＳ Ｐゴシック" panose="020B0600070205080204" pitchFamily="34" charset="-128"/>
              </a:rPr>
              <a:t>Goal 8: Develop a global partnership for development</a:t>
            </a:r>
          </a:p>
          <a:p>
            <a:endParaRPr lang="en-AU" altLang="en-US" dirty="0">
              <a:ea typeface="ＭＳ Ｐゴシック" panose="020B0600070205080204" pitchFamily="34" charset="-128"/>
            </a:endParaRPr>
          </a:p>
        </p:txBody>
      </p:sp>
      <p:sp>
        <p:nvSpPr>
          <p:cNvPr id="9219" name="Title 2"/>
          <p:cNvSpPr>
            <a:spLocks noGrp="1"/>
          </p:cNvSpPr>
          <p:nvPr>
            <p:ph type="title"/>
          </p:nvPr>
        </p:nvSpPr>
        <p:spPr/>
        <p:txBody>
          <a:bodyPr/>
          <a:lstStyle/>
          <a:p>
            <a:r>
              <a:rPr lang="en-AU" altLang="en-US" dirty="0">
                <a:ea typeface="ＭＳ Ｐゴシック" panose="020B0600070205080204" pitchFamily="34" charset="-128"/>
              </a:rPr>
              <a:t>Eight</a:t>
            </a:r>
            <a:r>
              <a:rPr altLang="en-US" dirty="0">
                <a:ea typeface="ＭＳ Ｐゴシック" panose="020B0600070205080204" pitchFamily="34" charset="-128"/>
              </a:rPr>
              <a:t> Millennium Development Goals</a:t>
            </a:r>
          </a:p>
        </p:txBody>
      </p:sp>
    </p:spTree>
    <p:extLst>
      <p:ext uri="{BB962C8B-B14F-4D97-AF65-F5344CB8AC3E}">
        <p14:creationId xmlns:p14="http://schemas.microsoft.com/office/powerpoint/2010/main" val="527193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a:xfrm>
            <a:off x="457200" y="0"/>
            <a:ext cx="8229600" cy="1143000"/>
          </a:xfrm>
        </p:spPr>
        <p:txBody>
          <a:bodyPr/>
          <a:lstStyle/>
          <a:p>
            <a:r>
              <a:rPr altLang="en-US">
                <a:ea typeface="ＭＳ Ｐゴシック" panose="020B0600070205080204" pitchFamily="34" charset="-128"/>
              </a:rPr>
              <a:t>Some of the achievements</a:t>
            </a:r>
          </a:p>
        </p:txBody>
      </p:sp>
      <p:pic>
        <p:nvPicPr>
          <p:cNvPr id="10243" name="Content Placeholder 3"/>
          <p:cNvPicPr>
            <a:picLocks noGrp="1"/>
          </p:cNvPicPr>
          <p:nvPr>
            <p:ph idx="1"/>
          </p:nvPr>
        </p:nvPicPr>
        <p:blipFill>
          <a:blip r:embed="rId2">
            <a:extLst>
              <a:ext uri="{28A0092B-C50C-407E-A947-70E740481C1C}">
                <a14:useLocalDpi xmlns:a14="http://schemas.microsoft.com/office/drawing/2010/main" val="0"/>
              </a:ext>
            </a:extLst>
          </a:blip>
          <a:srcRect l="-166" t="13007" r="65765" b="30836"/>
          <a:stretch>
            <a:fillRect/>
          </a:stretch>
        </p:blipFill>
        <p:spPr>
          <a:xfrm>
            <a:off x="1387885" y="973086"/>
            <a:ext cx="6191250" cy="5324475"/>
          </a:xfrm>
        </p:spPr>
      </p:pic>
    </p:spTree>
    <p:extLst>
      <p:ext uri="{BB962C8B-B14F-4D97-AF65-F5344CB8AC3E}">
        <p14:creationId xmlns:p14="http://schemas.microsoft.com/office/powerpoint/2010/main" val="20115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090" y="365126"/>
            <a:ext cx="7817260" cy="1325563"/>
          </a:xfrm>
        </p:spPr>
        <p:txBody>
          <a:bodyPr/>
          <a:lstStyle/>
          <a:p>
            <a:r>
              <a:rPr lang="en-AU" dirty="0">
                <a:highlight>
                  <a:srgbClr val="FFFF00"/>
                </a:highlight>
              </a:rPr>
              <a:t>Slide to be deleted – for information only</a:t>
            </a:r>
          </a:p>
        </p:txBody>
      </p:sp>
      <p:sp>
        <p:nvSpPr>
          <p:cNvPr id="3" name="Content Placeholder 2"/>
          <p:cNvSpPr>
            <a:spLocks noGrp="1"/>
          </p:cNvSpPr>
          <p:nvPr>
            <p:ph idx="1"/>
          </p:nvPr>
        </p:nvSpPr>
        <p:spPr/>
        <p:txBody>
          <a:bodyPr/>
          <a:lstStyle/>
          <a:p>
            <a:r>
              <a:rPr lang="en-AU" dirty="0"/>
              <a:t>[</a:t>
            </a:r>
            <a:r>
              <a:rPr lang="en-AU" dirty="0">
                <a:highlight>
                  <a:srgbClr val="FFFF00"/>
                </a:highlight>
              </a:rPr>
              <a:t>Trainers –</a:t>
            </a:r>
          </a:p>
          <a:p>
            <a:r>
              <a:rPr lang="en-AU" dirty="0">
                <a:highlight>
                  <a:srgbClr val="FFFF00"/>
                </a:highlight>
              </a:rPr>
              <a:t>There is no need to work through all the following slides which show the achievements of the MDGs. </a:t>
            </a:r>
          </a:p>
          <a:p>
            <a:r>
              <a:rPr lang="en-AU" dirty="0">
                <a:highlight>
                  <a:srgbClr val="FFFF00"/>
                </a:highlight>
              </a:rPr>
              <a:t>It is helpful just to show the overall impact of development goals </a:t>
            </a:r>
          </a:p>
          <a:p>
            <a:r>
              <a:rPr lang="en-AU" dirty="0">
                <a:highlight>
                  <a:srgbClr val="FFFF00"/>
                </a:highlight>
              </a:rPr>
              <a:t>You might like to just highlight one or two achievements relevant to your region</a:t>
            </a:r>
            <a:r>
              <a:rPr lang="en-AU" dirty="0"/>
              <a:t>]</a:t>
            </a:r>
          </a:p>
        </p:txBody>
      </p:sp>
    </p:spTree>
    <p:extLst>
      <p:ext uri="{BB962C8B-B14F-4D97-AF65-F5344CB8AC3E}">
        <p14:creationId xmlns:p14="http://schemas.microsoft.com/office/powerpoint/2010/main" val="19069341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P_Template" id="{19C3EDDF-65E2-4EB9-8731-BCAB101DCCDC}" vid="{F8E54871-5E8B-450E-9775-4F556650BE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777</TotalTime>
  <Words>1584</Words>
  <Application>Microsoft Office PowerPoint</Application>
  <PresentationFormat>On-screen Show (4:3)</PresentationFormat>
  <Paragraphs>222</Paragraphs>
  <Slides>43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ＭＳ Ｐゴシック</vt:lpstr>
      <vt:lpstr>Arial</vt:lpstr>
      <vt:lpstr>Calibri</vt:lpstr>
      <vt:lpstr>Calibri Light</vt:lpstr>
      <vt:lpstr>Century Gothic</vt:lpstr>
      <vt:lpstr>Lucida Sans Unicode</vt:lpstr>
      <vt:lpstr>Office Theme</vt:lpstr>
      <vt:lpstr>PowerPoint Presentation</vt:lpstr>
      <vt:lpstr>For trainers </vt:lpstr>
      <vt:lpstr>Topic 1: The UN 2030 Agenda Learning objectives</vt:lpstr>
      <vt:lpstr>Overview of Topic 1: The UN 2030 Agenda</vt:lpstr>
      <vt:lpstr>The world today</vt:lpstr>
      <vt:lpstr>Understanding the UN development agenda </vt:lpstr>
      <vt:lpstr>Eight Millennium Development Goals</vt:lpstr>
      <vt:lpstr>Some of the achievements</vt:lpstr>
      <vt:lpstr>Slide to be deleted – for information only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Significant achievements made, but many people are being left behind</vt:lpstr>
      <vt:lpstr>However…</vt:lpstr>
      <vt:lpstr>No point in going half way</vt:lpstr>
      <vt:lpstr>Three key questions for you…</vt:lpstr>
      <vt:lpstr>The origins of the UN 2030 Agenda</vt:lpstr>
      <vt:lpstr>Scoping the goals: democratic process</vt:lpstr>
      <vt:lpstr>Regional consultation</vt:lpstr>
      <vt:lpstr>The international proposal: ‘Transforming our world’</vt:lpstr>
      <vt:lpstr>The 2030 Sustainable Development Goals</vt:lpstr>
      <vt:lpstr>The focus on People</vt:lpstr>
      <vt:lpstr>The focus on the Planet and on Prosperity</vt:lpstr>
      <vt:lpstr>The Planet and Prosperity, cont.</vt:lpstr>
      <vt:lpstr>The focus on Peace</vt:lpstr>
      <vt:lpstr>PowerPoint Presentation</vt:lpstr>
      <vt:lpstr>Desired outcomes for the UN 2030 Agenda</vt:lpstr>
      <vt:lpstr>The value of timely, current, accurate data</vt:lpstr>
      <vt:lpstr>The significance of open data</vt:lpstr>
      <vt:lpstr>Activity 1.1.  Sustainable Development Goals</vt:lpstr>
      <vt:lpstr>PowerPoint Presentation</vt:lpstr>
      <vt:lpstr>Activity 1.2. Which are the most relevant targets?</vt:lpstr>
      <vt:lpstr>PowerPoint Presentation</vt:lpstr>
      <vt:lpstr>IFLA’s advocacy activities at the UN</vt:lpstr>
      <vt:lpstr>IFLA: focus on Goal 16</vt:lpstr>
      <vt:lpstr>Topic 1B: IFLA’s work at the UN</vt:lpstr>
      <vt:lpstr>Summary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Evgeni Hristov</dc:creator>
  <cp:lastModifiedBy>Gillian Hallam</cp:lastModifiedBy>
  <cp:revision>91</cp:revision>
  <cp:lastPrinted>2016-10-02T03:53:49Z</cp:lastPrinted>
  <dcterms:created xsi:type="dcterms:W3CDTF">2016-09-06T09:01:44Z</dcterms:created>
  <dcterms:modified xsi:type="dcterms:W3CDTF">2016-10-22T03:01:44Z</dcterms:modified>
</cp:coreProperties>
</file>