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27"/>
  </p:notesMasterIdLst>
  <p:sldIdLst>
    <p:sldId id="257" r:id="rId5"/>
    <p:sldId id="267" r:id="rId6"/>
    <p:sldId id="293" r:id="rId7"/>
    <p:sldId id="269" r:id="rId8"/>
    <p:sldId id="281" r:id="rId9"/>
    <p:sldId id="259" r:id="rId10"/>
    <p:sldId id="268" r:id="rId11"/>
    <p:sldId id="271" r:id="rId12"/>
    <p:sldId id="272" r:id="rId13"/>
    <p:sldId id="273" r:id="rId14"/>
    <p:sldId id="274" r:id="rId15"/>
    <p:sldId id="275" r:id="rId16"/>
    <p:sldId id="276" r:id="rId17"/>
    <p:sldId id="284" r:id="rId18"/>
    <p:sldId id="294" r:id="rId19"/>
    <p:sldId id="296" r:id="rId20"/>
    <p:sldId id="292" r:id="rId21"/>
    <p:sldId id="299" r:id="rId22"/>
    <p:sldId id="297" r:id="rId23"/>
    <p:sldId id="298" r:id="rId24"/>
    <p:sldId id="282" r:id="rId25"/>
    <p:sldId id="264" r:id="rId26"/>
  </p:sldIdLst>
  <p:sldSz cx="12192000" cy="6858000"/>
  <p:notesSz cx="6858000" cy="9144000"/>
  <p:embeddedFontLst>
    <p:embeddedFont>
      <p:font typeface="Nourd-SemiBold" panose="01000000000000000000" charset="0"/>
      <p:regular r:id="rId28"/>
      <p:bold r:id="rId29"/>
    </p:embeddedFont>
    <p:embeddedFont>
      <p:font typeface="Univers" panose="020B0503020202020204" pitchFamily="34" charset="0"/>
      <p:regular r:id="rId30"/>
      <p:bold r:id="rId31"/>
    </p:embeddedFont>
  </p:embeddedFontLst>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A6A6"/>
    <a:srgbClr val="04A6A5"/>
    <a:srgbClr val="008986"/>
    <a:srgbClr val="007E7B"/>
    <a:srgbClr val="00E0E4"/>
    <a:srgbClr val="00C6C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06"/>
    <p:restoredTop sz="94673"/>
  </p:normalViewPr>
  <p:slideViewPr>
    <p:cSldViewPr snapToGrid="0">
      <p:cViewPr varScale="1">
        <p:scale>
          <a:sx n="59" d="100"/>
          <a:sy n="59" d="100"/>
        </p:scale>
        <p:origin x="1120"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1.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9FE81F-2429-194A-8B01-3FBD92010116}" type="datetimeFigureOut">
              <a:rPr lang="en-US" smtClean="0"/>
              <a:t>4/11/2025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706150-7013-7944-8C3C-40FE35669B38}" type="slidenum">
              <a:rPr lang="en-US" smtClean="0"/>
              <a:t>‹#›</a:t>
            </a:fld>
            <a:endParaRPr lang="en-US"/>
          </a:p>
        </p:txBody>
      </p:sp>
    </p:spTree>
    <p:extLst>
      <p:ext uri="{BB962C8B-B14F-4D97-AF65-F5344CB8AC3E}">
        <p14:creationId xmlns:p14="http://schemas.microsoft.com/office/powerpoint/2010/main" val="774257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2</a:t>
            </a:fld>
            <a:endParaRPr lang="en-US"/>
          </a:p>
        </p:txBody>
      </p:sp>
    </p:spTree>
    <p:extLst>
      <p:ext uri="{BB962C8B-B14F-4D97-AF65-F5344CB8AC3E}">
        <p14:creationId xmlns:p14="http://schemas.microsoft.com/office/powerpoint/2010/main" val="2901813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3F7D6-13FC-F878-676F-982979E9F5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1069A9-2EC7-5661-2726-1E0C12884A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96A8AC-C2E9-C3B2-CDF2-BFEC64FEFF3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4AE879D-C431-8EAE-2074-6A69DC14C558}"/>
              </a:ext>
            </a:extLst>
          </p:cNvPr>
          <p:cNvSpPr>
            <a:spLocks noGrp="1"/>
          </p:cNvSpPr>
          <p:nvPr>
            <p:ph type="sldNum" sz="quarter" idx="5"/>
          </p:nvPr>
        </p:nvSpPr>
        <p:spPr/>
        <p:txBody>
          <a:bodyPr/>
          <a:lstStyle/>
          <a:p>
            <a:fld id="{BE706150-7013-7944-8C3C-40FE35669B38}" type="slidenum">
              <a:rPr lang="en-US" smtClean="0"/>
              <a:t>15</a:t>
            </a:fld>
            <a:endParaRPr lang="en-US"/>
          </a:p>
        </p:txBody>
      </p:sp>
    </p:spTree>
    <p:extLst>
      <p:ext uri="{BB962C8B-B14F-4D97-AF65-F5344CB8AC3E}">
        <p14:creationId xmlns:p14="http://schemas.microsoft.com/office/powerpoint/2010/main" val="1116080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AC35B-328A-EE9A-E353-C0C4D1986E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C64B43-CEEF-A479-58BC-17B1B0C05D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0C94C6-44B5-6426-FCA1-3AF3852975C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41670CF-7558-A2F6-D543-7AC8D8A03784}"/>
              </a:ext>
            </a:extLst>
          </p:cNvPr>
          <p:cNvSpPr>
            <a:spLocks noGrp="1"/>
          </p:cNvSpPr>
          <p:nvPr>
            <p:ph type="sldNum" sz="quarter" idx="5"/>
          </p:nvPr>
        </p:nvSpPr>
        <p:spPr/>
        <p:txBody>
          <a:bodyPr/>
          <a:lstStyle/>
          <a:p>
            <a:fld id="{BE706150-7013-7944-8C3C-40FE35669B38}" type="slidenum">
              <a:rPr lang="en-US" smtClean="0"/>
              <a:t>16</a:t>
            </a:fld>
            <a:endParaRPr lang="en-US"/>
          </a:p>
        </p:txBody>
      </p:sp>
    </p:spTree>
    <p:extLst>
      <p:ext uri="{BB962C8B-B14F-4D97-AF65-F5344CB8AC3E}">
        <p14:creationId xmlns:p14="http://schemas.microsoft.com/office/powerpoint/2010/main" val="1451105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13999"/>
              </a:lnSpc>
              <a:buFont typeface="Arial" panose="020B0604020202020204" pitchFamily="34" charset="0"/>
              <a:buChar char="•"/>
            </a:pPr>
            <a:r>
              <a:rPr lang="en-AU" sz="1200" dirty="0">
                <a:solidFill>
                  <a:srgbClr val="373A3C"/>
                </a:solidFill>
                <a:highlight>
                  <a:srgbClr val="FFFFFF"/>
                </a:highlight>
                <a:latin typeface="Avenir Book"/>
              </a:rPr>
              <a:t>. In many ways we are still grappling with the same issues identified in the 2013 report, privacy and information security, openness, regulation, and inequality. This speaks to the tension between the rapid advancement of information technologies and the sociocultural and material context in which this advancement occurs.</a:t>
            </a:r>
          </a:p>
          <a:p>
            <a:pPr>
              <a:lnSpc>
                <a:spcPct val="113999"/>
              </a:lnSpc>
            </a:pPr>
            <a:r>
              <a:rPr lang="en-AU" sz="1200" dirty="0">
                <a:solidFill>
                  <a:srgbClr val="373A3C"/>
                </a:solidFill>
                <a:highlight>
                  <a:srgbClr val="FFFFFF"/>
                </a:highlight>
                <a:latin typeface="Avenir Book"/>
              </a:rPr>
              <a:t> While it’s stating the obvious that the pandemic sparked the rapid advancement and use of mobile and other technologies for healthcare and for information, it also highlighted the persistent lack of access to technologies that provide access to vital information for already marginalised groups.</a:t>
            </a:r>
          </a:p>
          <a:p>
            <a:pPr>
              <a:lnSpc>
                <a:spcPct val="113999"/>
              </a:lnSpc>
            </a:pPr>
            <a:endParaRPr lang="en-AU" sz="1200" dirty="0">
              <a:solidFill>
                <a:srgbClr val="373A3C"/>
              </a:solidFill>
              <a:highlight>
                <a:srgbClr val="FFFFFF"/>
              </a:highlight>
              <a:latin typeface="Avenir Book"/>
            </a:endParaRPr>
          </a:p>
          <a:p>
            <a:pPr marL="285750" indent="-285750">
              <a:lnSpc>
                <a:spcPct val="113999"/>
              </a:lnSpc>
              <a:buFont typeface="Arial" panose="020B0604020202020204" pitchFamily="34" charset="0"/>
              <a:buChar char="•"/>
            </a:pPr>
            <a:r>
              <a:rPr lang="en-AU" dirty="0">
                <a:solidFill>
                  <a:srgbClr val="373A3C"/>
                </a:solidFill>
                <a:highlight>
                  <a:srgbClr val="FFFFFF"/>
                </a:highlight>
                <a:latin typeface="Avenir Book"/>
              </a:rPr>
              <a:t>While we do devote section one to AI &amp; Technology, all the other identified trends occur in the context of the rapid advancement of generative AI and all the questions it raises for the information society and society in general.</a:t>
            </a:r>
          </a:p>
          <a:p>
            <a:pPr>
              <a:lnSpc>
                <a:spcPct val="113999"/>
              </a:lnSpc>
            </a:pPr>
            <a:endParaRPr lang="en-AU" sz="1200" dirty="0">
              <a:solidFill>
                <a:srgbClr val="373A3C"/>
              </a:solidFill>
              <a:highlight>
                <a:srgbClr val="FFFFFF"/>
              </a:highlight>
              <a:latin typeface="Avenir Book"/>
            </a:endParaRPr>
          </a:p>
          <a:p>
            <a:pPr>
              <a:lnSpc>
                <a:spcPct val="113999"/>
              </a:lnSpc>
            </a:pPr>
            <a:r>
              <a:rPr lang="en-AU" sz="1200" dirty="0">
                <a:solidFill>
                  <a:srgbClr val="373A3C"/>
                </a:solidFill>
                <a:highlight>
                  <a:srgbClr val="FFFFFF"/>
                </a:highlight>
                <a:latin typeface="Avenir Book"/>
              </a:rPr>
              <a:t>More than this though, technology enables creativity and enjoyment, it provides entertainment and connections, and for many, opportunities to learn and be a part of different communities. So, </a:t>
            </a:r>
            <a:endParaRPr lang="en-US" dirty="0"/>
          </a:p>
          <a:p>
            <a:pPr>
              <a:lnSpc>
                <a:spcPct val="113999"/>
              </a:lnSpc>
            </a:pPr>
            <a:endParaRPr lang="en-AU" sz="1200" dirty="0">
              <a:solidFill>
                <a:srgbClr val="373A3C"/>
              </a:solidFill>
              <a:highlight>
                <a:srgbClr val="FFFFFF"/>
              </a:highlight>
              <a:latin typeface="Avenir Book"/>
            </a:endParaRPr>
          </a:p>
          <a:p>
            <a:pPr>
              <a:lnSpc>
                <a:spcPct val="113999"/>
              </a:lnSpc>
            </a:pPr>
            <a:endParaRPr lang="en-AU" sz="1200" dirty="0">
              <a:solidFill>
                <a:srgbClr val="373A3C"/>
              </a:solidFill>
              <a:highlight>
                <a:srgbClr val="FFFFFF"/>
              </a:highlight>
              <a:latin typeface="Avenir Book"/>
            </a:endParaRPr>
          </a:p>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17</a:t>
            </a:fld>
            <a:endParaRPr lang="en-US"/>
          </a:p>
        </p:txBody>
      </p:sp>
    </p:spTree>
    <p:extLst>
      <p:ext uri="{BB962C8B-B14F-4D97-AF65-F5344CB8AC3E}">
        <p14:creationId xmlns:p14="http://schemas.microsoft.com/office/powerpoint/2010/main" val="1354792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0A2F24-9753-0C88-8B95-F933D781C6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582211-901B-13EE-7A36-12CD2FA321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E45BC4-CD4B-7AB0-0F01-60ED61F98C94}"/>
              </a:ext>
            </a:extLst>
          </p:cNvPr>
          <p:cNvSpPr>
            <a:spLocks noGrp="1"/>
          </p:cNvSpPr>
          <p:nvPr>
            <p:ph type="body" idx="1"/>
          </p:nvPr>
        </p:nvSpPr>
        <p:spPr/>
        <p:txBody>
          <a:bodyPr/>
          <a:lstStyle/>
          <a:p>
            <a:pPr marL="285750" indent="-285750">
              <a:lnSpc>
                <a:spcPct val="113999"/>
              </a:lnSpc>
              <a:buFont typeface="Arial" panose="020B0604020202020204" pitchFamily="34" charset="0"/>
              <a:buChar char="•"/>
            </a:pPr>
            <a:r>
              <a:rPr lang="en-AU" sz="1200" dirty="0">
                <a:solidFill>
                  <a:srgbClr val="373A3C"/>
                </a:solidFill>
                <a:highlight>
                  <a:srgbClr val="FFFFFF"/>
                </a:highlight>
                <a:latin typeface="Avenir Book"/>
              </a:rPr>
              <a:t>. In many ways we are still grappling with the same issues identified in the 2013 report, privacy and information security, openness, regulation, and inequality. This speaks to the tension between the rapid advancement of information technologies and the sociocultural and material context in which this advancement occurs.</a:t>
            </a:r>
          </a:p>
          <a:p>
            <a:pPr>
              <a:lnSpc>
                <a:spcPct val="113999"/>
              </a:lnSpc>
            </a:pPr>
            <a:r>
              <a:rPr lang="en-AU" sz="1200" dirty="0">
                <a:solidFill>
                  <a:srgbClr val="373A3C"/>
                </a:solidFill>
                <a:highlight>
                  <a:srgbClr val="FFFFFF"/>
                </a:highlight>
                <a:latin typeface="Avenir Book"/>
              </a:rPr>
              <a:t> While it’s stating the obvious that the pandemic sparked the rapid advancement and use of mobile and other technologies for healthcare and for information, it also highlighted the persistent lack of access to technologies that provide access to vital information for already marginalised groups.</a:t>
            </a:r>
          </a:p>
          <a:p>
            <a:pPr>
              <a:lnSpc>
                <a:spcPct val="113999"/>
              </a:lnSpc>
            </a:pPr>
            <a:endParaRPr lang="en-AU" sz="1200" dirty="0">
              <a:solidFill>
                <a:srgbClr val="373A3C"/>
              </a:solidFill>
              <a:highlight>
                <a:srgbClr val="FFFFFF"/>
              </a:highlight>
              <a:latin typeface="Avenir Book"/>
            </a:endParaRPr>
          </a:p>
          <a:p>
            <a:pPr marL="285750" indent="-285750">
              <a:lnSpc>
                <a:spcPct val="113999"/>
              </a:lnSpc>
              <a:buFont typeface="Arial" panose="020B0604020202020204" pitchFamily="34" charset="0"/>
              <a:buChar char="•"/>
            </a:pPr>
            <a:r>
              <a:rPr lang="en-AU" dirty="0">
                <a:solidFill>
                  <a:srgbClr val="373A3C"/>
                </a:solidFill>
                <a:highlight>
                  <a:srgbClr val="FFFFFF"/>
                </a:highlight>
                <a:latin typeface="Avenir Book"/>
              </a:rPr>
              <a:t>While we do devote section one to AI &amp; Technology, all the other identified trends occur in the context of the rapid advancement of generative AI and all the questions it raises for the information society and society in general.</a:t>
            </a:r>
          </a:p>
          <a:p>
            <a:pPr>
              <a:lnSpc>
                <a:spcPct val="113999"/>
              </a:lnSpc>
            </a:pPr>
            <a:endParaRPr lang="en-AU" sz="1200" dirty="0">
              <a:solidFill>
                <a:srgbClr val="373A3C"/>
              </a:solidFill>
              <a:highlight>
                <a:srgbClr val="FFFFFF"/>
              </a:highlight>
              <a:latin typeface="Avenir Book"/>
            </a:endParaRPr>
          </a:p>
          <a:p>
            <a:pPr>
              <a:lnSpc>
                <a:spcPct val="113999"/>
              </a:lnSpc>
            </a:pPr>
            <a:r>
              <a:rPr lang="en-AU" sz="1200" dirty="0">
                <a:solidFill>
                  <a:srgbClr val="373A3C"/>
                </a:solidFill>
                <a:highlight>
                  <a:srgbClr val="FFFFFF"/>
                </a:highlight>
                <a:latin typeface="Avenir Book"/>
              </a:rPr>
              <a:t>More than this though, technology enables creativity and enjoyment, it provides entertainment and connections, and for many, opportunities to learn and be a part of different communities. So, </a:t>
            </a:r>
            <a:endParaRPr lang="en-US" dirty="0"/>
          </a:p>
          <a:p>
            <a:pPr>
              <a:lnSpc>
                <a:spcPct val="113999"/>
              </a:lnSpc>
            </a:pPr>
            <a:endParaRPr lang="en-AU" sz="1200" dirty="0">
              <a:solidFill>
                <a:srgbClr val="373A3C"/>
              </a:solidFill>
              <a:highlight>
                <a:srgbClr val="FFFFFF"/>
              </a:highlight>
              <a:latin typeface="Avenir Book"/>
            </a:endParaRPr>
          </a:p>
          <a:p>
            <a:pPr>
              <a:lnSpc>
                <a:spcPct val="113999"/>
              </a:lnSpc>
            </a:pPr>
            <a:endParaRPr lang="en-AU" sz="1200" dirty="0">
              <a:solidFill>
                <a:srgbClr val="373A3C"/>
              </a:solidFill>
              <a:highlight>
                <a:srgbClr val="FFFFFF"/>
              </a:highlight>
              <a:latin typeface="Avenir Book"/>
            </a:endParaRPr>
          </a:p>
          <a:p>
            <a:endParaRPr lang="en-US" dirty="0"/>
          </a:p>
        </p:txBody>
      </p:sp>
      <p:sp>
        <p:nvSpPr>
          <p:cNvPr id="4" name="Slide Number Placeholder 3">
            <a:extLst>
              <a:ext uri="{FF2B5EF4-FFF2-40B4-BE49-F238E27FC236}">
                <a16:creationId xmlns:a16="http://schemas.microsoft.com/office/drawing/2014/main" id="{4B4E39C6-D054-7BED-BD20-D2C0A88FC427}"/>
              </a:ext>
            </a:extLst>
          </p:cNvPr>
          <p:cNvSpPr>
            <a:spLocks noGrp="1"/>
          </p:cNvSpPr>
          <p:nvPr>
            <p:ph type="sldNum" sz="quarter" idx="5"/>
          </p:nvPr>
        </p:nvSpPr>
        <p:spPr/>
        <p:txBody>
          <a:bodyPr/>
          <a:lstStyle/>
          <a:p>
            <a:fld id="{BE706150-7013-7944-8C3C-40FE35669B38}" type="slidenum">
              <a:rPr lang="en-US" smtClean="0"/>
              <a:t>18</a:t>
            </a:fld>
            <a:endParaRPr lang="en-US"/>
          </a:p>
        </p:txBody>
      </p:sp>
    </p:spTree>
    <p:extLst>
      <p:ext uri="{BB962C8B-B14F-4D97-AF65-F5344CB8AC3E}">
        <p14:creationId xmlns:p14="http://schemas.microsoft.com/office/powerpoint/2010/main" val="452122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FE7A0-D5BC-40AE-08F8-31B9EECAEE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4CBDCF-83AB-8CCF-7001-9A64BE3565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712E60-B806-A68E-8814-DAE39BE0AA4F}"/>
              </a:ext>
            </a:extLst>
          </p:cNvPr>
          <p:cNvSpPr>
            <a:spLocks noGrp="1"/>
          </p:cNvSpPr>
          <p:nvPr>
            <p:ph type="body" idx="1"/>
          </p:nvPr>
        </p:nvSpPr>
        <p:spPr/>
        <p:txBody>
          <a:bodyPr/>
          <a:lstStyle/>
          <a:p>
            <a:pPr marL="285750" indent="-285750">
              <a:lnSpc>
                <a:spcPct val="113999"/>
              </a:lnSpc>
              <a:buFont typeface="Arial" panose="020B0604020202020204" pitchFamily="34" charset="0"/>
              <a:buChar char="•"/>
            </a:pPr>
            <a:r>
              <a:rPr lang="en-AU" sz="1200" dirty="0">
                <a:solidFill>
                  <a:srgbClr val="373A3C"/>
                </a:solidFill>
                <a:highlight>
                  <a:srgbClr val="FFFFFF"/>
                </a:highlight>
                <a:latin typeface="Avenir Book"/>
              </a:rPr>
              <a:t>. In many ways we are still grappling with the same issues identified in the 2013 report, privacy and information security, openness, regulation, and inequality. This speaks to the tension between the rapid advancement of information technologies and the sociocultural and material context in which this advancement occurs.</a:t>
            </a:r>
          </a:p>
          <a:p>
            <a:pPr>
              <a:lnSpc>
                <a:spcPct val="113999"/>
              </a:lnSpc>
            </a:pPr>
            <a:r>
              <a:rPr lang="en-AU" sz="1200" dirty="0">
                <a:solidFill>
                  <a:srgbClr val="373A3C"/>
                </a:solidFill>
                <a:highlight>
                  <a:srgbClr val="FFFFFF"/>
                </a:highlight>
                <a:latin typeface="Avenir Book"/>
              </a:rPr>
              <a:t> While it’s stating the obvious that the pandemic sparked the rapid advancement and use of mobile and other technologies for healthcare and for information, it also highlighted the persistent lack of access to technologies that provide access to vital information for already marginalised groups.</a:t>
            </a:r>
          </a:p>
          <a:p>
            <a:pPr>
              <a:lnSpc>
                <a:spcPct val="113999"/>
              </a:lnSpc>
            </a:pPr>
            <a:endParaRPr lang="en-AU" sz="1200" dirty="0">
              <a:solidFill>
                <a:srgbClr val="373A3C"/>
              </a:solidFill>
              <a:highlight>
                <a:srgbClr val="FFFFFF"/>
              </a:highlight>
              <a:latin typeface="Avenir Book"/>
            </a:endParaRPr>
          </a:p>
          <a:p>
            <a:pPr marL="285750" indent="-285750">
              <a:lnSpc>
                <a:spcPct val="113999"/>
              </a:lnSpc>
              <a:buFont typeface="Arial" panose="020B0604020202020204" pitchFamily="34" charset="0"/>
              <a:buChar char="•"/>
            </a:pPr>
            <a:r>
              <a:rPr lang="en-AU" dirty="0">
                <a:solidFill>
                  <a:srgbClr val="373A3C"/>
                </a:solidFill>
                <a:highlight>
                  <a:srgbClr val="FFFFFF"/>
                </a:highlight>
                <a:latin typeface="Avenir Book"/>
              </a:rPr>
              <a:t>While we do devote section one to AI &amp; Technology, all the other identified trends occur in the context of the rapid advancement of generative AI and all the questions it raises for the information society and society in general.</a:t>
            </a:r>
          </a:p>
          <a:p>
            <a:pPr>
              <a:lnSpc>
                <a:spcPct val="113999"/>
              </a:lnSpc>
            </a:pPr>
            <a:endParaRPr lang="en-AU" sz="1200" dirty="0">
              <a:solidFill>
                <a:srgbClr val="373A3C"/>
              </a:solidFill>
              <a:highlight>
                <a:srgbClr val="FFFFFF"/>
              </a:highlight>
              <a:latin typeface="Avenir Book"/>
            </a:endParaRPr>
          </a:p>
          <a:p>
            <a:pPr>
              <a:lnSpc>
                <a:spcPct val="113999"/>
              </a:lnSpc>
            </a:pPr>
            <a:r>
              <a:rPr lang="en-AU" sz="1200" dirty="0">
                <a:solidFill>
                  <a:srgbClr val="373A3C"/>
                </a:solidFill>
                <a:highlight>
                  <a:srgbClr val="FFFFFF"/>
                </a:highlight>
                <a:latin typeface="Avenir Book"/>
              </a:rPr>
              <a:t>More than this though, technology enables creativity and enjoyment, it provides entertainment and connections, and for many, opportunities to learn and be a part of different communities. So, </a:t>
            </a:r>
            <a:endParaRPr lang="en-US" dirty="0"/>
          </a:p>
          <a:p>
            <a:pPr>
              <a:lnSpc>
                <a:spcPct val="113999"/>
              </a:lnSpc>
            </a:pPr>
            <a:endParaRPr lang="en-AU" sz="1200" dirty="0">
              <a:solidFill>
                <a:srgbClr val="373A3C"/>
              </a:solidFill>
              <a:highlight>
                <a:srgbClr val="FFFFFF"/>
              </a:highlight>
              <a:latin typeface="Avenir Book"/>
            </a:endParaRPr>
          </a:p>
          <a:p>
            <a:pPr>
              <a:lnSpc>
                <a:spcPct val="113999"/>
              </a:lnSpc>
            </a:pPr>
            <a:endParaRPr lang="en-AU" sz="1200" dirty="0">
              <a:solidFill>
                <a:srgbClr val="373A3C"/>
              </a:solidFill>
              <a:highlight>
                <a:srgbClr val="FFFFFF"/>
              </a:highlight>
              <a:latin typeface="Avenir Book"/>
            </a:endParaRPr>
          </a:p>
          <a:p>
            <a:endParaRPr lang="en-US" dirty="0"/>
          </a:p>
        </p:txBody>
      </p:sp>
      <p:sp>
        <p:nvSpPr>
          <p:cNvPr id="4" name="Slide Number Placeholder 3">
            <a:extLst>
              <a:ext uri="{FF2B5EF4-FFF2-40B4-BE49-F238E27FC236}">
                <a16:creationId xmlns:a16="http://schemas.microsoft.com/office/drawing/2014/main" id="{EE2296EB-D59E-AD03-A015-C863FADE09E3}"/>
              </a:ext>
            </a:extLst>
          </p:cNvPr>
          <p:cNvSpPr>
            <a:spLocks noGrp="1"/>
          </p:cNvSpPr>
          <p:nvPr>
            <p:ph type="sldNum" sz="quarter" idx="5"/>
          </p:nvPr>
        </p:nvSpPr>
        <p:spPr/>
        <p:txBody>
          <a:bodyPr/>
          <a:lstStyle/>
          <a:p>
            <a:fld id="{BE706150-7013-7944-8C3C-40FE35669B38}" type="slidenum">
              <a:rPr lang="en-US" smtClean="0"/>
              <a:t>19</a:t>
            </a:fld>
            <a:endParaRPr lang="en-US"/>
          </a:p>
        </p:txBody>
      </p:sp>
    </p:spTree>
    <p:extLst>
      <p:ext uri="{BB962C8B-B14F-4D97-AF65-F5344CB8AC3E}">
        <p14:creationId xmlns:p14="http://schemas.microsoft.com/office/powerpoint/2010/main" val="19717937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376E01-D415-348A-1D99-39C87F3AF4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7ACADB-9EAC-489D-8C60-F5EEEDAACB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53F3AF-5ABE-2859-442B-31FCB2FB252D}"/>
              </a:ext>
            </a:extLst>
          </p:cNvPr>
          <p:cNvSpPr>
            <a:spLocks noGrp="1"/>
          </p:cNvSpPr>
          <p:nvPr>
            <p:ph type="body" idx="1"/>
          </p:nvPr>
        </p:nvSpPr>
        <p:spPr/>
        <p:txBody>
          <a:bodyPr/>
          <a:lstStyle/>
          <a:p>
            <a:pPr marL="285750" indent="-285750">
              <a:lnSpc>
                <a:spcPct val="113999"/>
              </a:lnSpc>
              <a:buFont typeface="Arial" panose="020B0604020202020204" pitchFamily="34" charset="0"/>
              <a:buChar char="•"/>
            </a:pPr>
            <a:r>
              <a:rPr lang="en-AU" sz="1200" dirty="0">
                <a:solidFill>
                  <a:srgbClr val="373A3C"/>
                </a:solidFill>
                <a:highlight>
                  <a:srgbClr val="FFFFFF"/>
                </a:highlight>
                <a:latin typeface="Avenir Book"/>
              </a:rPr>
              <a:t>. In many ways we are still grappling with the same issues identified in the 2013 report, privacy and information security, openness, regulation, and inequality. This speaks to the tension between the rapid advancement of information technologies and the sociocultural and material context in which this advancement occurs.</a:t>
            </a:r>
          </a:p>
          <a:p>
            <a:pPr>
              <a:lnSpc>
                <a:spcPct val="113999"/>
              </a:lnSpc>
            </a:pPr>
            <a:r>
              <a:rPr lang="en-AU" sz="1200" dirty="0">
                <a:solidFill>
                  <a:srgbClr val="373A3C"/>
                </a:solidFill>
                <a:highlight>
                  <a:srgbClr val="FFFFFF"/>
                </a:highlight>
                <a:latin typeface="Avenir Book"/>
              </a:rPr>
              <a:t> While it’s stating the obvious that the pandemic sparked the rapid advancement and use of mobile and other technologies for healthcare and for information, it also highlighted the persistent lack of access to technologies that provide access to vital information for already marginalised groups.</a:t>
            </a:r>
          </a:p>
          <a:p>
            <a:pPr>
              <a:lnSpc>
                <a:spcPct val="113999"/>
              </a:lnSpc>
            </a:pPr>
            <a:endParaRPr lang="en-AU" sz="1200" dirty="0">
              <a:solidFill>
                <a:srgbClr val="373A3C"/>
              </a:solidFill>
              <a:highlight>
                <a:srgbClr val="FFFFFF"/>
              </a:highlight>
              <a:latin typeface="Avenir Book"/>
            </a:endParaRPr>
          </a:p>
          <a:p>
            <a:pPr marL="285750" indent="-285750">
              <a:lnSpc>
                <a:spcPct val="113999"/>
              </a:lnSpc>
              <a:buFont typeface="Arial" panose="020B0604020202020204" pitchFamily="34" charset="0"/>
              <a:buChar char="•"/>
            </a:pPr>
            <a:r>
              <a:rPr lang="en-AU" dirty="0">
                <a:solidFill>
                  <a:srgbClr val="373A3C"/>
                </a:solidFill>
                <a:highlight>
                  <a:srgbClr val="FFFFFF"/>
                </a:highlight>
                <a:latin typeface="Avenir Book"/>
              </a:rPr>
              <a:t>While we do devote section one to AI &amp; Technology, all the other identified trends occur in the context of the rapid advancement of generative AI and all the questions it raises for the information society and society in general.</a:t>
            </a:r>
          </a:p>
          <a:p>
            <a:pPr>
              <a:lnSpc>
                <a:spcPct val="113999"/>
              </a:lnSpc>
            </a:pPr>
            <a:endParaRPr lang="en-AU" sz="1200" dirty="0">
              <a:solidFill>
                <a:srgbClr val="373A3C"/>
              </a:solidFill>
              <a:highlight>
                <a:srgbClr val="FFFFFF"/>
              </a:highlight>
              <a:latin typeface="Avenir Book"/>
            </a:endParaRPr>
          </a:p>
          <a:p>
            <a:pPr>
              <a:lnSpc>
                <a:spcPct val="113999"/>
              </a:lnSpc>
            </a:pPr>
            <a:r>
              <a:rPr lang="en-AU" sz="1200" dirty="0">
                <a:solidFill>
                  <a:srgbClr val="373A3C"/>
                </a:solidFill>
                <a:highlight>
                  <a:srgbClr val="FFFFFF"/>
                </a:highlight>
                <a:latin typeface="Avenir Book"/>
              </a:rPr>
              <a:t>More than this though, technology enables creativity and enjoyment, it provides entertainment and connections, and for many, opportunities to learn and be a part of different communities. So, </a:t>
            </a:r>
            <a:endParaRPr lang="en-US" dirty="0"/>
          </a:p>
          <a:p>
            <a:pPr>
              <a:lnSpc>
                <a:spcPct val="113999"/>
              </a:lnSpc>
            </a:pPr>
            <a:endParaRPr lang="en-AU" sz="1200" dirty="0">
              <a:solidFill>
                <a:srgbClr val="373A3C"/>
              </a:solidFill>
              <a:highlight>
                <a:srgbClr val="FFFFFF"/>
              </a:highlight>
              <a:latin typeface="Avenir Book"/>
            </a:endParaRPr>
          </a:p>
          <a:p>
            <a:pPr>
              <a:lnSpc>
                <a:spcPct val="113999"/>
              </a:lnSpc>
            </a:pPr>
            <a:endParaRPr lang="en-AU" sz="1200" dirty="0">
              <a:solidFill>
                <a:srgbClr val="373A3C"/>
              </a:solidFill>
              <a:highlight>
                <a:srgbClr val="FFFFFF"/>
              </a:highlight>
              <a:latin typeface="Avenir Book"/>
            </a:endParaRPr>
          </a:p>
          <a:p>
            <a:endParaRPr lang="en-US" dirty="0"/>
          </a:p>
        </p:txBody>
      </p:sp>
      <p:sp>
        <p:nvSpPr>
          <p:cNvPr id="4" name="Slide Number Placeholder 3">
            <a:extLst>
              <a:ext uri="{FF2B5EF4-FFF2-40B4-BE49-F238E27FC236}">
                <a16:creationId xmlns:a16="http://schemas.microsoft.com/office/drawing/2014/main" id="{2CED737E-F190-917D-0C06-D8C914453535}"/>
              </a:ext>
            </a:extLst>
          </p:cNvPr>
          <p:cNvSpPr>
            <a:spLocks noGrp="1"/>
          </p:cNvSpPr>
          <p:nvPr>
            <p:ph type="sldNum" sz="quarter" idx="5"/>
          </p:nvPr>
        </p:nvSpPr>
        <p:spPr/>
        <p:txBody>
          <a:bodyPr/>
          <a:lstStyle/>
          <a:p>
            <a:fld id="{BE706150-7013-7944-8C3C-40FE35669B38}" type="slidenum">
              <a:rPr lang="en-US" smtClean="0"/>
              <a:t>20</a:t>
            </a:fld>
            <a:endParaRPr lang="en-US"/>
          </a:p>
        </p:txBody>
      </p:sp>
    </p:spTree>
    <p:extLst>
      <p:ext uri="{BB962C8B-B14F-4D97-AF65-F5344CB8AC3E}">
        <p14:creationId xmlns:p14="http://schemas.microsoft.com/office/powerpoint/2010/main" val="2177907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5BE531-D1A2-E15A-08CE-B2C7FE4411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1E2151-68A9-50AF-9669-3EDADF87FD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076878-F999-D2E5-30B9-AA355A24D3D4}"/>
              </a:ext>
            </a:extLst>
          </p:cNvPr>
          <p:cNvSpPr>
            <a:spLocks noGrp="1"/>
          </p:cNvSpPr>
          <p:nvPr>
            <p:ph type="body" idx="1"/>
          </p:nvPr>
        </p:nvSpPr>
        <p:spPr/>
        <p:txBody>
          <a:bodyPr/>
          <a:lstStyle/>
          <a:p>
            <a:pPr marL="285750" indent="-285750">
              <a:lnSpc>
                <a:spcPct val="113999"/>
              </a:lnSpc>
              <a:buFont typeface="Arial" panose="020B0604020202020204" pitchFamily="34" charset="0"/>
              <a:buChar char="•"/>
            </a:pPr>
            <a:r>
              <a:rPr lang="en-AU" sz="1200" dirty="0">
                <a:solidFill>
                  <a:srgbClr val="373A3C"/>
                </a:solidFill>
                <a:highlight>
                  <a:srgbClr val="FFFFFF"/>
                </a:highlight>
                <a:latin typeface="Avenir Book"/>
              </a:rPr>
              <a:t>. In many ways we are still grappling with the same issues identified in the 2013 report, privacy and information security, openness, regulation, and inequality. This speaks to the tension between the rapid advancement of information technologies and the sociocultural and material context in which this advancement occurs.</a:t>
            </a:r>
          </a:p>
          <a:p>
            <a:pPr>
              <a:lnSpc>
                <a:spcPct val="113999"/>
              </a:lnSpc>
            </a:pPr>
            <a:r>
              <a:rPr lang="en-AU" sz="1200" dirty="0">
                <a:solidFill>
                  <a:srgbClr val="373A3C"/>
                </a:solidFill>
                <a:highlight>
                  <a:srgbClr val="FFFFFF"/>
                </a:highlight>
                <a:latin typeface="Avenir Book"/>
              </a:rPr>
              <a:t> While it’s stating the obvious that the pandemic sparked the rapid advancement and use of mobile and other technologies for healthcare and for information, it also highlighted the persistent lack of access to technologies that provide access to vital information for already marginalised groups.</a:t>
            </a:r>
          </a:p>
          <a:p>
            <a:pPr>
              <a:lnSpc>
                <a:spcPct val="113999"/>
              </a:lnSpc>
            </a:pPr>
            <a:endParaRPr lang="en-AU" sz="1200" dirty="0">
              <a:solidFill>
                <a:srgbClr val="373A3C"/>
              </a:solidFill>
              <a:highlight>
                <a:srgbClr val="FFFFFF"/>
              </a:highlight>
              <a:latin typeface="Avenir Book"/>
            </a:endParaRPr>
          </a:p>
          <a:p>
            <a:pPr marL="285750" indent="-285750">
              <a:lnSpc>
                <a:spcPct val="113999"/>
              </a:lnSpc>
              <a:buFont typeface="Arial" panose="020B0604020202020204" pitchFamily="34" charset="0"/>
              <a:buChar char="•"/>
            </a:pPr>
            <a:r>
              <a:rPr lang="en-AU" dirty="0">
                <a:solidFill>
                  <a:srgbClr val="373A3C"/>
                </a:solidFill>
                <a:highlight>
                  <a:srgbClr val="FFFFFF"/>
                </a:highlight>
                <a:latin typeface="Avenir Book"/>
              </a:rPr>
              <a:t>While we do devote section one to AI &amp; Technology, all the other identified trends occur in the context of the rapid advancement of generative AI and all the questions it raises for the information society and society in general.</a:t>
            </a:r>
          </a:p>
          <a:p>
            <a:pPr>
              <a:lnSpc>
                <a:spcPct val="113999"/>
              </a:lnSpc>
            </a:pPr>
            <a:endParaRPr lang="en-AU" sz="1200" dirty="0">
              <a:solidFill>
                <a:srgbClr val="373A3C"/>
              </a:solidFill>
              <a:highlight>
                <a:srgbClr val="FFFFFF"/>
              </a:highlight>
              <a:latin typeface="Avenir Book"/>
            </a:endParaRPr>
          </a:p>
          <a:p>
            <a:pPr>
              <a:lnSpc>
                <a:spcPct val="113999"/>
              </a:lnSpc>
            </a:pPr>
            <a:r>
              <a:rPr lang="en-AU" sz="1200" dirty="0">
                <a:solidFill>
                  <a:srgbClr val="373A3C"/>
                </a:solidFill>
                <a:highlight>
                  <a:srgbClr val="FFFFFF"/>
                </a:highlight>
                <a:latin typeface="Avenir Book"/>
              </a:rPr>
              <a:t>More than this though, technology enables creativity and enjoyment, it provides entertainment and connections, and for many, opportunities to learn and be a part of different communities. So, </a:t>
            </a:r>
            <a:endParaRPr lang="en-US" dirty="0"/>
          </a:p>
          <a:p>
            <a:pPr>
              <a:lnSpc>
                <a:spcPct val="113999"/>
              </a:lnSpc>
            </a:pPr>
            <a:endParaRPr lang="en-AU" sz="1200" dirty="0">
              <a:solidFill>
                <a:srgbClr val="373A3C"/>
              </a:solidFill>
              <a:highlight>
                <a:srgbClr val="FFFFFF"/>
              </a:highlight>
              <a:latin typeface="Avenir Book"/>
            </a:endParaRPr>
          </a:p>
          <a:p>
            <a:pPr>
              <a:lnSpc>
                <a:spcPct val="113999"/>
              </a:lnSpc>
            </a:pPr>
            <a:endParaRPr lang="en-AU" sz="1200" dirty="0">
              <a:solidFill>
                <a:srgbClr val="373A3C"/>
              </a:solidFill>
              <a:highlight>
                <a:srgbClr val="FFFFFF"/>
              </a:highlight>
              <a:latin typeface="Avenir Book"/>
            </a:endParaRPr>
          </a:p>
          <a:p>
            <a:endParaRPr lang="en-US" dirty="0"/>
          </a:p>
        </p:txBody>
      </p:sp>
      <p:sp>
        <p:nvSpPr>
          <p:cNvPr id="4" name="Slide Number Placeholder 3">
            <a:extLst>
              <a:ext uri="{FF2B5EF4-FFF2-40B4-BE49-F238E27FC236}">
                <a16:creationId xmlns:a16="http://schemas.microsoft.com/office/drawing/2014/main" id="{CE9721AE-CE93-74A7-017E-B28CB4CA35F5}"/>
              </a:ext>
            </a:extLst>
          </p:cNvPr>
          <p:cNvSpPr>
            <a:spLocks noGrp="1"/>
          </p:cNvSpPr>
          <p:nvPr>
            <p:ph type="sldNum" sz="quarter" idx="5"/>
          </p:nvPr>
        </p:nvSpPr>
        <p:spPr/>
        <p:txBody>
          <a:bodyPr/>
          <a:lstStyle/>
          <a:p>
            <a:fld id="{BE706150-7013-7944-8C3C-40FE35669B38}" type="slidenum">
              <a:rPr lang="en-US" smtClean="0"/>
              <a:t>3</a:t>
            </a:fld>
            <a:endParaRPr lang="en-US"/>
          </a:p>
        </p:txBody>
      </p:sp>
    </p:spTree>
    <p:extLst>
      <p:ext uri="{BB962C8B-B14F-4D97-AF65-F5344CB8AC3E}">
        <p14:creationId xmlns:p14="http://schemas.microsoft.com/office/powerpoint/2010/main" val="892102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4</a:t>
            </a:fld>
            <a:endParaRPr lang="en-US"/>
          </a:p>
        </p:txBody>
      </p:sp>
    </p:spTree>
    <p:extLst>
      <p:ext uri="{BB962C8B-B14F-4D97-AF65-F5344CB8AC3E}">
        <p14:creationId xmlns:p14="http://schemas.microsoft.com/office/powerpoint/2010/main" val="990227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5</a:t>
            </a:fld>
            <a:endParaRPr lang="en-US"/>
          </a:p>
        </p:txBody>
      </p:sp>
    </p:spTree>
    <p:extLst>
      <p:ext uri="{BB962C8B-B14F-4D97-AF65-F5344CB8AC3E}">
        <p14:creationId xmlns:p14="http://schemas.microsoft.com/office/powerpoint/2010/main" val="2581792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7</a:t>
            </a:fld>
            <a:endParaRPr lang="en-US"/>
          </a:p>
        </p:txBody>
      </p:sp>
    </p:spTree>
    <p:extLst>
      <p:ext uri="{BB962C8B-B14F-4D97-AF65-F5344CB8AC3E}">
        <p14:creationId xmlns:p14="http://schemas.microsoft.com/office/powerpoint/2010/main" val="3009534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10</a:t>
            </a:fld>
            <a:endParaRPr lang="en-US"/>
          </a:p>
        </p:txBody>
      </p:sp>
    </p:spTree>
    <p:extLst>
      <p:ext uri="{BB962C8B-B14F-4D97-AF65-F5344CB8AC3E}">
        <p14:creationId xmlns:p14="http://schemas.microsoft.com/office/powerpoint/2010/main" val="24576438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11</a:t>
            </a:fld>
            <a:endParaRPr lang="en-US"/>
          </a:p>
        </p:txBody>
      </p:sp>
    </p:spTree>
    <p:extLst>
      <p:ext uri="{BB962C8B-B14F-4D97-AF65-F5344CB8AC3E}">
        <p14:creationId xmlns:p14="http://schemas.microsoft.com/office/powerpoint/2010/main" val="790467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13</a:t>
            </a:fld>
            <a:endParaRPr lang="en-US"/>
          </a:p>
        </p:txBody>
      </p:sp>
    </p:spTree>
    <p:extLst>
      <p:ext uri="{BB962C8B-B14F-4D97-AF65-F5344CB8AC3E}">
        <p14:creationId xmlns:p14="http://schemas.microsoft.com/office/powerpoint/2010/main" val="4016115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14</a:t>
            </a:fld>
            <a:endParaRPr lang="en-US"/>
          </a:p>
        </p:txBody>
      </p:sp>
    </p:spTree>
    <p:extLst>
      <p:ext uri="{BB962C8B-B14F-4D97-AF65-F5344CB8AC3E}">
        <p14:creationId xmlns:p14="http://schemas.microsoft.com/office/powerpoint/2010/main" val="41017503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A blue cover with black text&#10;&#10;Description automatically generated">
            <a:extLst>
              <a:ext uri="{FF2B5EF4-FFF2-40B4-BE49-F238E27FC236}">
                <a16:creationId xmlns:a16="http://schemas.microsoft.com/office/drawing/2014/main" id="{7A3ADE27-5EAD-75F1-0CC2-97EDB2B861E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Title 9">
            <a:extLst>
              <a:ext uri="{FF2B5EF4-FFF2-40B4-BE49-F238E27FC236}">
                <a16:creationId xmlns:a16="http://schemas.microsoft.com/office/drawing/2014/main" id="{4F846C8F-6F5D-3B41-C29E-5877F2EC1B7D}"/>
              </a:ext>
            </a:extLst>
          </p:cNvPr>
          <p:cNvSpPr>
            <a:spLocks noGrp="1"/>
          </p:cNvSpPr>
          <p:nvPr>
            <p:ph type="title"/>
          </p:nvPr>
        </p:nvSpPr>
        <p:spPr>
          <a:xfrm>
            <a:off x="748749" y="1577698"/>
            <a:ext cx="5930348" cy="1325563"/>
          </a:xfrm>
        </p:spPr>
        <p:txBody>
          <a:bodyPr>
            <a:normAutofit/>
          </a:bodyPr>
          <a:lstStyle>
            <a:lvl1pPr>
              <a:defRPr sz="3200">
                <a:solidFill>
                  <a:schemeClr val="bg1"/>
                </a:solidFill>
                <a:latin typeface="Nourd-SemiBold" pitchFamily="2" charset="77"/>
              </a:defRPr>
            </a:lvl1pPr>
          </a:lstStyle>
          <a:p>
            <a:r>
              <a:rPr lang="en-GB" dirty="0"/>
              <a:t>Click to edit Master title style</a:t>
            </a:r>
            <a:endParaRPr lang="en-NL" dirty="0"/>
          </a:p>
        </p:txBody>
      </p:sp>
    </p:spTree>
    <p:extLst>
      <p:ext uri="{BB962C8B-B14F-4D97-AF65-F5344CB8AC3E}">
        <p14:creationId xmlns:p14="http://schemas.microsoft.com/office/powerpoint/2010/main" val="815243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30E57-52A3-629B-31D3-ACACD8ACE4E2}"/>
              </a:ext>
            </a:extLst>
          </p:cNvPr>
          <p:cNvSpPr>
            <a:spLocks noGrp="1"/>
          </p:cNvSpPr>
          <p:nvPr>
            <p:ph type="title"/>
          </p:nvPr>
        </p:nvSpPr>
        <p:spPr/>
        <p:txBody>
          <a:bodyPr/>
          <a:lstStyle>
            <a:lvl1pPr>
              <a:defRPr>
                <a:latin typeface="Nourd-SemiBold" pitchFamily="2" charset="77"/>
              </a:defRPr>
            </a:lvl1pPr>
          </a:lstStyle>
          <a:p>
            <a:r>
              <a:rPr lang="en-GB" dirty="0"/>
              <a:t>Click to edit Master title style</a:t>
            </a:r>
            <a:endParaRPr lang="en-NL" dirty="0"/>
          </a:p>
        </p:txBody>
      </p:sp>
      <p:sp>
        <p:nvSpPr>
          <p:cNvPr id="3" name="Content Placeholder 2">
            <a:extLst>
              <a:ext uri="{FF2B5EF4-FFF2-40B4-BE49-F238E27FC236}">
                <a16:creationId xmlns:a16="http://schemas.microsoft.com/office/drawing/2014/main" id="{F1E69192-2C69-BD69-72EE-6CDC8C8AA237}"/>
              </a:ext>
            </a:extLst>
          </p:cNvPr>
          <p:cNvSpPr>
            <a:spLocks noGrp="1"/>
          </p:cNvSpPr>
          <p:nvPr>
            <p:ph idx="1"/>
          </p:nvPr>
        </p:nvSpPr>
        <p:spPr/>
        <p:txBody>
          <a:bodyPr/>
          <a:lstStyle>
            <a:lvl1pPr>
              <a:defRPr>
                <a:latin typeface="Univers" panose="020B0503020202020204" pitchFamily="34" charset="0"/>
              </a:defRPr>
            </a:lvl1pPr>
            <a:lvl2pPr>
              <a:defRPr>
                <a:latin typeface="Univers" panose="020B0503020202020204" pitchFamily="34" charset="0"/>
              </a:defRPr>
            </a:lvl2pPr>
            <a:lvl3pPr>
              <a:defRPr>
                <a:latin typeface="Univers" panose="020B0503020202020204" pitchFamily="34" charset="0"/>
              </a:defRPr>
            </a:lvl3pPr>
            <a:lvl4pPr>
              <a:defRPr>
                <a:latin typeface="Univers" panose="020B0503020202020204" pitchFamily="34" charset="0"/>
              </a:defRPr>
            </a:lvl4pPr>
            <a:lvl5pPr>
              <a:defRPr>
                <a:latin typeface="Univers" panose="020B0503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NL" dirty="0"/>
          </a:p>
        </p:txBody>
      </p:sp>
      <p:sp>
        <p:nvSpPr>
          <p:cNvPr id="7" name="TextBox 6">
            <a:extLst>
              <a:ext uri="{FF2B5EF4-FFF2-40B4-BE49-F238E27FC236}">
                <a16:creationId xmlns:a16="http://schemas.microsoft.com/office/drawing/2014/main" id="{23497B31-B0C4-7873-9A27-04B16909F7C0}"/>
              </a:ext>
            </a:extLst>
          </p:cNvPr>
          <p:cNvSpPr txBox="1"/>
          <p:nvPr userDrawn="1"/>
        </p:nvSpPr>
        <p:spPr>
          <a:xfrm>
            <a:off x="11917017" y="6589643"/>
            <a:ext cx="184731" cy="369332"/>
          </a:xfrm>
          <a:prstGeom prst="rect">
            <a:avLst/>
          </a:prstGeom>
          <a:noFill/>
        </p:spPr>
        <p:txBody>
          <a:bodyPr wrap="none" rtlCol="0">
            <a:spAutoFit/>
          </a:bodyPr>
          <a:lstStyle/>
          <a:p>
            <a:endParaRPr lang="en-NL" dirty="0"/>
          </a:p>
        </p:txBody>
      </p:sp>
      <p:cxnSp>
        <p:nvCxnSpPr>
          <p:cNvPr id="9" name="Straight Connector 8">
            <a:extLst>
              <a:ext uri="{FF2B5EF4-FFF2-40B4-BE49-F238E27FC236}">
                <a16:creationId xmlns:a16="http://schemas.microsoft.com/office/drawing/2014/main" id="{839CE700-870E-D02B-8B65-C84E504F5953}"/>
              </a:ext>
            </a:extLst>
          </p:cNvPr>
          <p:cNvCxnSpPr>
            <a:cxnSpLocks/>
          </p:cNvCxnSpPr>
          <p:nvPr userDrawn="1"/>
        </p:nvCxnSpPr>
        <p:spPr>
          <a:xfrm>
            <a:off x="0" y="6370983"/>
            <a:ext cx="9091895" cy="0"/>
          </a:xfrm>
          <a:prstGeom prst="line">
            <a:avLst/>
          </a:prstGeom>
          <a:ln w="60325">
            <a:solidFill>
              <a:srgbClr val="00E0E4"/>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9960895D-DF6A-0F45-561F-06BE2D8B5D33}"/>
              </a:ext>
            </a:extLst>
          </p:cNvPr>
          <p:cNvCxnSpPr>
            <a:cxnSpLocks/>
          </p:cNvCxnSpPr>
          <p:nvPr userDrawn="1"/>
        </p:nvCxnSpPr>
        <p:spPr>
          <a:xfrm>
            <a:off x="0" y="6523383"/>
            <a:ext cx="9670473" cy="0"/>
          </a:xfrm>
          <a:prstGeom prst="line">
            <a:avLst/>
          </a:prstGeom>
          <a:ln w="60325">
            <a:solidFill>
              <a:srgbClr val="00C6C7"/>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73BFE878-1B00-4373-CF0B-C0EFD3611840}"/>
              </a:ext>
            </a:extLst>
          </p:cNvPr>
          <p:cNvCxnSpPr>
            <a:cxnSpLocks/>
          </p:cNvCxnSpPr>
          <p:nvPr userDrawn="1"/>
        </p:nvCxnSpPr>
        <p:spPr>
          <a:xfrm>
            <a:off x="-1999" y="6675783"/>
            <a:ext cx="10074254" cy="0"/>
          </a:xfrm>
          <a:prstGeom prst="line">
            <a:avLst/>
          </a:prstGeom>
          <a:ln w="60325">
            <a:solidFill>
              <a:srgbClr val="04A6A5"/>
            </a:solidFill>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5C32CDF6-521D-E1CE-494F-04C3AED4D437}"/>
              </a:ext>
            </a:extLst>
          </p:cNvPr>
          <p:cNvSpPr txBox="1"/>
          <p:nvPr userDrawn="1"/>
        </p:nvSpPr>
        <p:spPr>
          <a:xfrm>
            <a:off x="10072255" y="6273225"/>
            <a:ext cx="2312250" cy="584775"/>
          </a:xfrm>
          <a:prstGeom prst="rect">
            <a:avLst/>
          </a:prstGeom>
          <a:noFill/>
        </p:spPr>
        <p:txBody>
          <a:bodyPr wrap="square" rtlCol="0">
            <a:spAutoFit/>
          </a:bodyPr>
          <a:lstStyle/>
          <a:p>
            <a:r>
              <a:rPr lang="en-NL" sz="3200" dirty="0">
                <a:solidFill>
                  <a:srgbClr val="04A6A5"/>
                </a:solidFill>
                <a:latin typeface="Nourd-SemiBold" pitchFamily="2" charset="77"/>
              </a:rPr>
              <a:t>TR 2O24</a:t>
            </a:r>
          </a:p>
        </p:txBody>
      </p:sp>
    </p:spTree>
    <p:extLst>
      <p:ext uri="{BB962C8B-B14F-4D97-AF65-F5344CB8AC3E}">
        <p14:creationId xmlns:p14="http://schemas.microsoft.com/office/powerpoint/2010/main" val="1383727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09B2A-351B-BA98-0DF2-616CD9358DE4}"/>
              </a:ext>
            </a:extLst>
          </p:cNvPr>
          <p:cNvSpPr>
            <a:spLocks noGrp="1"/>
          </p:cNvSpPr>
          <p:nvPr>
            <p:ph type="title"/>
          </p:nvPr>
        </p:nvSpPr>
        <p:spPr>
          <a:xfrm>
            <a:off x="839788" y="987424"/>
            <a:ext cx="3932237" cy="1069975"/>
          </a:xfrm>
        </p:spPr>
        <p:txBody>
          <a:bodyPr anchor="b"/>
          <a:lstStyle>
            <a:lvl1pPr>
              <a:defRPr sz="3200">
                <a:latin typeface="Nourd-SemiBold" pitchFamily="2" charset="77"/>
              </a:defRPr>
            </a:lvl1pPr>
          </a:lstStyle>
          <a:p>
            <a:r>
              <a:rPr lang="en-GB" dirty="0"/>
              <a:t>Click to edit Master title style</a:t>
            </a:r>
            <a:endParaRPr lang="en-NL" dirty="0"/>
          </a:p>
        </p:txBody>
      </p:sp>
      <p:sp>
        <p:nvSpPr>
          <p:cNvPr id="3" name="Picture Placeholder 2">
            <a:extLst>
              <a:ext uri="{FF2B5EF4-FFF2-40B4-BE49-F238E27FC236}">
                <a16:creationId xmlns:a16="http://schemas.microsoft.com/office/drawing/2014/main" id="{7F6C7DEC-8E53-19C7-9CCE-BADA04516E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9D3E2429-2A95-919B-68E9-AF6F40E47C3E}"/>
              </a:ext>
            </a:extLst>
          </p:cNvPr>
          <p:cNvSpPr>
            <a:spLocks noGrp="1"/>
          </p:cNvSpPr>
          <p:nvPr>
            <p:ph type="body" sz="half" idx="2"/>
          </p:nvPr>
        </p:nvSpPr>
        <p:spPr>
          <a:xfrm>
            <a:off x="836612" y="2357204"/>
            <a:ext cx="3932237" cy="3503843"/>
          </a:xfrm>
        </p:spPr>
        <p:txBody>
          <a:bodyPr/>
          <a:lstStyle>
            <a:lvl1pPr marL="0" indent="0">
              <a:buNone/>
              <a:defRPr sz="1600">
                <a:latin typeface="Univers" panose="020B0503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8" name="TextBox 7">
            <a:extLst>
              <a:ext uri="{FF2B5EF4-FFF2-40B4-BE49-F238E27FC236}">
                <a16:creationId xmlns:a16="http://schemas.microsoft.com/office/drawing/2014/main" id="{46FD8A8E-2DF2-150E-B71B-C376414A153D}"/>
              </a:ext>
            </a:extLst>
          </p:cNvPr>
          <p:cNvSpPr txBox="1"/>
          <p:nvPr userDrawn="1"/>
        </p:nvSpPr>
        <p:spPr>
          <a:xfrm>
            <a:off x="11917017" y="6589643"/>
            <a:ext cx="184731" cy="369332"/>
          </a:xfrm>
          <a:prstGeom prst="rect">
            <a:avLst/>
          </a:prstGeom>
          <a:noFill/>
        </p:spPr>
        <p:txBody>
          <a:bodyPr wrap="none" rtlCol="0">
            <a:spAutoFit/>
          </a:bodyPr>
          <a:lstStyle/>
          <a:p>
            <a:endParaRPr lang="en-NL" dirty="0"/>
          </a:p>
        </p:txBody>
      </p:sp>
      <p:cxnSp>
        <p:nvCxnSpPr>
          <p:cNvPr id="9" name="Straight Connector 8">
            <a:extLst>
              <a:ext uri="{FF2B5EF4-FFF2-40B4-BE49-F238E27FC236}">
                <a16:creationId xmlns:a16="http://schemas.microsoft.com/office/drawing/2014/main" id="{BCF59FC6-95BA-EFEF-2521-2B885CDCE6D8}"/>
              </a:ext>
            </a:extLst>
          </p:cNvPr>
          <p:cNvCxnSpPr>
            <a:cxnSpLocks/>
          </p:cNvCxnSpPr>
          <p:nvPr userDrawn="1"/>
        </p:nvCxnSpPr>
        <p:spPr>
          <a:xfrm>
            <a:off x="0" y="6370983"/>
            <a:ext cx="9091895" cy="0"/>
          </a:xfrm>
          <a:prstGeom prst="line">
            <a:avLst/>
          </a:prstGeom>
          <a:ln w="60325">
            <a:solidFill>
              <a:srgbClr val="00E0E4"/>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174CBF91-9456-12DA-11EA-DBEE49846F02}"/>
              </a:ext>
            </a:extLst>
          </p:cNvPr>
          <p:cNvCxnSpPr>
            <a:cxnSpLocks/>
          </p:cNvCxnSpPr>
          <p:nvPr userDrawn="1"/>
        </p:nvCxnSpPr>
        <p:spPr>
          <a:xfrm>
            <a:off x="0" y="6523383"/>
            <a:ext cx="9670473" cy="0"/>
          </a:xfrm>
          <a:prstGeom prst="line">
            <a:avLst/>
          </a:prstGeom>
          <a:ln w="60325">
            <a:solidFill>
              <a:srgbClr val="00C6C7"/>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258F1574-DBEA-BAC9-881D-E0CF0DC0ED40}"/>
              </a:ext>
            </a:extLst>
          </p:cNvPr>
          <p:cNvCxnSpPr>
            <a:cxnSpLocks/>
          </p:cNvCxnSpPr>
          <p:nvPr userDrawn="1"/>
        </p:nvCxnSpPr>
        <p:spPr>
          <a:xfrm>
            <a:off x="-1999" y="6675783"/>
            <a:ext cx="10074254" cy="0"/>
          </a:xfrm>
          <a:prstGeom prst="line">
            <a:avLst/>
          </a:prstGeom>
          <a:ln w="60325">
            <a:solidFill>
              <a:srgbClr val="04A6A5"/>
            </a:solidFill>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4A976D89-9C24-8146-F2D0-7876F180F733}"/>
              </a:ext>
            </a:extLst>
          </p:cNvPr>
          <p:cNvSpPr txBox="1"/>
          <p:nvPr userDrawn="1"/>
        </p:nvSpPr>
        <p:spPr>
          <a:xfrm>
            <a:off x="10072255" y="6273225"/>
            <a:ext cx="2312250" cy="584775"/>
          </a:xfrm>
          <a:prstGeom prst="rect">
            <a:avLst/>
          </a:prstGeom>
          <a:noFill/>
        </p:spPr>
        <p:txBody>
          <a:bodyPr wrap="square" rtlCol="0">
            <a:spAutoFit/>
          </a:bodyPr>
          <a:lstStyle/>
          <a:p>
            <a:r>
              <a:rPr lang="en-NL" sz="3200" dirty="0">
                <a:solidFill>
                  <a:srgbClr val="04A6A5"/>
                </a:solidFill>
                <a:latin typeface="Nourd-SemiBold" pitchFamily="2" charset="77"/>
              </a:rPr>
              <a:t>TR 2O24</a:t>
            </a:r>
          </a:p>
        </p:txBody>
      </p:sp>
    </p:spTree>
    <p:extLst>
      <p:ext uri="{BB962C8B-B14F-4D97-AF65-F5344CB8AC3E}">
        <p14:creationId xmlns:p14="http://schemas.microsoft.com/office/powerpoint/2010/main" val="1685920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B76E901-696A-C0A3-19F2-B95C45B76A02}"/>
              </a:ext>
            </a:extLst>
          </p:cNvPr>
          <p:cNvSpPr/>
          <p:nvPr userDrawn="1"/>
        </p:nvSpPr>
        <p:spPr>
          <a:xfrm>
            <a:off x="0" y="0"/>
            <a:ext cx="12192000" cy="6858000"/>
          </a:xfrm>
          <a:prstGeom prst="rect">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2" name="Title 1">
            <a:extLst>
              <a:ext uri="{FF2B5EF4-FFF2-40B4-BE49-F238E27FC236}">
                <a16:creationId xmlns:a16="http://schemas.microsoft.com/office/drawing/2014/main" id="{EE4D0E80-4CB0-AAED-F88E-1AE608F2FB18}"/>
              </a:ext>
            </a:extLst>
          </p:cNvPr>
          <p:cNvSpPr>
            <a:spLocks noGrp="1"/>
          </p:cNvSpPr>
          <p:nvPr>
            <p:ph type="title"/>
          </p:nvPr>
        </p:nvSpPr>
        <p:spPr>
          <a:xfrm>
            <a:off x="831850" y="1709738"/>
            <a:ext cx="10515600" cy="2852737"/>
          </a:xfrm>
        </p:spPr>
        <p:txBody>
          <a:bodyPr anchor="b"/>
          <a:lstStyle>
            <a:lvl1pPr>
              <a:defRPr sz="6000">
                <a:solidFill>
                  <a:schemeClr val="bg1"/>
                </a:solidFill>
                <a:latin typeface="Nourd-SemiBold" pitchFamily="2" charset="77"/>
              </a:defRPr>
            </a:lvl1pPr>
          </a:lstStyle>
          <a:p>
            <a:r>
              <a:rPr lang="en-GB" dirty="0"/>
              <a:t>Click to edit Master title style</a:t>
            </a:r>
            <a:endParaRPr lang="en-NL" dirty="0"/>
          </a:p>
        </p:txBody>
      </p:sp>
      <p:sp>
        <p:nvSpPr>
          <p:cNvPr id="3" name="Text Placeholder 2">
            <a:extLst>
              <a:ext uri="{FF2B5EF4-FFF2-40B4-BE49-F238E27FC236}">
                <a16:creationId xmlns:a16="http://schemas.microsoft.com/office/drawing/2014/main" id="{35FDD18A-7445-8D58-1542-BD53693764D5}"/>
              </a:ext>
            </a:extLst>
          </p:cNvPr>
          <p:cNvSpPr>
            <a:spLocks noGrp="1"/>
          </p:cNvSpPr>
          <p:nvPr>
            <p:ph type="body" idx="1"/>
          </p:nvPr>
        </p:nvSpPr>
        <p:spPr>
          <a:xfrm>
            <a:off x="831850" y="4589463"/>
            <a:ext cx="10515600" cy="1500187"/>
          </a:xfrm>
        </p:spPr>
        <p:txBody>
          <a:bodyPr/>
          <a:lstStyle>
            <a:lvl1pPr marL="0" indent="0">
              <a:buNone/>
              <a:defRPr sz="2400">
                <a:solidFill>
                  <a:schemeClr val="tx1"/>
                </a:solidFill>
                <a:latin typeface="Univers" panose="020B0503020202020204"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dirty="0"/>
              <a:t>Click to edit Master text styles</a:t>
            </a:r>
          </a:p>
        </p:txBody>
      </p:sp>
      <p:cxnSp>
        <p:nvCxnSpPr>
          <p:cNvPr id="8" name="Straight Connector 7">
            <a:extLst>
              <a:ext uri="{FF2B5EF4-FFF2-40B4-BE49-F238E27FC236}">
                <a16:creationId xmlns:a16="http://schemas.microsoft.com/office/drawing/2014/main" id="{39A88430-51A2-DE7E-9C35-5E8DE7193D59}"/>
              </a:ext>
            </a:extLst>
          </p:cNvPr>
          <p:cNvCxnSpPr>
            <a:cxnSpLocks/>
          </p:cNvCxnSpPr>
          <p:nvPr userDrawn="1"/>
        </p:nvCxnSpPr>
        <p:spPr>
          <a:xfrm>
            <a:off x="-1603948" y="1709738"/>
            <a:ext cx="9670473" cy="0"/>
          </a:xfrm>
          <a:prstGeom prst="line">
            <a:avLst/>
          </a:prstGeom>
          <a:ln w="60325">
            <a:solidFill>
              <a:schemeClr val="accent4">
                <a:lumMod val="20000"/>
                <a:lumOff val="8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4822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image ">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98B25E8-7058-D2F6-FEBD-A150DF498229}"/>
              </a:ext>
            </a:extLst>
          </p:cNvPr>
          <p:cNvSpPr>
            <a:spLocks noGrp="1"/>
          </p:cNvSpPr>
          <p:nvPr>
            <p:ph type="pic" sz="quarter" idx="10"/>
          </p:nvPr>
        </p:nvSpPr>
        <p:spPr>
          <a:xfrm>
            <a:off x="0" y="0"/>
            <a:ext cx="12192000" cy="6858000"/>
          </a:xfrm>
        </p:spPr>
        <p:txBody>
          <a:bodyPr/>
          <a:lstStyle/>
          <a:p>
            <a:endParaRPr lang="en-NL" dirty="0"/>
          </a:p>
        </p:txBody>
      </p:sp>
      <p:sp>
        <p:nvSpPr>
          <p:cNvPr id="2" name="Title 1">
            <a:extLst>
              <a:ext uri="{FF2B5EF4-FFF2-40B4-BE49-F238E27FC236}">
                <a16:creationId xmlns:a16="http://schemas.microsoft.com/office/drawing/2014/main" id="{95F22F19-42C7-36F6-D1B8-026D15BAE04D}"/>
              </a:ext>
            </a:extLst>
          </p:cNvPr>
          <p:cNvSpPr>
            <a:spLocks noGrp="1"/>
          </p:cNvSpPr>
          <p:nvPr>
            <p:ph type="title"/>
          </p:nvPr>
        </p:nvSpPr>
        <p:spPr>
          <a:xfrm>
            <a:off x="838200" y="4127656"/>
            <a:ext cx="10515600" cy="1325563"/>
          </a:xfrm>
        </p:spPr>
        <p:txBody>
          <a:bodyPr>
            <a:normAutofit/>
          </a:bodyPr>
          <a:lstStyle>
            <a:lvl1pPr>
              <a:defRPr sz="3600">
                <a:latin typeface="Nourd-SemiBold" pitchFamily="2" charset="77"/>
              </a:defRPr>
            </a:lvl1pPr>
          </a:lstStyle>
          <a:p>
            <a:r>
              <a:rPr lang="en-GB" dirty="0"/>
              <a:t>Click to edit Master title style</a:t>
            </a:r>
            <a:endParaRPr lang="en-NL" dirty="0"/>
          </a:p>
        </p:txBody>
      </p:sp>
    </p:spTree>
    <p:extLst>
      <p:ext uri="{BB962C8B-B14F-4D97-AF65-F5344CB8AC3E}">
        <p14:creationId xmlns:p14="http://schemas.microsoft.com/office/powerpoint/2010/main" val="1829430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ing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B6333-2FEE-A079-113B-65939E76FAB4}"/>
              </a:ext>
            </a:extLst>
          </p:cNvPr>
          <p:cNvSpPr>
            <a:spLocks noGrp="1"/>
          </p:cNvSpPr>
          <p:nvPr>
            <p:ph type="title"/>
          </p:nvPr>
        </p:nvSpPr>
        <p:spPr>
          <a:xfrm>
            <a:off x="1988070" y="2614405"/>
            <a:ext cx="8215859" cy="1325563"/>
          </a:xfrm>
        </p:spPr>
        <p:txBody>
          <a:bodyPr/>
          <a:lstStyle>
            <a:lvl1pPr algn="ctr">
              <a:defRPr>
                <a:solidFill>
                  <a:srgbClr val="04A6A5"/>
                </a:solidFill>
                <a:latin typeface="Nourd-SemiBold" pitchFamily="2" charset="77"/>
              </a:defRPr>
            </a:lvl1pPr>
          </a:lstStyle>
          <a:p>
            <a:r>
              <a:rPr lang="en-GB" dirty="0"/>
              <a:t>Click to edit Master title style</a:t>
            </a:r>
            <a:endParaRPr lang="en-NL" dirty="0"/>
          </a:p>
        </p:txBody>
      </p:sp>
      <p:pic>
        <p:nvPicPr>
          <p:cNvPr id="5" name="Picture 4" descr="Green text on a black background&#10;&#10;Description automatically generated">
            <a:extLst>
              <a:ext uri="{FF2B5EF4-FFF2-40B4-BE49-F238E27FC236}">
                <a16:creationId xmlns:a16="http://schemas.microsoft.com/office/drawing/2014/main" id="{31571501-5408-D218-D6E3-B7E521941BD3}"/>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557759" y="402132"/>
            <a:ext cx="1765716" cy="457083"/>
          </a:xfrm>
          <a:prstGeom prst="rect">
            <a:avLst/>
          </a:prstGeom>
        </p:spPr>
      </p:pic>
      <p:pic>
        <p:nvPicPr>
          <p:cNvPr id="7" name="Picture 6" descr="A black background with text and blue text&#10;&#10;Description automatically generated">
            <a:extLst>
              <a:ext uri="{FF2B5EF4-FFF2-40B4-BE49-F238E27FC236}">
                <a16:creationId xmlns:a16="http://schemas.microsoft.com/office/drawing/2014/main" id="{1B043033-8B95-22A1-F28E-12885F177C9C}"/>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962225" y="165398"/>
            <a:ext cx="1800687" cy="853659"/>
          </a:xfrm>
          <a:prstGeom prst="rect">
            <a:avLst/>
          </a:prstGeom>
        </p:spPr>
      </p:pic>
      <p:pic>
        <p:nvPicPr>
          <p:cNvPr id="9" name="Picture 8" descr="A black background with blue lines and a black rectangle&#10;&#10;Description automatically generated">
            <a:extLst>
              <a:ext uri="{FF2B5EF4-FFF2-40B4-BE49-F238E27FC236}">
                <a16:creationId xmlns:a16="http://schemas.microsoft.com/office/drawing/2014/main" id="{BABEA8CA-ACCD-5B51-6468-D34652EDCCD0}"/>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8896038" y="4032890"/>
            <a:ext cx="3295962" cy="2825110"/>
          </a:xfrm>
          <a:prstGeom prst="rect">
            <a:avLst/>
          </a:prstGeom>
        </p:spPr>
      </p:pic>
    </p:spTree>
    <p:extLst>
      <p:ext uri="{BB962C8B-B14F-4D97-AF65-F5344CB8AC3E}">
        <p14:creationId xmlns:p14="http://schemas.microsoft.com/office/powerpoint/2010/main" val="23990191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6BC14B-9C28-DAA2-94A2-F8059D8A5C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NL"/>
          </a:p>
        </p:txBody>
      </p:sp>
      <p:sp>
        <p:nvSpPr>
          <p:cNvPr id="3" name="Text Placeholder 2">
            <a:extLst>
              <a:ext uri="{FF2B5EF4-FFF2-40B4-BE49-F238E27FC236}">
                <a16:creationId xmlns:a16="http://schemas.microsoft.com/office/drawing/2014/main" id="{0CF477BD-4117-B411-2A3B-3D75F6618F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5" name="Footer Placeholder 4">
            <a:extLst>
              <a:ext uri="{FF2B5EF4-FFF2-40B4-BE49-F238E27FC236}">
                <a16:creationId xmlns:a16="http://schemas.microsoft.com/office/drawing/2014/main" id="{9244A3C8-9F69-7495-EBBE-9F9E5F7F55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NL"/>
          </a:p>
        </p:txBody>
      </p:sp>
    </p:spTree>
    <p:extLst>
      <p:ext uri="{BB962C8B-B14F-4D97-AF65-F5344CB8AC3E}">
        <p14:creationId xmlns:p14="http://schemas.microsoft.com/office/powerpoint/2010/main" val="1747132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1" r:id="rId4"/>
    <p:sldLayoutId id="2147483652" r:id="rId5"/>
    <p:sldLayoutId id="2147483658"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unsplash.com/@jeswinthomas?utm_content=creditCopyText&amp;utm_medium=referral&amp;utm_source=unsplash"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3.jpg"/><Relationship Id="rId4" Type="http://schemas.openxmlformats.org/officeDocument/2006/relationships/hyperlink" Target="https://unsplash.com/photos/person-holding-black-and-white-audio-mixer-dfRrpfYD8Iw?utm_content=creditCopyText&amp;utm_medium=referral&amp;utm_source=unsplash"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commons.wikimedia.org/wiki/File:Internet_Archive_servers_5034_-_Jason_Scott.jpg"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8.jpeg"/><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hyperlink" Target="https://unsplash.com/@benofthenorth?utm_content=creditCopyText&amp;utm_medium=referral&amp;utm_source=unsplash"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7.jpg"/><Relationship Id="rId4" Type="http://schemas.openxmlformats.org/officeDocument/2006/relationships/hyperlink" Target="https://unsplash.com/photos/girl-in-red-shirt-lying-on-bed-reading-book-dG-zAnqupOA?utm_content=creditCopyText&amp;utm_medium=referral&amp;utm_source=unsplash"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flickr.com/photos/maveric2003/145867209"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9.jpg"/><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3" Type="http://schemas.openxmlformats.org/officeDocument/2006/relationships/hyperlink" Target="https://unsplash.com/@markusspiske?utm_content=creditCopyText&amp;utm_medium=referral&amp;utm_source=unsplash"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0.jpg"/><Relationship Id="rId4" Type="http://schemas.openxmlformats.org/officeDocument/2006/relationships/hyperlink" Target="https://unsplash.com/photos/brown-and-white-chess-board-uqeaZXZkquw?utm_content=creditCopyText&amp;utm_medium=referral&amp;utm_source=unsplash"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hyperlink" Target="https://commons.wikimedia.org/wiki/File:Sunrise_In_The_Alps_%28155748395%29.jpeg"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2.jpeg"/><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7.jpeg"/><Relationship Id="rId5" Type="http://schemas.openxmlformats.org/officeDocument/2006/relationships/image" Target="../media/image6.jpg"/><Relationship Id="rId4" Type="http://schemas.openxmlformats.org/officeDocument/2006/relationships/hyperlink" Target="https://www.geograph.org.uk/photo/873046"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commons.wikimedia.org/wiki/File:White_noise_-_Horn_loudspeakers_at_Brastad_soccer_arena.jpg"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23.jpeg"/><Relationship Id="rId4" Type="http://schemas.openxmlformats.org/officeDocument/2006/relationships/image" Target="../media/image20.jp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6.xml"/><Relationship Id="rId6" Type="http://schemas.openxmlformats.org/officeDocument/2006/relationships/hyperlink" Target="https://unsplash.com/photos/woman-in-green-orange-and-yellow-dress-standing-near-window-EcvLKMVvd4s?utm_content=creditCopyText&amp;utm_medium=referral&amp;utm_source=unsplash" TargetMode="External"/><Relationship Id="rId5" Type="http://schemas.openxmlformats.org/officeDocument/2006/relationships/hyperlink" Target="https://unsplash.com/@kellysikkema?utm_content=creditCopyText&amp;utm_medium=referral&amp;utm_source=unsplash" TargetMode="Externa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jpg"/><Relationship Id="rId5" Type="http://schemas.openxmlformats.org/officeDocument/2006/relationships/hyperlink" Target="https://unsplash.com/photos/a-person-reaching-for-a-book-on-a-book-shelf-lM4_Nmcj4Xk?utm_content=creditCopyText&amp;utm_medium=referral&amp;utm_source=unsplash" TargetMode="External"/><Relationship Id="rId4" Type="http://schemas.openxmlformats.org/officeDocument/2006/relationships/hyperlink" Target="https://unsplash.com/@bamin?utm_content=creditCopyText&amp;utm_medium=referral&amp;utm_source=unsplash"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unsplash.com/@the_nickmoore?utm_content=creditCopyText&amp;utm_medium=referral&amp;utm_source=unsplash"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0.jpg"/><Relationship Id="rId4" Type="http://schemas.openxmlformats.org/officeDocument/2006/relationships/hyperlink" Target="https://unsplash.com/photos/person-touching-body-of-water-and-creating-ripples-66aKwlV815c?utm_content=creditCopyText&amp;utm_medium=referral&amp;utm_source=unsplash"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unsplash.com/photos/girl-in-white-sweater-and-blue-denim-jeans-sitting-on-floor-zeCdye9bUmI?utm_content=creditCopyText&amp;utm_medium=referral&amp;utm_source=unsplash" TargetMode="External"/><Relationship Id="rId2" Type="http://schemas.openxmlformats.org/officeDocument/2006/relationships/hyperlink" Target="https://unsplash.com/@brucemars?utm_content=creditCopyText&amp;utm_medium=referral&amp;utm_source=unsplash" TargetMode="External"/><Relationship Id="rId1" Type="http://schemas.openxmlformats.org/officeDocument/2006/relationships/slideLayout" Target="../slideLayouts/slideLayout3.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3" Type="http://schemas.openxmlformats.org/officeDocument/2006/relationships/hyperlink" Target="https://unsplash.com/photos/man-near-on-pile-of-newspapers-7DTRj2Cv-J8?utm_content=creditCopyText&amp;utm_medium=referral&amp;utm_source=unsplash" TargetMode="External"/><Relationship Id="rId2" Type="http://schemas.openxmlformats.org/officeDocument/2006/relationships/hyperlink" Target="https://unsplash.com/@aniruddha?utm_content=creditCopyText&amp;utm_medium=referral&amp;utm_source=unsplash" TargetMode="External"/><Relationship Id="rId1" Type="http://schemas.openxmlformats.org/officeDocument/2006/relationships/slideLayout" Target="../slideLayouts/slideLayout3.xm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94E73-61C9-0F3A-6680-38C56FEC4199}"/>
              </a:ext>
            </a:extLst>
          </p:cNvPr>
          <p:cNvSpPr>
            <a:spLocks noGrp="1"/>
          </p:cNvSpPr>
          <p:nvPr>
            <p:ph type="title"/>
          </p:nvPr>
        </p:nvSpPr>
        <p:spPr>
          <a:xfrm>
            <a:off x="380259" y="3761640"/>
            <a:ext cx="5930348" cy="1325563"/>
          </a:xfrm>
        </p:spPr>
        <p:txBody>
          <a:bodyPr>
            <a:normAutofit/>
          </a:bodyPr>
          <a:lstStyle/>
          <a:p>
            <a:r>
              <a:rPr lang="en-AU" sz="4000" dirty="0"/>
              <a:t>PRESENTING THE</a:t>
            </a:r>
            <a:endParaRPr lang="en-NL" sz="4000" dirty="0"/>
          </a:p>
        </p:txBody>
      </p:sp>
      <p:sp>
        <p:nvSpPr>
          <p:cNvPr id="3" name="Rectangle 2">
            <a:extLst>
              <a:ext uri="{FF2B5EF4-FFF2-40B4-BE49-F238E27FC236}">
                <a16:creationId xmlns:a16="http://schemas.microsoft.com/office/drawing/2014/main" id="{4D36CC03-0D2B-5292-0DDB-0A3426AD4D18}"/>
              </a:ext>
            </a:extLst>
          </p:cNvPr>
          <p:cNvSpPr/>
          <p:nvPr/>
        </p:nvSpPr>
        <p:spPr>
          <a:xfrm>
            <a:off x="7440328" y="86627"/>
            <a:ext cx="2050181" cy="1453415"/>
          </a:xfrm>
          <a:prstGeom prst="rect">
            <a:avLst/>
          </a:prstGeom>
          <a:solidFill>
            <a:srgbClr val="03A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38449582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32414" y="648000"/>
            <a:ext cx="6337245" cy="1069975"/>
          </a:xfrm>
        </p:spPr>
        <p:txBody>
          <a:bodyPr/>
          <a:lstStyle/>
          <a:p>
            <a:pPr>
              <a:lnSpc>
                <a:spcPct val="100000"/>
              </a:lnSpc>
            </a:pPr>
            <a:r>
              <a:rPr lang="en-US" dirty="0"/>
              <a:t>Skills and abilities are becoming more complex</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2155902"/>
            <a:ext cx="7935722" cy="3488190"/>
          </a:xfrm>
        </p:spPr>
        <p:txBody>
          <a:bodyPr rIns="108000"/>
          <a:lstStyle/>
          <a:p>
            <a:pPr>
              <a:lnSpc>
                <a:spcPct val="113999"/>
              </a:lnSpc>
              <a:spcBef>
                <a:spcPts val="600"/>
              </a:spcBef>
              <a:buClr>
                <a:srgbClr val="000000"/>
              </a:buClr>
              <a:buSzPts val="1445"/>
            </a:pPr>
            <a:r>
              <a:rPr lang="en-AU" sz="2000" b="1" dirty="0">
                <a:solidFill>
                  <a:srgbClr val="000000"/>
                </a:solidFill>
                <a:latin typeface="Avenir Book"/>
                <a:ea typeface="Helvetica Neue" panose="02000503000000020004" pitchFamily="2" charset="0"/>
                <a:cs typeface="Helvetica Neue" panose="02000503000000020004" pitchFamily="2" charset="0"/>
                <a:sym typeface="Oswald Light"/>
              </a:rPr>
              <a:t>People will need practical, critical and digital skills to thrive</a:t>
            </a:r>
          </a:p>
          <a:p>
            <a:pPr marL="285750" indent="-285750">
              <a:lnSpc>
                <a:spcPct val="100000"/>
              </a:lnSpc>
              <a:spcBef>
                <a:spcPts val="2200"/>
              </a:spcBef>
              <a:buClr>
                <a:srgbClr val="000000"/>
              </a:buClr>
              <a:buSzPts val="1445"/>
              <a:buFont typeface="Arial" panose="020B0604020202020204" pitchFamily="34" charset="0"/>
              <a:buChar char="•"/>
            </a:pPr>
            <a:r>
              <a:rPr lang="en-AU" sz="1800" dirty="0">
                <a:solidFill>
                  <a:srgbClr val="000000"/>
                </a:solidFill>
                <a:latin typeface="Avenir Book"/>
                <a:ea typeface="Helvetica Neue" panose="02000503000000020004" pitchFamily="2" charset="0"/>
                <a:cs typeface="Helvetica Neue" panose="02000503000000020004" pitchFamily="2" charset="0"/>
                <a:sym typeface="Oswald Light"/>
              </a:rPr>
              <a:t>There is a global talent shortage and a growing demand for digital skills and competencies </a:t>
            </a:r>
          </a:p>
          <a:p>
            <a:pPr marL="285750" indent="-285750">
              <a:lnSpc>
                <a:spcPct val="100000"/>
              </a:lnSpc>
              <a:spcBef>
                <a:spcPts val="600"/>
              </a:spcBef>
              <a:buClr>
                <a:srgbClr val="000000"/>
              </a:buClr>
              <a:buSzPts val="1445"/>
              <a:buFont typeface="Arial" panose="020B0604020202020204" pitchFamily="34" charset="0"/>
              <a:buChar char="•"/>
            </a:pPr>
            <a:r>
              <a:rPr lang="en-AU" sz="1800" dirty="0">
                <a:solidFill>
                  <a:srgbClr val="000000"/>
                </a:solidFill>
                <a:latin typeface="Avenir Book"/>
                <a:ea typeface="Helvetica Neue" panose="02000503000000020004" pitchFamily="2" charset="0"/>
                <a:cs typeface="Helvetica Neue" panose="02000503000000020004" pitchFamily="2" charset="0"/>
                <a:sym typeface="Oswald Light"/>
              </a:rPr>
              <a:t>Media and information literacy benefits individuals and communities </a:t>
            </a:r>
          </a:p>
          <a:p>
            <a:pPr>
              <a:lnSpc>
                <a:spcPct val="113999"/>
              </a:lnSpc>
              <a:spcBef>
                <a:spcPts val="600"/>
              </a:spcBef>
              <a:buClr>
                <a:srgbClr val="000000"/>
              </a:buClr>
              <a:buSzPts val="1445"/>
            </a:pPr>
            <a:endParaRPr lang="en-AU" sz="1600" dirty="0">
              <a:solidFill>
                <a:srgbClr val="000000"/>
              </a:solidFill>
              <a:latin typeface="Avenir Book"/>
              <a:ea typeface="Helvetica Neue" panose="02000503000000020004" pitchFamily="2" charset="0"/>
              <a:cs typeface="Helvetica Neue" panose="02000503000000020004" pitchFamily="2" charset="0"/>
              <a:sym typeface="Oswald Light"/>
            </a:endParaRPr>
          </a:p>
          <a:p>
            <a:endParaRPr lang="en-US" dirty="0"/>
          </a:p>
        </p:txBody>
      </p:sp>
      <p:sp>
        <p:nvSpPr>
          <p:cNvPr id="3" name="Title 1">
            <a:extLst>
              <a:ext uri="{FF2B5EF4-FFF2-40B4-BE49-F238E27FC236}">
                <a16:creationId xmlns:a16="http://schemas.microsoft.com/office/drawing/2014/main" id="{8CB9F15F-B832-CD03-98B3-53E08F57444D}"/>
              </a:ext>
            </a:extLst>
          </p:cNvPr>
          <p:cNvSpPr txBox="1">
            <a:spLocks/>
          </p:cNvSpPr>
          <p:nvPr/>
        </p:nvSpPr>
        <p:spPr>
          <a:xfrm>
            <a:off x="802800" y="576000"/>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Trend 4</a:t>
            </a:r>
          </a:p>
        </p:txBody>
      </p:sp>
      <p:sp>
        <p:nvSpPr>
          <p:cNvPr id="5" name="Title 1">
            <a:extLst>
              <a:ext uri="{FF2B5EF4-FFF2-40B4-BE49-F238E27FC236}">
                <a16:creationId xmlns:a16="http://schemas.microsoft.com/office/drawing/2014/main" id="{F7B0E7AD-3705-5B4A-CE7F-1E9B525D885C}"/>
              </a:ext>
            </a:extLst>
          </p:cNvPr>
          <p:cNvSpPr txBox="1">
            <a:spLocks/>
          </p:cNvSpPr>
          <p:nvPr/>
        </p:nvSpPr>
        <p:spPr>
          <a:xfrm>
            <a:off x="2701322" y="623695"/>
            <a:ext cx="5491106" cy="60030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endParaRPr lang="en-US" dirty="0"/>
          </a:p>
        </p:txBody>
      </p:sp>
      <p:cxnSp>
        <p:nvCxnSpPr>
          <p:cNvPr id="6" name="Straight Connector 5">
            <a:extLst>
              <a:ext uri="{FF2B5EF4-FFF2-40B4-BE49-F238E27FC236}">
                <a16:creationId xmlns:a16="http://schemas.microsoft.com/office/drawing/2014/main" id="{2AD1C053-4C86-FE60-35DA-5902704EB9A6}"/>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9" name="Pentagon 8">
            <a:extLst>
              <a:ext uri="{FF2B5EF4-FFF2-40B4-BE49-F238E27FC236}">
                <a16:creationId xmlns:a16="http://schemas.microsoft.com/office/drawing/2014/main" id="{9A26B0ED-12FE-D003-6024-A87F59AD74A9}"/>
              </a:ext>
            </a:extLst>
          </p:cNvPr>
          <p:cNvSpPr/>
          <p:nvPr/>
        </p:nvSpPr>
        <p:spPr>
          <a:xfrm>
            <a:off x="802800" y="4296936"/>
            <a:ext cx="7323662" cy="1714223"/>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24000" rtlCol="0" anchor="ctr"/>
          <a:lstStyle/>
          <a:p>
            <a:pPr marL="317500">
              <a:spcBef>
                <a:spcPts val="600"/>
              </a:spcBef>
              <a:buClr>
                <a:srgbClr val="000000"/>
              </a:buClr>
              <a:buSzPts val="1445"/>
            </a:pPr>
            <a:r>
              <a:rPr lang="en-AU" sz="2000" b="1" dirty="0">
                <a:solidFill>
                  <a:schemeClr val="bg1"/>
                </a:solidFill>
                <a:latin typeface="Avenir Book"/>
                <a:ea typeface="Helvetica Neue" panose="02000503000000020004" pitchFamily="2" charset="0"/>
                <a:cs typeface="Helvetica Neue" panose="02000503000000020004" pitchFamily="2" charset="0"/>
                <a:sym typeface="Oswald Light"/>
              </a:rPr>
              <a:t>What is the role of libraries in identifying and addressing emerging skills gaps in communities?  </a:t>
            </a:r>
          </a:p>
          <a:p>
            <a:pPr marL="317500">
              <a:spcBef>
                <a:spcPts val="600"/>
              </a:spcBef>
              <a:buClr>
                <a:srgbClr val="000000"/>
              </a:buClr>
              <a:buSzPts val="1445"/>
            </a:pPr>
            <a:r>
              <a:rPr lang="en-AU" sz="2000" b="1" dirty="0">
                <a:solidFill>
                  <a:schemeClr val="bg1"/>
                </a:solidFill>
                <a:latin typeface="Avenir Book"/>
                <a:ea typeface="Helvetica Neue" panose="02000503000000020004" pitchFamily="2" charset="0"/>
                <a:cs typeface="Helvetica Neue" panose="02000503000000020004" pitchFamily="2" charset="0"/>
                <a:sym typeface="Oswald Light"/>
              </a:rPr>
              <a:t>Does media and information literacy offer a solution to online harms and threats?</a:t>
            </a:r>
            <a:endParaRPr lang="en-US" sz="1800" b="1" dirty="0">
              <a:solidFill>
                <a:schemeClr val="bg1"/>
              </a:solidFill>
            </a:endParaRPr>
          </a:p>
        </p:txBody>
      </p:sp>
      <p:sp>
        <p:nvSpPr>
          <p:cNvPr id="7" name="Rectangle 1">
            <a:extLst>
              <a:ext uri="{FF2B5EF4-FFF2-40B4-BE49-F238E27FC236}">
                <a16:creationId xmlns:a16="http://schemas.microsoft.com/office/drawing/2014/main" id="{B6AAC09D-2746-6A75-5125-610DBE330791}"/>
              </a:ext>
            </a:extLst>
          </p:cNvPr>
          <p:cNvSpPr>
            <a:spLocks noChangeArrowheads="1"/>
          </p:cNvSpPr>
          <p:nvPr/>
        </p:nvSpPr>
        <p:spPr bwMode="auto">
          <a:xfrm>
            <a:off x="4554668" y="6064949"/>
            <a:ext cx="436581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dirty="0">
                <a:ln>
                  <a:noFill/>
                </a:ln>
                <a:solidFill>
                  <a:schemeClr val="tx1"/>
                </a:solidFill>
                <a:effectLst/>
                <a:latin typeface="Univers" panose="020B0503020202020204" pitchFamily="34" charset="0"/>
              </a:rPr>
              <a:t>Photo by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3"/>
              </a:rPr>
              <a:t>Jeswin</a:t>
            </a:r>
            <a:r>
              <a:rPr kumimoji="0" lang="en-NL" altLang="en-NL" sz="1050" b="0" i="0" u="none" strike="noStrike" cap="none" normalizeH="0" baseline="0" dirty="0">
                <a:ln>
                  <a:noFill/>
                </a:ln>
                <a:solidFill>
                  <a:schemeClr val="tx1"/>
                </a:solidFill>
                <a:effectLst/>
                <a:latin typeface="Univers" panose="020B0503020202020204" pitchFamily="34" charset="0"/>
                <a:hlinkClick r:id="rId3"/>
              </a:rPr>
              <a:t> Thomas</a:t>
            </a:r>
            <a:r>
              <a:rPr kumimoji="0" lang="en-NL" altLang="en-NL" sz="1050" b="0" i="0" u="none" strike="noStrike" cap="none" normalizeH="0" baseline="0" dirty="0">
                <a:ln>
                  <a:noFill/>
                </a:ln>
                <a:solidFill>
                  <a:schemeClr val="tx1"/>
                </a:solidFill>
                <a:effectLst/>
                <a:latin typeface="Univers" panose="020B0503020202020204" pitchFamily="34" charset="0"/>
              </a:rPr>
              <a:t> on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4"/>
              </a:rPr>
              <a:t>Unsplash</a:t>
            </a:r>
            <a:r>
              <a:rPr kumimoji="0" lang="en-NL" altLang="en-NL" sz="1050" b="0" i="0" u="none" strike="noStrike" cap="none" normalizeH="0" baseline="0" dirty="0">
                <a:ln>
                  <a:noFill/>
                </a:ln>
                <a:solidFill>
                  <a:schemeClr val="tx1"/>
                </a:solidFill>
                <a:effectLst/>
                <a:latin typeface="Univers" panose="020B0503020202020204" pitchFamily="34" charset="0"/>
              </a:rPr>
              <a:t> </a:t>
            </a:r>
          </a:p>
        </p:txBody>
      </p:sp>
      <p:pic>
        <p:nvPicPr>
          <p:cNvPr id="13" name="Picture 12" descr="Hands holding wires and wires on a board&#10;&#10;Description automatically generated">
            <a:extLst>
              <a:ext uri="{FF2B5EF4-FFF2-40B4-BE49-F238E27FC236}">
                <a16:creationId xmlns:a16="http://schemas.microsoft.com/office/drawing/2014/main" id="{7BAF5A7C-5E69-2A26-228F-D8FB4E87DC88}"/>
              </a:ext>
            </a:extLst>
          </p:cNvPr>
          <p:cNvPicPr>
            <a:picLocks noChangeAspect="1"/>
          </p:cNvPicPr>
          <p:nvPr/>
        </p:nvPicPr>
        <p:blipFill>
          <a:blip r:embed="rId5"/>
          <a:srcRect l="42443" r="24640"/>
          <a:stretch/>
        </p:blipFill>
        <p:spPr>
          <a:xfrm>
            <a:off x="9090212" y="0"/>
            <a:ext cx="3101787" cy="6282000"/>
          </a:xfrm>
          <a:prstGeom prst="rect">
            <a:avLst/>
          </a:prstGeom>
        </p:spPr>
      </p:pic>
    </p:spTree>
    <p:extLst>
      <p:ext uri="{BB962C8B-B14F-4D97-AF65-F5344CB8AC3E}">
        <p14:creationId xmlns:p14="http://schemas.microsoft.com/office/powerpoint/2010/main" val="4234225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47283" y="648000"/>
            <a:ext cx="5449224" cy="1069975"/>
          </a:xfrm>
        </p:spPr>
        <p:txBody>
          <a:bodyPr/>
          <a:lstStyle/>
          <a:p>
            <a:pPr>
              <a:lnSpc>
                <a:spcPct val="100000"/>
              </a:lnSpc>
            </a:pPr>
            <a:r>
              <a:rPr lang="en-US" dirty="0"/>
              <a:t>Digital technologies are unevenly distributed</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155902"/>
            <a:ext cx="7935722" cy="2282283"/>
          </a:xfrm>
        </p:spPr>
        <p:txBody>
          <a:bodyPr>
            <a:normAutofit/>
          </a:bodyPr>
          <a:lstStyle/>
          <a:p>
            <a:pPr>
              <a:lnSpc>
                <a:spcPct val="100000"/>
              </a:lnSpc>
            </a:pPr>
            <a:r>
              <a:rPr lang="en-AU" sz="2000" b="1" dirty="0">
                <a:solidFill>
                  <a:srgbClr val="262626"/>
                </a:solidFill>
                <a:latin typeface="Avenir Book"/>
                <a:cs typeface="Arial" panose="020B0604020202020204"/>
              </a:rPr>
              <a:t>Digital inclusion will increase equity</a:t>
            </a:r>
            <a:endParaRPr lang="en-AU" dirty="0">
              <a:solidFill>
                <a:srgbClr val="262626"/>
              </a:solidFill>
              <a:latin typeface="Avenir Book"/>
              <a:cs typeface="Arial" panose="020B0604020202020204"/>
            </a:endParaRPr>
          </a:p>
          <a:p>
            <a:pPr marL="285750" indent="-285750">
              <a:lnSpc>
                <a:spcPct val="100000"/>
              </a:lnSpc>
              <a:spcBef>
                <a:spcPts val="2200"/>
              </a:spcBef>
              <a:buFont typeface="Arial" panose="020B0604020202020204" pitchFamily="34" charset="0"/>
              <a:buChar char="•"/>
            </a:pPr>
            <a:r>
              <a:rPr lang="en-AU" sz="1800" dirty="0">
                <a:solidFill>
                  <a:srgbClr val="262626"/>
                </a:solidFill>
                <a:latin typeface="Avenir Book"/>
                <a:cs typeface="Arial" panose="020B0604020202020204"/>
              </a:rPr>
              <a:t>The digital divide is deepening </a:t>
            </a:r>
          </a:p>
          <a:p>
            <a:pPr marL="285750" indent="-285750">
              <a:lnSpc>
                <a:spcPct val="100000"/>
              </a:lnSpc>
              <a:buFont typeface="Arial" panose="020B0604020202020204" pitchFamily="34" charset="0"/>
              <a:buChar char="•"/>
            </a:pPr>
            <a:r>
              <a:rPr lang="en-AU" sz="1800" dirty="0">
                <a:solidFill>
                  <a:srgbClr val="262626"/>
                </a:solidFill>
                <a:latin typeface="Avenir Book"/>
                <a:cs typeface="Arial" panose="020B0604020202020204"/>
              </a:rPr>
              <a:t>Essential services are migrating to digital-first and digital-only service provision that requires a digital identity </a:t>
            </a:r>
          </a:p>
          <a:p>
            <a:pPr marL="285750" indent="-285750">
              <a:lnSpc>
                <a:spcPct val="100000"/>
              </a:lnSpc>
              <a:buFont typeface="Arial" panose="020B0604020202020204" pitchFamily="34" charset="0"/>
              <a:buChar char="•"/>
            </a:pPr>
            <a:r>
              <a:rPr lang="en-AU" sz="1800" dirty="0">
                <a:solidFill>
                  <a:srgbClr val="262626"/>
                </a:solidFill>
                <a:latin typeface="Avenir Book"/>
                <a:cs typeface="Arial" panose="020B0604020202020204"/>
              </a:rPr>
              <a:t>Inclusive cultural information frameworks create equitable futures</a:t>
            </a:r>
          </a:p>
        </p:txBody>
      </p:sp>
      <p:sp>
        <p:nvSpPr>
          <p:cNvPr id="5" name="Title 1">
            <a:extLst>
              <a:ext uri="{FF2B5EF4-FFF2-40B4-BE49-F238E27FC236}">
                <a16:creationId xmlns:a16="http://schemas.microsoft.com/office/drawing/2014/main" id="{8D1B54E3-ECDF-1C1C-B334-D3D3A515274C}"/>
              </a:ext>
            </a:extLst>
          </p:cNvPr>
          <p:cNvSpPr txBox="1">
            <a:spLocks/>
          </p:cNvSpPr>
          <p:nvPr/>
        </p:nvSpPr>
        <p:spPr>
          <a:xfrm>
            <a:off x="802800" y="576000"/>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Trend 5</a:t>
            </a:r>
          </a:p>
        </p:txBody>
      </p:sp>
      <p:cxnSp>
        <p:nvCxnSpPr>
          <p:cNvPr id="6" name="Straight Connector 5">
            <a:extLst>
              <a:ext uri="{FF2B5EF4-FFF2-40B4-BE49-F238E27FC236}">
                <a16:creationId xmlns:a16="http://schemas.microsoft.com/office/drawing/2014/main" id="{27C77EC7-B3F3-2D70-C146-22284ACF3986}"/>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Pentagon 9">
            <a:extLst>
              <a:ext uri="{FF2B5EF4-FFF2-40B4-BE49-F238E27FC236}">
                <a16:creationId xmlns:a16="http://schemas.microsoft.com/office/drawing/2014/main" id="{81905954-31B9-5BE3-97FD-08DB8614DDA8}"/>
              </a:ext>
            </a:extLst>
          </p:cNvPr>
          <p:cNvSpPr/>
          <p:nvPr/>
        </p:nvSpPr>
        <p:spPr>
          <a:xfrm>
            <a:off x="802800" y="4438185"/>
            <a:ext cx="7323662" cy="1714223"/>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a:lnSpc>
                <a:spcPct val="100000"/>
              </a:lnSpc>
              <a:spcBef>
                <a:spcPts val="1200"/>
              </a:spcBef>
            </a:pPr>
            <a:r>
              <a:rPr lang="en-AU" sz="2000" b="1" dirty="0">
                <a:solidFill>
                  <a:schemeClr val="bg1"/>
                </a:solidFill>
                <a:latin typeface="Avenir Book"/>
                <a:cs typeface="Arial" panose="020B0604020202020204"/>
              </a:rPr>
              <a:t>What data do you currently have? What data do you need? What data should you be collecting (or not)? </a:t>
            </a:r>
          </a:p>
          <a:p>
            <a:pPr marL="317500">
              <a:lnSpc>
                <a:spcPct val="100000"/>
              </a:lnSpc>
              <a:spcBef>
                <a:spcPts val="1200"/>
              </a:spcBef>
            </a:pPr>
            <a:r>
              <a:rPr lang="en-AU" sz="2000" b="1" dirty="0">
                <a:solidFill>
                  <a:schemeClr val="bg1"/>
                </a:solidFill>
                <a:latin typeface="Avenir Book"/>
                <a:cs typeface="Arial" panose="020B0604020202020204"/>
              </a:rPr>
              <a:t>What access to devices and connections do people in your community have outside the library? </a:t>
            </a:r>
          </a:p>
        </p:txBody>
      </p:sp>
      <p:sp>
        <p:nvSpPr>
          <p:cNvPr id="11" name="TextBox 10">
            <a:extLst>
              <a:ext uri="{FF2B5EF4-FFF2-40B4-BE49-F238E27FC236}">
                <a16:creationId xmlns:a16="http://schemas.microsoft.com/office/drawing/2014/main" id="{A3609C5B-055F-6FDB-76FD-2596BB8FC7FE}"/>
              </a:ext>
            </a:extLst>
          </p:cNvPr>
          <p:cNvSpPr txBox="1"/>
          <p:nvPr/>
        </p:nvSpPr>
        <p:spPr>
          <a:xfrm>
            <a:off x="2905697" y="6123532"/>
            <a:ext cx="6193856" cy="261610"/>
          </a:xfrm>
          <a:prstGeom prst="rect">
            <a:avLst/>
          </a:prstGeom>
          <a:noFill/>
        </p:spPr>
        <p:txBody>
          <a:bodyPr wrap="square">
            <a:spAutoFit/>
          </a:bodyPr>
          <a:lstStyle/>
          <a:p>
            <a:pPr algn="r"/>
            <a:r>
              <a:rPr lang="en-US" sz="1050" dirty="0">
                <a:latin typeface="Univers" panose="020B0503020202020204" pitchFamily="34" charset="0"/>
              </a:rPr>
              <a:t>Photo: Brian </a:t>
            </a:r>
            <a:r>
              <a:rPr lang="en-US" sz="1050" dirty="0" err="1">
                <a:latin typeface="Univers" panose="020B0503020202020204" pitchFamily="34" charset="0"/>
              </a:rPr>
              <a:t>Ellin</a:t>
            </a:r>
            <a:r>
              <a:rPr lang="en-US" sz="1050" dirty="0">
                <a:latin typeface="Univers" panose="020B0503020202020204" pitchFamily="34" charset="0"/>
              </a:rPr>
              <a:t>, CC-BY-NC-SA, </a:t>
            </a:r>
            <a:r>
              <a:rPr lang="en-NL" sz="1050" dirty="0">
                <a:latin typeface="Univers" panose="020B0503020202020204" pitchFamily="34" charset="0"/>
              </a:rPr>
              <a:t>https://www.flickr.com/photos/brianellin/495063720/</a:t>
            </a:r>
          </a:p>
        </p:txBody>
      </p:sp>
      <p:pic>
        <p:nvPicPr>
          <p:cNvPr id="13" name="Picture 12" descr="A person using a small computer&#10;&#10;Description automatically generated">
            <a:extLst>
              <a:ext uri="{FF2B5EF4-FFF2-40B4-BE49-F238E27FC236}">
                <a16:creationId xmlns:a16="http://schemas.microsoft.com/office/drawing/2014/main" id="{32342A41-5BEC-29BF-CACA-CD9FC587C058}"/>
              </a:ext>
            </a:extLst>
          </p:cNvPr>
          <p:cNvPicPr>
            <a:picLocks noChangeAspect="1"/>
          </p:cNvPicPr>
          <p:nvPr/>
        </p:nvPicPr>
        <p:blipFill>
          <a:blip r:embed="rId3"/>
          <a:srcRect l="27201" t="-754" r="36178" b="754"/>
          <a:stretch/>
        </p:blipFill>
        <p:spPr>
          <a:xfrm>
            <a:off x="9099553" y="-48125"/>
            <a:ext cx="3117784" cy="6385142"/>
          </a:xfrm>
          <a:prstGeom prst="rect">
            <a:avLst/>
          </a:prstGeom>
        </p:spPr>
      </p:pic>
    </p:spTree>
    <p:extLst>
      <p:ext uri="{BB962C8B-B14F-4D97-AF65-F5344CB8AC3E}">
        <p14:creationId xmlns:p14="http://schemas.microsoft.com/office/powerpoint/2010/main" val="3250726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47285" y="659771"/>
            <a:ext cx="5307974" cy="1069975"/>
          </a:xfrm>
        </p:spPr>
        <p:txBody>
          <a:bodyPr/>
          <a:lstStyle/>
          <a:p>
            <a:pPr>
              <a:lnSpc>
                <a:spcPct val="100000"/>
              </a:lnSpc>
            </a:pPr>
            <a:r>
              <a:rPr lang="en-US" dirty="0"/>
              <a:t>Information systems are using more resources</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173836"/>
            <a:ext cx="7935722" cy="1721657"/>
          </a:xfrm>
        </p:spPr>
        <p:txBody>
          <a:bodyPr>
            <a:normAutofit/>
          </a:bodyPr>
          <a:lstStyle/>
          <a:p>
            <a:pPr fontAlgn="base">
              <a:lnSpc>
                <a:spcPct val="100000"/>
              </a:lnSpc>
            </a:pPr>
            <a:r>
              <a:rPr lang="en-US" sz="2000" b="1" i="0" dirty="0">
                <a:solidFill>
                  <a:srgbClr val="000000"/>
                </a:solidFill>
                <a:effectLst/>
                <a:latin typeface="Avenir Book" panose="02000503020000020003" pitchFamily="2" charset="0"/>
              </a:rPr>
              <a:t>Our information needs are impacting the planet</a:t>
            </a:r>
            <a:endParaRPr lang="en-US" sz="1600" b="0" i="0" dirty="0">
              <a:solidFill>
                <a:srgbClr val="000000"/>
              </a:solidFill>
              <a:effectLst/>
              <a:latin typeface="Avenir Book" panose="02000503020000020003" pitchFamily="2" charset="0"/>
            </a:endParaRP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Avenir Book" panose="02000503020000020003" pitchFamily="2" charset="0"/>
              </a:rPr>
              <a:t>Joining the green economy is essential to address climate change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Avenir Book" panose="02000503020000020003" pitchFamily="2" charset="0"/>
              </a:rPr>
              <a:t>E-waste is a growing problem </a:t>
            </a:r>
          </a:p>
          <a:p>
            <a:endParaRPr lang="en-US" dirty="0"/>
          </a:p>
        </p:txBody>
      </p:sp>
      <p:sp>
        <p:nvSpPr>
          <p:cNvPr id="5" name="Title 1">
            <a:extLst>
              <a:ext uri="{FF2B5EF4-FFF2-40B4-BE49-F238E27FC236}">
                <a16:creationId xmlns:a16="http://schemas.microsoft.com/office/drawing/2014/main" id="{13E9AA93-1E65-9841-A58E-6A65E837B0D6}"/>
              </a:ext>
            </a:extLst>
          </p:cNvPr>
          <p:cNvSpPr txBox="1">
            <a:spLocks/>
          </p:cNvSpPr>
          <p:nvPr/>
        </p:nvSpPr>
        <p:spPr>
          <a:xfrm>
            <a:off x="802800" y="576000"/>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Trend 6</a:t>
            </a:r>
          </a:p>
        </p:txBody>
      </p:sp>
      <p:cxnSp>
        <p:nvCxnSpPr>
          <p:cNvPr id="6" name="Straight Connector 5">
            <a:extLst>
              <a:ext uri="{FF2B5EF4-FFF2-40B4-BE49-F238E27FC236}">
                <a16:creationId xmlns:a16="http://schemas.microsoft.com/office/drawing/2014/main" id="{25ADC9AF-B635-1CD7-EA70-BC55CA21EF4D}"/>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Pentagon 9">
            <a:extLst>
              <a:ext uri="{FF2B5EF4-FFF2-40B4-BE49-F238E27FC236}">
                <a16:creationId xmlns:a16="http://schemas.microsoft.com/office/drawing/2014/main" id="{0BF21190-760E-0A1C-6FCD-049892C7B3C0}"/>
              </a:ext>
            </a:extLst>
          </p:cNvPr>
          <p:cNvSpPr/>
          <p:nvPr/>
        </p:nvSpPr>
        <p:spPr>
          <a:xfrm>
            <a:off x="802800" y="4247870"/>
            <a:ext cx="7323662" cy="1721657"/>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algn="l" rtl="0" fontAlgn="base">
              <a:lnSpc>
                <a:spcPct val="100000"/>
              </a:lnSpc>
              <a:spcBef>
                <a:spcPts val="1200"/>
              </a:spcBef>
            </a:pPr>
            <a:endParaRPr lang="en-US" sz="2000" b="1" i="0" dirty="0">
              <a:solidFill>
                <a:schemeClr val="bg1"/>
              </a:solidFill>
              <a:effectLst/>
              <a:latin typeface="Avenir Book" panose="02000503020000020003" pitchFamily="2" charset="0"/>
            </a:endParaRPr>
          </a:p>
          <a:p>
            <a:pPr marL="317500" algn="l" rtl="0" fontAlgn="base">
              <a:lnSpc>
                <a:spcPct val="100000"/>
              </a:lnSpc>
              <a:spcBef>
                <a:spcPts val="1200"/>
              </a:spcBef>
            </a:pPr>
            <a:r>
              <a:rPr lang="en-US" sz="2000" b="1" i="0" dirty="0">
                <a:solidFill>
                  <a:schemeClr val="bg1"/>
                </a:solidFill>
                <a:effectLst/>
                <a:latin typeface="Avenir Book" panose="02000503020000020003" pitchFamily="2" charset="0"/>
              </a:rPr>
              <a:t>Does your </a:t>
            </a:r>
            <a:r>
              <a:rPr lang="en-US" sz="2000" b="1" i="0" dirty="0" err="1">
                <a:solidFill>
                  <a:schemeClr val="bg1"/>
                </a:solidFill>
                <a:effectLst/>
                <a:latin typeface="Avenir Book" panose="02000503020000020003" pitchFamily="2" charset="0"/>
              </a:rPr>
              <a:t>organisation</a:t>
            </a:r>
            <a:r>
              <a:rPr lang="en-US" sz="2000" b="1" i="0" dirty="0">
                <a:solidFill>
                  <a:schemeClr val="bg1"/>
                </a:solidFill>
                <a:effectLst/>
                <a:latin typeface="Avenir Book" panose="02000503020000020003" pitchFamily="2" charset="0"/>
              </a:rPr>
              <a:t> have a plan or policy for </a:t>
            </a:r>
            <a:r>
              <a:rPr lang="en-US" sz="2000" b="1" i="0" dirty="0" err="1">
                <a:solidFill>
                  <a:schemeClr val="bg1"/>
                </a:solidFill>
                <a:effectLst/>
                <a:latin typeface="Avenir Book" panose="02000503020000020003" pitchFamily="2" charset="0"/>
              </a:rPr>
              <a:t>minimising</a:t>
            </a:r>
            <a:r>
              <a:rPr lang="en-US" sz="2000" b="1" i="0" dirty="0">
                <a:solidFill>
                  <a:schemeClr val="bg1"/>
                </a:solidFill>
                <a:effectLst/>
                <a:latin typeface="Avenir Book" panose="02000503020000020003" pitchFamily="2" charset="0"/>
              </a:rPr>
              <a:t> the generation of e-waste?</a:t>
            </a:r>
          </a:p>
          <a:p>
            <a:pPr marL="317500" algn="l" rtl="0" fontAlgn="base">
              <a:lnSpc>
                <a:spcPct val="100000"/>
              </a:lnSpc>
              <a:spcBef>
                <a:spcPts val="1200"/>
              </a:spcBef>
            </a:pPr>
            <a:r>
              <a:rPr lang="en-US" sz="2000" b="1" i="0" dirty="0">
                <a:solidFill>
                  <a:schemeClr val="bg1"/>
                </a:solidFill>
                <a:effectLst/>
                <a:latin typeface="Avenir Book" panose="02000503020000020003" pitchFamily="2" charset="0"/>
              </a:rPr>
              <a:t>How can libraries reduce or offset their environmental impacts? </a:t>
            </a:r>
          </a:p>
          <a:p>
            <a:pPr marL="285750" indent="-285750" algn="l" rtl="0" fontAlgn="base">
              <a:lnSpc>
                <a:spcPct val="100000"/>
              </a:lnSpc>
              <a:buFont typeface="Arial" panose="020B0604020202020204" pitchFamily="34" charset="0"/>
              <a:buChar char="•"/>
            </a:pPr>
            <a:endParaRPr lang="en-US" sz="2000" b="0" i="0" dirty="0">
              <a:solidFill>
                <a:srgbClr val="000000"/>
              </a:solidFill>
              <a:effectLst/>
              <a:latin typeface="Avenir Book" panose="02000503020000020003" pitchFamily="2" charset="0"/>
            </a:endParaRPr>
          </a:p>
        </p:txBody>
      </p:sp>
      <p:sp>
        <p:nvSpPr>
          <p:cNvPr id="7" name="TextBox 6">
            <a:extLst>
              <a:ext uri="{FF2B5EF4-FFF2-40B4-BE49-F238E27FC236}">
                <a16:creationId xmlns:a16="http://schemas.microsoft.com/office/drawing/2014/main" id="{6603AA76-304E-F35C-1969-618CF3C45DE9}"/>
              </a:ext>
            </a:extLst>
          </p:cNvPr>
          <p:cNvSpPr txBox="1"/>
          <p:nvPr/>
        </p:nvSpPr>
        <p:spPr>
          <a:xfrm>
            <a:off x="1571104" y="6030015"/>
            <a:ext cx="7356107" cy="261610"/>
          </a:xfrm>
          <a:prstGeom prst="rect">
            <a:avLst/>
          </a:prstGeom>
          <a:noFill/>
        </p:spPr>
        <p:txBody>
          <a:bodyPr wrap="square">
            <a:spAutoFit/>
          </a:bodyPr>
          <a:lstStyle/>
          <a:p>
            <a:pPr algn="r"/>
            <a:r>
              <a:rPr lang="en-US" sz="1050" dirty="0">
                <a:latin typeface="Univers" panose="020B0503020202020204" pitchFamily="34" charset="0"/>
              </a:rPr>
              <a:t>Photo: </a:t>
            </a:r>
            <a:r>
              <a:rPr lang="en-US" sz="1050" dirty="0" err="1">
                <a:latin typeface="Univers" panose="020B0503020202020204" pitchFamily="34" charset="0"/>
              </a:rPr>
              <a:t>Sardwim</a:t>
            </a:r>
            <a:r>
              <a:rPr lang="en-US" sz="1050" dirty="0">
                <a:latin typeface="Univers" panose="020B0503020202020204" pitchFamily="34" charset="0"/>
              </a:rPr>
              <a:t>, </a:t>
            </a:r>
            <a:r>
              <a:rPr lang="en-NL" sz="1050" dirty="0">
                <a:latin typeface="Univers" panose="020B0503020202020204" pitchFamily="34" charset="0"/>
              </a:rPr>
              <a:t>https://www.pexels.com/photo/colorful-recycling-bins-on-the-roadside-15737015/</a:t>
            </a:r>
          </a:p>
        </p:txBody>
      </p:sp>
      <p:pic>
        <p:nvPicPr>
          <p:cNvPr id="13" name="Picture 12" descr="Several trash cans in a park&#10;&#10;Description automatically generated">
            <a:extLst>
              <a:ext uri="{FF2B5EF4-FFF2-40B4-BE49-F238E27FC236}">
                <a16:creationId xmlns:a16="http://schemas.microsoft.com/office/drawing/2014/main" id="{B931715B-BF61-E94F-6302-E5B998A5B2A8}"/>
              </a:ext>
            </a:extLst>
          </p:cNvPr>
          <p:cNvPicPr>
            <a:picLocks noChangeAspect="1"/>
          </p:cNvPicPr>
          <p:nvPr/>
        </p:nvPicPr>
        <p:blipFill>
          <a:blip r:embed="rId2"/>
          <a:srcRect l="11353" r="14810"/>
          <a:stretch/>
        </p:blipFill>
        <p:spPr>
          <a:xfrm>
            <a:off x="9095874" y="0"/>
            <a:ext cx="3096126" cy="6291625"/>
          </a:xfrm>
          <a:prstGeom prst="rect">
            <a:avLst/>
          </a:prstGeom>
        </p:spPr>
      </p:pic>
    </p:spTree>
    <p:extLst>
      <p:ext uri="{BB962C8B-B14F-4D97-AF65-F5344CB8AC3E}">
        <p14:creationId xmlns:p14="http://schemas.microsoft.com/office/powerpoint/2010/main" val="1029616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39849" y="641795"/>
            <a:ext cx="6185328" cy="1069975"/>
          </a:xfrm>
        </p:spPr>
        <p:txBody>
          <a:bodyPr/>
          <a:lstStyle/>
          <a:p>
            <a:pPr>
              <a:lnSpc>
                <a:spcPct val="100000"/>
              </a:lnSpc>
            </a:pPr>
            <a:r>
              <a:rPr lang="en-US" dirty="0"/>
              <a:t>People are seeking community connections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1998601"/>
            <a:ext cx="7935722" cy="2334323"/>
          </a:xfrm>
        </p:spPr>
        <p:txBody>
          <a:bodyPr>
            <a:noAutofit/>
          </a:bodyPr>
          <a:lstStyle/>
          <a:p>
            <a:pPr fontAlgn="base">
              <a:lnSpc>
                <a:spcPct val="120000"/>
              </a:lnSpc>
            </a:pPr>
            <a:r>
              <a:rPr lang="en-US" sz="2000" b="1" i="0" dirty="0">
                <a:solidFill>
                  <a:srgbClr val="000000"/>
                </a:solidFill>
                <a:effectLst/>
                <a:latin typeface="Avenir Book" panose="02000503020000020003" pitchFamily="2" charset="0"/>
              </a:rPr>
              <a:t>Creating places to share space and resources is key to building an equitable society</a:t>
            </a:r>
            <a:endParaRPr lang="en-US" sz="2000" b="1" dirty="0">
              <a:solidFill>
                <a:srgbClr val="000000"/>
              </a:solidFill>
              <a:latin typeface="Avenir Book" panose="02000503020000020003" pitchFamily="2" charset="0"/>
            </a:endParaRP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Avenir Book" panose="02000503020000020003" pitchFamily="2" charset="0"/>
              </a:rPr>
              <a:t>Local, place-based events and collaborations builds community resilience and capabilities </a:t>
            </a:r>
          </a:p>
          <a:p>
            <a:pPr marL="285750" indent="-285750" algn="l" rtl="0" fontAlgn="base">
              <a:lnSpc>
                <a:spcPct val="100000"/>
              </a:lnSpc>
              <a:spcBef>
                <a:spcPts val="600"/>
              </a:spcBef>
              <a:buFont typeface="Arial" panose="020B0604020202020204" pitchFamily="34" charset="0"/>
              <a:buChar char="•"/>
            </a:pPr>
            <a:r>
              <a:rPr lang="en-US" sz="1800" b="0" i="0" dirty="0">
                <a:solidFill>
                  <a:srgbClr val="000000"/>
                </a:solidFill>
                <a:effectLst/>
                <a:latin typeface="Avenir Book" panose="02000503020000020003" pitchFamily="2" charset="0"/>
              </a:rPr>
              <a:t>Growth in online communities </a:t>
            </a:r>
          </a:p>
          <a:p>
            <a:endParaRPr lang="en-US" dirty="0"/>
          </a:p>
        </p:txBody>
      </p:sp>
      <p:sp>
        <p:nvSpPr>
          <p:cNvPr id="10" name="Title 1">
            <a:extLst>
              <a:ext uri="{FF2B5EF4-FFF2-40B4-BE49-F238E27FC236}">
                <a16:creationId xmlns:a16="http://schemas.microsoft.com/office/drawing/2014/main" id="{E985C519-0C06-1061-889F-3E8D35CA880A}"/>
              </a:ext>
            </a:extLst>
          </p:cNvPr>
          <p:cNvSpPr txBox="1">
            <a:spLocks/>
          </p:cNvSpPr>
          <p:nvPr/>
        </p:nvSpPr>
        <p:spPr>
          <a:xfrm>
            <a:off x="802800" y="576000"/>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Trend 7</a:t>
            </a:r>
          </a:p>
        </p:txBody>
      </p:sp>
      <p:cxnSp>
        <p:nvCxnSpPr>
          <p:cNvPr id="11" name="Straight Connector 10">
            <a:extLst>
              <a:ext uri="{FF2B5EF4-FFF2-40B4-BE49-F238E27FC236}">
                <a16:creationId xmlns:a16="http://schemas.microsoft.com/office/drawing/2014/main" id="{F403F8A3-2D45-9148-A6F8-720D96AD9BE2}"/>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4" name="Pentagon 13">
            <a:extLst>
              <a:ext uri="{FF2B5EF4-FFF2-40B4-BE49-F238E27FC236}">
                <a16:creationId xmlns:a16="http://schemas.microsoft.com/office/drawing/2014/main" id="{0E78CC39-EEED-2B16-5AFC-F36B2E935FFB}"/>
              </a:ext>
            </a:extLst>
          </p:cNvPr>
          <p:cNvSpPr/>
          <p:nvPr/>
        </p:nvSpPr>
        <p:spPr>
          <a:xfrm>
            <a:off x="802800" y="4230029"/>
            <a:ext cx="7323662" cy="1922379"/>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algn="l" rtl="0" fontAlgn="base">
              <a:lnSpc>
                <a:spcPct val="100000"/>
              </a:lnSpc>
              <a:spcBef>
                <a:spcPts val="1200"/>
              </a:spcBef>
            </a:pPr>
            <a:endParaRPr lang="en-US" sz="2000" b="1" i="0" dirty="0">
              <a:solidFill>
                <a:schemeClr val="bg1"/>
              </a:solidFill>
              <a:effectLst/>
              <a:latin typeface="Avenir Book" panose="02000503020000020003" pitchFamily="2" charset="0"/>
            </a:endParaRPr>
          </a:p>
          <a:p>
            <a:pPr marL="317500" algn="l" rtl="0" fontAlgn="base"/>
            <a:r>
              <a:rPr lang="en-US" sz="2000" b="1" i="0" dirty="0">
                <a:solidFill>
                  <a:schemeClr val="bg1"/>
                </a:solidFill>
                <a:effectLst/>
                <a:latin typeface="Avenir Book" panose="02000503020000020003" pitchFamily="2" charset="0"/>
              </a:rPr>
              <a:t>What is the role of the library in addressing larger social problems like digital exclusion, poverty and education gaps?</a:t>
            </a:r>
          </a:p>
          <a:p>
            <a:pPr marL="317500" algn="l" rtl="0" fontAlgn="base">
              <a:spcBef>
                <a:spcPts val="1200"/>
              </a:spcBef>
            </a:pPr>
            <a:r>
              <a:rPr lang="en-US" sz="2000" b="1" i="0" dirty="0">
                <a:solidFill>
                  <a:schemeClr val="bg1"/>
                </a:solidFill>
                <a:effectLst/>
                <a:latin typeface="Avenir Book" panose="02000503020000020003" pitchFamily="2" charset="0"/>
              </a:rPr>
              <a:t>What more do libraries need to become catalysts for community life? </a:t>
            </a:r>
          </a:p>
          <a:p>
            <a:pPr marL="285750" indent="-285750" algn="l" rtl="0" fontAlgn="base">
              <a:lnSpc>
                <a:spcPct val="100000"/>
              </a:lnSpc>
              <a:buFont typeface="Arial" panose="020B0604020202020204" pitchFamily="34" charset="0"/>
              <a:buChar char="•"/>
            </a:pPr>
            <a:endParaRPr lang="en-US" sz="2000" b="0" i="0" dirty="0">
              <a:solidFill>
                <a:srgbClr val="000000"/>
              </a:solidFill>
              <a:effectLst/>
              <a:latin typeface="Avenir Book" panose="02000503020000020003" pitchFamily="2" charset="0"/>
            </a:endParaRPr>
          </a:p>
        </p:txBody>
      </p:sp>
      <p:sp>
        <p:nvSpPr>
          <p:cNvPr id="5" name="TextBox 4">
            <a:extLst>
              <a:ext uri="{FF2B5EF4-FFF2-40B4-BE49-F238E27FC236}">
                <a16:creationId xmlns:a16="http://schemas.microsoft.com/office/drawing/2014/main" id="{CBEBA78C-86F7-14C9-A097-512700E80BD3}"/>
              </a:ext>
            </a:extLst>
          </p:cNvPr>
          <p:cNvSpPr txBox="1"/>
          <p:nvPr/>
        </p:nvSpPr>
        <p:spPr>
          <a:xfrm>
            <a:off x="2835049" y="6128188"/>
            <a:ext cx="6190128" cy="261610"/>
          </a:xfrm>
          <a:prstGeom prst="rect">
            <a:avLst/>
          </a:prstGeom>
          <a:noFill/>
        </p:spPr>
        <p:txBody>
          <a:bodyPr wrap="square">
            <a:spAutoFit/>
          </a:bodyPr>
          <a:lstStyle/>
          <a:p>
            <a:pPr algn="r"/>
            <a:r>
              <a:rPr lang="en-US" sz="1050" dirty="0">
                <a:latin typeface="Univers" panose="020B0503020202020204" pitchFamily="34" charset="0"/>
              </a:rPr>
              <a:t>Photo: </a:t>
            </a:r>
            <a:r>
              <a:rPr lang="en-US" sz="1050" b="0" i="0" dirty="0">
                <a:effectLst/>
                <a:latin typeface="Univers" panose="020B0503020202020204" pitchFamily="34" charset="0"/>
              </a:rPr>
              <a:t>Laura Beatriz </a:t>
            </a:r>
            <a:r>
              <a:rPr lang="en-US" sz="1050" b="0" i="0" dirty="0" err="1">
                <a:effectLst/>
                <a:latin typeface="Univers" panose="020B0503020202020204" pitchFamily="34" charset="0"/>
              </a:rPr>
              <a:t>Chobadindegui</a:t>
            </a:r>
            <a:r>
              <a:rPr lang="en-US" sz="1050" b="0" i="0" dirty="0">
                <a:effectLst/>
                <a:latin typeface="Univers" panose="020B0503020202020204" pitchFamily="34" charset="0"/>
              </a:rPr>
              <a:t>, CC-BY 2.0</a:t>
            </a:r>
            <a:endParaRPr lang="en-NL" sz="1050" dirty="0">
              <a:latin typeface="Univers" panose="020B0503020202020204" pitchFamily="34" charset="0"/>
            </a:endParaRPr>
          </a:p>
        </p:txBody>
      </p:sp>
      <p:pic>
        <p:nvPicPr>
          <p:cNvPr id="12" name="Picture 11" descr="A group of people sitting around a table&#10;&#10;Description automatically generated">
            <a:extLst>
              <a:ext uri="{FF2B5EF4-FFF2-40B4-BE49-F238E27FC236}">
                <a16:creationId xmlns:a16="http://schemas.microsoft.com/office/drawing/2014/main" id="{5C4F210F-C55C-0914-D8F2-55466D3D4BC2}"/>
              </a:ext>
            </a:extLst>
          </p:cNvPr>
          <p:cNvPicPr>
            <a:picLocks noChangeAspect="1"/>
          </p:cNvPicPr>
          <p:nvPr/>
        </p:nvPicPr>
        <p:blipFill>
          <a:blip r:embed="rId3"/>
          <a:srcRect l="45916" r="19024"/>
          <a:stretch/>
        </p:blipFill>
        <p:spPr>
          <a:xfrm>
            <a:off x="9105502" y="0"/>
            <a:ext cx="3086498" cy="6294922"/>
          </a:xfrm>
          <a:prstGeom prst="rect">
            <a:avLst/>
          </a:prstGeom>
        </p:spPr>
      </p:pic>
    </p:spTree>
    <p:extLst>
      <p:ext uri="{BB962C8B-B14F-4D97-AF65-F5344CB8AC3E}">
        <p14:creationId xmlns:p14="http://schemas.microsoft.com/office/powerpoint/2010/main" val="2486219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3268617" y="679716"/>
            <a:ext cx="5134495" cy="1069975"/>
          </a:xfrm>
        </p:spPr>
        <p:txBody>
          <a:bodyPr/>
          <a:lstStyle/>
          <a:p>
            <a:pPr>
              <a:lnSpc>
                <a:spcPct val="100000"/>
              </a:lnSpc>
            </a:pPr>
            <a:r>
              <a:rPr lang="en-US" dirty="0"/>
              <a:t>Intersection and interaction of the Trends</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1998601"/>
            <a:ext cx="7935722" cy="2334323"/>
          </a:xfrm>
        </p:spPr>
        <p:txBody>
          <a:bodyPr>
            <a:noAutofit/>
          </a:bodyPr>
          <a:lstStyle/>
          <a:p>
            <a:pPr marL="342900" indent="-342900" fontAlgn="base">
              <a:lnSpc>
                <a:spcPct val="120000"/>
              </a:lnSpc>
              <a:buFont typeface="Arial" panose="020B0604020202020204" pitchFamily="34" charset="0"/>
              <a:buChar char="•"/>
            </a:pPr>
            <a:r>
              <a:rPr lang="en-US" sz="2000" i="0" dirty="0">
                <a:solidFill>
                  <a:srgbClr val="000000"/>
                </a:solidFill>
                <a:effectLst/>
                <a:latin typeface="Avenir Book" panose="02000503020000020003" pitchFamily="2" charset="0"/>
              </a:rPr>
              <a:t>Scenarios represent speculative fiction – an imaginative vision of a potential version of the future</a:t>
            </a:r>
          </a:p>
          <a:p>
            <a:pPr marL="342900" indent="-342900" fontAlgn="base">
              <a:lnSpc>
                <a:spcPct val="120000"/>
              </a:lnSpc>
              <a:buFont typeface="Arial" panose="020B0604020202020204" pitchFamily="34" charset="0"/>
              <a:buChar char="•"/>
            </a:pPr>
            <a:r>
              <a:rPr lang="en-US" sz="2000" dirty="0">
                <a:solidFill>
                  <a:srgbClr val="000000"/>
                </a:solidFill>
                <a:latin typeface="Avenir Book" panose="02000503020000020003" pitchFamily="2" charset="0"/>
              </a:rPr>
              <a:t>Some explore a continuation of current trends, or ways in which they might complement – or conflict – with each other</a:t>
            </a:r>
          </a:p>
          <a:p>
            <a:pPr marL="342900" indent="-342900" fontAlgn="base">
              <a:lnSpc>
                <a:spcPct val="120000"/>
              </a:lnSpc>
              <a:buFont typeface="Arial" panose="020B0604020202020204" pitchFamily="34" charset="0"/>
              <a:buChar char="•"/>
            </a:pPr>
            <a:r>
              <a:rPr lang="en-US" sz="2000" i="0" dirty="0">
                <a:solidFill>
                  <a:srgbClr val="000000"/>
                </a:solidFill>
                <a:effectLst/>
                <a:latin typeface="Avenir Book" panose="02000503020000020003" pitchFamily="2" charset="0"/>
              </a:rPr>
              <a:t>Others are more radical!</a:t>
            </a:r>
          </a:p>
          <a:p>
            <a:pPr marL="342900" indent="-342900" fontAlgn="base">
              <a:lnSpc>
                <a:spcPct val="120000"/>
              </a:lnSpc>
              <a:buFont typeface="Arial" panose="020B0604020202020204" pitchFamily="34" charset="0"/>
              <a:buChar char="•"/>
            </a:pPr>
            <a:r>
              <a:rPr lang="en-US" sz="2000" dirty="0">
                <a:solidFill>
                  <a:srgbClr val="000000"/>
                </a:solidFill>
                <a:latin typeface="Avenir Book" panose="02000503020000020003" pitchFamily="2" charset="0"/>
              </a:rPr>
              <a:t>They are there to be used as ‘tests’ for our assumptions, plans and strategies</a:t>
            </a:r>
          </a:p>
          <a:p>
            <a:pPr marL="342900" indent="-342900" fontAlgn="base">
              <a:lnSpc>
                <a:spcPct val="120000"/>
              </a:lnSpc>
              <a:buFont typeface="Arial" panose="020B0604020202020204" pitchFamily="34" charset="0"/>
              <a:buChar char="•"/>
            </a:pPr>
            <a:r>
              <a:rPr lang="en-US" sz="2000" dirty="0">
                <a:solidFill>
                  <a:srgbClr val="000000"/>
                </a:solidFill>
                <a:latin typeface="Avenir Book" panose="02000503020000020003" pitchFamily="2" charset="0"/>
              </a:rPr>
              <a:t>None will come 100% true. The future may reflect elements of all, some, or none of them</a:t>
            </a:r>
          </a:p>
        </p:txBody>
      </p:sp>
      <p:sp>
        <p:nvSpPr>
          <p:cNvPr id="10" name="Title 1">
            <a:extLst>
              <a:ext uri="{FF2B5EF4-FFF2-40B4-BE49-F238E27FC236}">
                <a16:creationId xmlns:a16="http://schemas.microsoft.com/office/drawing/2014/main" id="{E985C519-0C06-1061-889F-3E8D35CA880A}"/>
              </a:ext>
            </a:extLst>
          </p:cNvPr>
          <p:cNvSpPr txBox="1">
            <a:spLocks/>
          </p:cNvSpPr>
          <p:nvPr/>
        </p:nvSpPr>
        <p:spPr>
          <a:xfrm>
            <a:off x="802800" y="852782"/>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Scenarios</a:t>
            </a:r>
          </a:p>
        </p:txBody>
      </p:sp>
      <p:cxnSp>
        <p:nvCxnSpPr>
          <p:cNvPr id="11" name="Straight Connector 10">
            <a:extLst>
              <a:ext uri="{FF2B5EF4-FFF2-40B4-BE49-F238E27FC236}">
                <a16:creationId xmlns:a16="http://schemas.microsoft.com/office/drawing/2014/main" id="{F403F8A3-2D45-9148-A6F8-720D96AD9BE2}"/>
              </a:ext>
            </a:extLst>
          </p:cNvPr>
          <p:cNvCxnSpPr>
            <a:cxnSpLocks/>
          </p:cNvCxnSpPr>
          <p:nvPr/>
        </p:nvCxnSpPr>
        <p:spPr>
          <a:xfrm>
            <a:off x="3013341"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6" name="Rectangle 1">
            <a:extLst>
              <a:ext uri="{FF2B5EF4-FFF2-40B4-BE49-F238E27FC236}">
                <a16:creationId xmlns:a16="http://schemas.microsoft.com/office/drawing/2014/main" id="{E50C0C00-E474-B7DA-80CD-B61FB86D3B43}"/>
              </a:ext>
            </a:extLst>
          </p:cNvPr>
          <p:cNvSpPr>
            <a:spLocks noChangeArrowheads="1"/>
          </p:cNvSpPr>
          <p:nvPr/>
        </p:nvSpPr>
        <p:spPr bwMode="auto">
          <a:xfrm>
            <a:off x="5082139" y="6051326"/>
            <a:ext cx="3975234"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dirty="0">
                <a:ln>
                  <a:noFill/>
                </a:ln>
                <a:solidFill>
                  <a:schemeClr val="tx1"/>
                </a:solidFill>
                <a:effectLst/>
                <a:latin typeface="Univers" panose="020B0503020202020204" pitchFamily="34" charset="0"/>
              </a:rPr>
              <a:t>Photo </a:t>
            </a:r>
            <a:r>
              <a:rPr kumimoji="0" lang="en-US" altLang="en-NL" sz="1050" b="0" i="0" u="none" strike="noStrike" cap="none" normalizeH="0" baseline="0" dirty="0">
                <a:ln>
                  <a:noFill/>
                </a:ln>
                <a:solidFill>
                  <a:schemeClr val="tx1"/>
                </a:solidFill>
                <a:effectLst/>
                <a:latin typeface="Univers" panose="020B0503020202020204" pitchFamily="34" charset="0"/>
              </a:rPr>
              <a:t>Jason Scott on </a:t>
            </a:r>
            <a:r>
              <a:rPr kumimoji="0" lang="en-US" altLang="en-NL" sz="1050" b="0" i="0" u="none" strike="noStrike" cap="none" normalizeH="0" baseline="0" dirty="0">
                <a:ln>
                  <a:noFill/>
                </a:ln>
                <a:solidFill>
                  <a:schemeClr val="tx1"/>
                </a:solidFill>
                <a:effectLst/>
                <a:latin typeface="Univers" panose="020B0503020202020204" pitchFamily="34" charset="0"/>
                <a:hlinkClick r:id="rId3"/>
              </a:rPr>
              <a:t>Wikipedia</a:t>
            </a:r>
            <a:r>
              <a:rPr kumimoji="0" lang="en-US" altLang="en-NL" sz="1050" b="0" i="0" u="none" strike="noStrike" cap="none" normalizeH="0" baseline="0" dirty="0">
                <a:ln>
                  <a:noFill/>
                </a:ln>
                <a:solidFill>
                  <a:schemeClr val="tx1"/>
                </a:solidFill>
                <a:effectLst/>
                <a:latin typeface="Univers" panose="020B0503020202020204" pitchFamily="34" charset="0"/>
              </a:rPr>
              <a:t>, CC-BY 2.0</a:t>
            </a:r>
            <a:endParaRPr kumimoji="0" lang="en-NL" altLang="en-NL" sz="1050" b="0" i="0" u="none" strike="noStrike" cap="none" normalizeH="0" baseline="0" dirty="0">
              <a:ln>
                <a:noFill/>
              </a:ln>
              <a:solidFill>
                <a:schemeClr val="tx1"/>
              </a:solidFill>
              <a:effectLst/>
              <a:latin typeface="Univers" panose="020B0503020202020204" pitchFamily="34" charset="0"/>
            </a:endParaRPr>
          </a:p>
        </p:txBody>
      </p:sp>
      <p:pic>
        <p:nvPicPr>
          <p:cNvPr id="9" name="Picture 8" descr="A person and a child reading a book&#10;&#10;Description automatically generated">
            <a:extLst>
              <a:ext uri="{FF2B5EF4-FFF2-40B4-BE49-F238E27FC236}">
                <a16:creationId xmlns:a16="http://schemas.microsoft.com/office/drawing/2014/main" id="{65011013-A1DE-9C46-FC49-7FD559FAD338}"/>
              </a:ext>
            </a:extLst>
          </p:cNvPr>
          <p:cNvPicPr>
            <a:picLocks noChangeAspect="1"/>
          </p:cNvPicPr>
          <p:nvPr/>
        </p:nvPicPr>
        <p:blipFill>
          <a:blip r:embed="rId4"/>
          <a:srcRect l="38352" t="-178" r="26156" b="178"/>
          <a:stretch/>
        </p:blipFill>
        <p:spPr>
          <a:xfrm>
            <a:off x="9057372" y="0"/>
            <a:ext cx="3134627" cy="6309089"/>
          </a:xfrm>
          <a:prstGeom prst="rect">
            <a:avLst/>
          </a:prstGeom>
        </p:spPr>
      </p:pic>
      <p:pic>
        <p:nvPicPr>
          <p:cNvPr id="2050" name="Picture 2">
            <a:extLst>
              <a:ext uri="{FF2B5EF4-FFF2-40B4-BE49-F238E27FC236}">
                <a16:creationId xmlns:a16="http://schemas.microsoft.com/office/drawing/2014/main" id="{29960524-EF8B-B64F-742F-A66B95EEB6D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0298" r="36579"/>
          <a:stretch/>
        </p:blipFill>
        <p:spPr bwMode="auto">
          <a:xfrm>
            <a:off x="9078628" y="0"/>
            <a:ext cx="3134628" cy="6309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9635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485EF-CDCF-71F5-E384-5B8AC59D35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AA1515-D01E-4573-F925-0B524C84FA56}"/>
              </a:ext>
            </a:extLst>
          </p:cNvPr>
          <p:cNvSpPr>
            <a:spLocks noGrp="1"/>
          </p:cNvSpPr>
          <p:nvPr>
            <p:ph type="title"/>
          </p:nvPr>
        </p:nvSpPr>
        <p:spPr>
          <a:xfrm>
            <a:off x="3268617" y="679716"/>
            <a:ext cx="5134495" cy="1069975"/>
          </a:xfrm>
        </p:spPr>
        <p:txBody>
          <a:bodyPr/>
          <a:lstStyle/>
          <a:p>
            <a:pPr>
              <a:lnSpc>
                <a:spcPct val="100000"/>
              </a:lnSpc>
            </a:pPr>
            <a:r>
              <a:rPr lang="en-US" dirty="0"/>
              <a:t>Intersection and interaction of the Trends</a:t>
            </a:r>
          </a:p>
        </p:txBody>
      </p:sp>
      <p:sp>
        <p:nvSpPr>
          <p:cNvPr id="4" name="Text Placeholder 3">
            <a:extLst>
              <a:ext uri="{FF2B5EF4-FFF2-40B4-BE49-F238E27FC236}">
                <a16:creationId xmlns:a16="http://schemas.microsoft.com/office/drawing/2014/main" id="{76C3A5CB-7636-60E2-4523-120DD17356A1}"/>
              </a:ext>
            </a:extLst>
          </p:cNvPr>
          <p:cNvSpPr>
            <a:spLocks noGrp="1"/>
          </p:cNvSpPr>
          <p:nvPr>
            <p:ph type="body" sz="half" idx="2"/>
          </p:nvPr>
        </p:nvSpPr>
        <p:spPr>
          <a:xfrm>
            <a:off x="802799" y="1998601"/>
            <a:ext cx="8254569" cy="2334323"/>
          </a:xfrm>
        </p:spPr>
        <p:txBody>
          <a:bodyPr>
            <a:noAutofit/>
          </a:bodyPr>
          <a:lstStyle/>
          <a:p>
            <a:pPr fontAlgn="base">
              <a:lnSpc>
                <a:spcPct val="120000"/>
              </a:lnSpc>
            </a:pPr>
            <a:r>
              <a:rPr lang="en-US" sz="2000" b="1" i="0" dirty="0">
                <a:solidFill>
                  <a:srgbClr val="000000"/>
                </a:solidFill>
                <a:effectLst/>
                <a:latin typeface="Avenir Book" panose="02000503020000020003" pitchFamily="2" charset="0"/>
              </a:rPr>
              <a:t>AI Scalpers: </a:t>
            </a:r>
            <a:r>
              <a:rPr lang="en-US" sz="2000" i="0" dirty="0">
                <a:solidFill>
                  <a:srgbClr val="000000"/>
                </a:solidFill>
                <a:effectLst/>
                <a:latin typeface="Avenir Book" panose="02000503020000020003" pitchFamily="2" charset="0"/>
              </a:rPr>
              <a:t>abuse of AI-led customer service affects access to services</a:t>
            </a:r>
          </a:p>
          <a:p>
            <a:pPr fontAlgn="base">
              <a:lnSpc>
                <a:spcPct val="120000"/>
              </a:lnSpc>
            </a:pPr>
            <a:r>
              <a:rPr lang="en-US" sz="2000" b="1" i="0" dirty="0">
                <a:solidFill>
                  <a:srgbClr val="000000"/>
                </a:solidFill>
                <a:effectLst/>
                <a:latin typeface="Avenir Book" panose="02000503020000020003" pitchFamily="2" charset="0"/>
              </a:rPr>
              <a:t>Fuzzy Records</a:t>
            </a:r>
            <a:r>
              <a:rPr lang="en-US" sz="2000" i="0" dirty="0">
                <a:solidFill>
                  <a:srgbClr val="000000"/>
                </a:solidFill>
                <a:effectLst/>
                <a:latin typeface="Avenir Book" panose="02000503020000020003" pitchFamily="2" charset="0"/>
              </a:rPr>
              <a:t>: what happens when we can no longer trust the past?</a:t>
            </a:r>
          </a:p>
          <a:p>
            <a:pPr fontAlgn="base">
              <a:lnSpc>
                <a:spcPct val="120000"/>
              </a:lnSpc>
            </a:pPr>
            <a:r>
              <a:rPr lang="en-US" sz="2000" b="1" dirty="0">
                <a:solidFill>
                  <a:srgbClr val="000000"/>
                </a:solidFill>
                <a:latin typeface="Avenir Book" panose="02000503020000020003" pitchFamily="2" charset="0"/>
              </a:rPr>
              <a:t>Room 1701</a:t>
            </a:r>
            <a:r>
              <a:rPr lang="en-US" sz="2000" dirty="0">
                <a:solidFill>
                  <a:srgbClr val="000000"/>
                </a:solidFill>
                <a:latin typeface="Avenir Book" panose="02000503020000020003" pitchFamily="2" charset="0"/>
              </a:rPr>
              <a:t>: how use of deepfakes can shape and undermine democracy</a:t>
            </a:r>
          </a:p>
          <a:p>
            <a:pPr fontAlgn="base">
              <a:lnSpc>
                <a:spcPct val="120000"/>
              </a:lnSpc>
            </a:pPr>
            <a:r>
              <a:rPr lang="en-US" sz="2000" b="1" dirty="0">
                <a:solidFill>
                  <a:srgbClr val="000000"/>
                </a:solidFill>
                <a:latin typeface="Avenir Book" panose="02000503020000020003" pitchFamily="2" charset="0"/>
              </a:rPr>
              <a:t>My voice, my sovereignty</a:t>
            </a:r>
            <a:r>
              <a:rPr lang="en-US" sz="2000" dirty="0">
                <a:solidFill>
                  <a:srgbClr val="000000"/>
                </a:solidFill>
                <a:latin typeface="Avenir Book" panose="02000503020000020003" pitchFamily="2" charset="0"/>
              </a:rPr>
              <a:t>: using AI and digital tools to drive local content</a:t>
            </a:r>
          </a:p>
          <a:p>
            <a:pPr fontAlgn="base">
              <a:lnSpc>
                <a:spcPct val="120000"/>
              </a:lnSpc>
            </a:pPr>
            <a:r>
              <a:rPr lang="en-US" sz="2000" b="1" dirty="0">
                <a:solidFill>
                  <a:srgbClr val="000000"/>
                </a:solidFill>
                <a:latin typeface="Avenir Book" panose="02000503020000020003" pitchFamily="2" charset="0"/>
              </a:rPr>
              <a:t>Short form</a:t>
            </a:r>
            <a:r>
              <a:rPr lang="en-US" sz="2000" dirty="0">
                <a:solidFill>
                  <a:srgbClr val="000000"/>
                </a:solidFill>
                <a:latin typeface="Avenir Book" panose="02000503020000020003" pitchFamily="2" charset="0"/>
              </a:rPr>
              <a:t>: making the most of social media to bring libraries to new audiences</a:t>
            </a:r>
          </a:p>
          <a:p>
            <a:pPr fontAlgn="base">
              <a:lnSpc>
                <a:spcPct val="120000"/>
              </a:lnSpc>
            </a:pPr>
            <a:r>
              <a:rPr lang="en-US" sz="2000" b="1" dirty="0">
                <a:solidFill>
                  <a:srgbClr val="000000"/>
                </a:solidFill>
                <a:latin typeface="Avenir Book" panose="02000503020000020003" pitchFamily="2" charset="0"/>
              </a:rPr>
              <a:t>Digital nations</a:t>
            </a:r>
            <a:r>
              <a:rPr lang="en-US" sz="2000" dirty="0">
                <a:solidFill>
                  <a:srgbClr val="000000"/>
                </a:solidFill>
                <a:latin typeface="Avenir Book" panose="02000503020000020003" pitchFamily="2" charset="0"/>
              </a:rPr>
              <a:t>: what is life like for people whose country now only exists online</a:t>
            </a:r>
            <a:endParaRPr lang="en-US" sz="2000" b="1" dirty="0">
              <a:solidFill>
                <a:srgbClr val="000000"/>
              </a:solidFill>
              <a:latin typeface="Avenir Book" panose="02000503020000020003" pitchFamily="2" charset="0"/>
            </a:endParaRPr>
          </a:p>
        </p:txBody>
      </p:sp>
      <p:sp>
        <p:nvSpPr>
          <p:cNvPr id="10" name="Title 1">
            <a:extLst>
              <a:ext uri="{FF2B5EF4-FFF2-40B4-BE49-F238E27FC236}">
                <a16:creationId xmlns:a16="http://schemas.microsoft.com/office/drawing/2014/main" id="{C0CFB354-8650-BF01-1C36-8B2CDB63F587}"/>
              </a:ext>
            </a:extLst>
          </p:cNvPr>
          <p:cNvSpPr txBox="1">
            <a:spLocks/>
          </p:cNvSpPr>
          <p:nvPr/>
        </p:nvSpPr>
        <p:spPr>
          <a:xfrm>
            <a:off x="802800" y="852782"/>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Scenarios</a:t>
            </a:r>
          </a:p>
        </p:txBody>
      </p:sp>
      <p:cxnSp>
        <p:nvCxnSpPr>
          <p:cNvPr id="11" name="Straight Connector 10">
            <a:extLst>
              <a:ext uri="{FF2B5EF4-FFF2-40B4-BE49-F238E27FC236}">
                <a16:creationId xmlns:a16="http://schemas.microsoft.com/office/drawing/2014/main" id="{52B710A0-16C1-B4F4-6B3F-2AE1C515A91B}"/>
              </a:ext>
            </a:extLst>
          </p:cNvPr>
          <p:cNvCxnSpPr>
            <a:cxnSpLocks/>
          </p:cNvCxnSpPr>
          <p:nvPr/>
        </p:nvCxnSpPr>
        <p:spPr>
          <a:xfrm>
            <a:off x="3013341"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6" name="Rectangle 1">
            <a:extLst>
              <a:ext uri="{FF2B5EF4-FFF2-40B4-BE49-F238E27FC236}">
                <a16:creationId xmlns:a16="http://schemas.microsoft.com/office/drawing/2014/main" id="{F20C418C-4291-92E4-50EF-8C0710C9A3E8}"/>
              </a:ext>
            </a:extLst>
          </p:cNvPr>
          <p:cNvSpPr>
            <a:spLocks noChangeArrowheads="1"/>
          </p:cNvSpPr>
          <p:nvPr/>
        </p:nvSpPr>
        <p:spPr bwMode="auto">
          <a:xfrm>
            <a:off x="5082139" y="6047479"/>
            <a:ext cx="3975234"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a:ln>
                  <a:noFill/>
                </a:ln>
                <a:solidFill>
                  <a:schemeClr val="tx1"/>
                </a:solidFill>
                <a:effectLst/>
                <a:latin typeface="Univers" panose="020B0503020202020204" pitchFamily="34" charset="0"/>
              </a:rPr>
              <a:t>Photo by </a:t>
            </a:r>
            <a:r>
              <a:rPr kumimoji="0" lang="en-NL" altLang="en-NL" sz="1050" b="0" i="0" u="none" strike="noStrike" cap="none" normalizeH="0" baseline="0">
                <a:ln>
                  <a:noFill/>
                </a:ln>
                <a:solidFill>
                  <a:schemeClr val="tx1"/>
                </a:solidFill>
                <a:effectLst/>
                <a:latin typeface="Univers" panose="020B0503020202020204" pitchFamily="34" charset="0"/>
                <a:hlinkClick r:id="rId3"/>
              </a:rPr>
              <a:t>Ben Griffiths</a:t>
            </a:r>
            <a:r>
              <a:rPr kumimoji="0" lang="en-NL" altLang="en-NL" sz="1050" b="0" i="0" u="none" strike="noStrike" cap="none" normalizeH="0" baseline="0">
                <a:ln>
                  <a:noFill/>
                </a:ln>
                <a:solidFill>
                  <a:schemeClr val="tx1"/>
                </a:solidFill>
                <a:effectLst/>
                <a:latin typeface="Univers" panose="020B0503020202020204" pitchFamily="34" charset="0"/>
              </a:rPr>
              <a:t> on </a:t>
            </a:r>
            <a:r>
              <a:rPr kumimoji="0" lang="en-NL" altLang="en-NL" sz="1050" b="0" i="0" u="none" strike="noStrike" cap="none" normalizeH="0" baseline="0">
                <a:ln>
                  <a:noFill/>
                </a:ln>
                <a:solidFill>
                  <a:schemeClr val="tx1"/>
                </a:solidFill>
                <a:effectLst/>
                <a:latin typeface="Univers" panose="020B0503020202020204" pitchFamily="34" charset="0"/>
                <a:hlinkClick r:id="rId4"/>
              </a:rPr>
              <a:t>Unsplash</a:t>
            </a:r>
            <a:r>
              <a:rPr kumimoji="0" lang="en-NL" altLang="en-NL" sz="1050" b="0" i="0" u="none" strike="noStrike" cap="none" normalizeH="0" baseline="0">
                <a:ln>
                  <a:noFill/>
                </a:ln>
                <a:solidFill>
                  <a:schemeClr val="tx1"/>
                </a:solidFill>
                <a:effectLst/>
                <a:latin typeface="Univers" panose="020B0503020202020204" pitchFamily="34" charset="0"/>
              </a:rPr>
              <a:t> </a:t>
            </a:r>
          </a:p>
        </p:txBody>
      </p:sp>
      <p:pic>
        <p:nvPicPr>
          <p:cNvPr id="9" name="Picture 8" descr="A person and a child reading a book&#10;&#10;Description automatically generated">
            <a:extLst>
              <a:ext uri="{FF2B5EF4-FFF2-40B4-BE49-F238E27FC236}">
                <a16:creationId xmlns:a16="http://schemas.microsoft.com/office/drawing/2014/main" id="{8B11BE09-62DD-5BB6-C61C-D9728A99D0E7}"/>
              </a:ext>
            </a:extLst>
          </p:cNvPr>
          <p:cNvPicPr>
            <a:picLocks noChangeAspect="1"/>
          </p:cNvPicPr>
          <p:nvPr/>
        </p:nvPicPr>
        <p:blipFill>
          <a:blip r:embed="rId5"/>
          <a:srcRect l="38352" t="-178" r="26156" b="178"/>
          <a:stretch/>
        </p:blipFill>
        <p:spPr>
          <a:xfrm>
            <a:off x="9057372" y="0"/>
            <a:ext cx="3134627" cy="6309089"/>
          </a:xfrm>
          <a:prstGeom prst="rect">
            <a:avLst/>
          </a:prstGeom>
        </p:spPr>
      </p:pic>
    </p:spTree>
    <p:extLst>
      <p:ext uri="{BB962C8B-B14F-4D97-AF65-F5344CB8AC3E}">
        <p14:creationId xmlns:p14="http://schemas.microsoft.com/office/powerpoint/2010/main" val="955397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CEDA9C-52C9-E379-55BF-1B04268110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1201AD-B886-0DE9-ABAD-5AE336B59574}"/>
              </a:ext>
            </a:extLst>
          </p:cNvPr>
          <p:cNvSpPr>
            <a:spLocks noGrp="1"/>
          </p:cNvSpPr>
          <p:nvPr>
            <p:ph type="title"/>
          </p:nvPr>
        </p:nvSpPr>
        <p:spPr>
          <a:xfrm>
            <a:off x="3268617" y="679716"/>
            <a:ext cx="5134495" cy="1069975"/>
          </a:xfrm>
        </p:spPr>
        <p:txBody>
          <a:bodyPr/>
          <a:lstStyle/>
          <a:p>
            <a:pPr>
              <a:lnSpc>
                <a:spcPct val="100000"/>
              </a:lnSpc>
            </a:pPr>
            <a:r>
              <a:rPr lang="en-US" dirty="0"/>
              <a:t>Intersection and interaction of the Trends</a:t>
            </a:r>
          </a:p>
        </p:txBody>
      </p:sp>
      <p:sp>
        <p:nvSpPr>
          <p:cNvPr id="4" name="Text Placeholder 3">
            <a:extLst>
              <a:ext uri="{FF2B5EF4-FFF2-40B4-BE49-F238E27FC236}">
                <a16:creationId xmlns:a16="http://schemas.microsoft.com/office/drawing/2014/main" id="{B1E3A155-5338-F914-B9DA-63942BBF4774}"/>
              </a:ext>
            </a:extLst>
          </p:cNvPr>
          <p:cNvSpPr>
            <a:spLocks noGrp="1"/>
          </p:cNvSpPr>
          <p:nvPr>
            <p:ph type="body" sz="half" idx="2"/>
          </p:nvPr>
        </p:nvSpPr>
        <p:spPr>
          <a:xfrm>
            <a:off x="802800" y="2492087"/>
            <a:ext cx="8254569" cy="2334323"/>
          </a:xfrm>
        </p:spPr>
        <p:txBody>
          <a:bodyPr>
            <a:noAutofit/>
          </a:bodyPr>
          <a:lstStyle/>
          <a:p>
            <a:pPr fontAlgn="base">
              <a:lnSpc>
                <a:spcPct val="120000"/>
              </a:lnSpc>
            </a:pPr>
            <a:r>
              <a:rPr lang="en-US" sz="2000" b="1" dirty="0" err="1">
                <a:solidFill>
                  <a:srgbClr val="000000"/>
                </a:solidFill>
                <a:latin typeface="Avenir Book" panose="02000503020000020003" pitchFamily="2" charset="0"/>
              </a:rPr>
              <a:t>Greenformation</a:t>
            </a:r>
            <a:r>
              <a:rPr lang="en-US" sz="2000" dirty="0">
                <a:solidFill>
                  <a:srgbClr val="000000"/>
                </a:solidFill>
                <a:latin typeface="Avenir Book" panose="02000503020000020003" pitchFamily="2" charset="0"/>
              </a:rPr>
              <a:t>: how can knowledge sharing help address the climate crisis</a:t>
            </a:r>
            <a:endParaRPr lang="en-US" sz="2000" b="1" dirty="0">
              <a:solidFill>
                <a:srgbClr val="000000"/>
              </a:solidFill>
              <a:latin typeface="Avenir Book" panose="02000503020000020003" pitchFamily="2" charset="0"/>
            </a:endParaRPr>
          </a:p>
          <a:p>
            <a:pPr fontAlgn="base">
              <a:lnSpc>
                <a:spcPct val="120000"/>
              </a:lnSpc>
            </a:pPr>
            <a:r>
              <a:rPr lang="en-US" sz="2000" b="1" dirty="0">
                <a:solidFill>
                  <a:srgbClr val="000000"/>
                </a:solidFill>
                <a:latin typeface="Avenir Book" panose="02000503020000020003" pitchFamily="2" charset="0"/>
              </a:rPr>
              <a:t>Opt-out</a:t>
            </a:r>
            <a:r>
              <a:rPr lang="en-US" sz="2000" dirty="0">
                <a:solidFill>
                  <a:srgbClr val="000000"/>
                </a:solidFill>
                <a:latin typeface="Avenir Book" panose="02000503020000020003" pitchFamily="2" charset="0"/>
              </a:rPr>
              <a:t>: what happens when people choose a life without screens</a:t>
            </a:r>
          </a:p>
          <a:p>
            <a:pPr fontAlgn="base">
              <a:lnSpc>
                <a:spcPct val="120000"/>
              </a:lnSpc>
            </a:pPr>
            <a:r>
              <a:rPr lang="en-US" sz="2000" b="1" dirty="0">
                <a:solidFill>
                  <a:srgbClr val="000000"/>
                </a:solidFill>
                <a:latin typeface="Avenir Book" panose="02000503020000020003" pitchFamily="2" charset="0"/>
              </a:rPr>
              <a:t>Living memory</a:t>
            </a:r>
            <a:r>
              <a:rPr lang="en-US" sz="2000" dirty="0">
                <a:solidFill>
                  <a:srgbClr val="000000"/>
                </a:solidFill>
                <a:latin typeface="Avenir Book" panose="02000503020000020003" pitchFamily="2" charset="0"/>
              </a:rPr>
              <a:t>: making life more livable for older adults in a digital world</a:t>
            </a:r>
          </a:p>
          <a:p>
            <a:pPr fontAlgn="base">
              <a:lnSpc>
                <a:spcPct val="120000"/>
              </a:lnSpc>
            </a:pPr>
            <a:r>
              <a:rPr lang="en-US" sz="2000" b="1" dirty="0">
                <a:solidFill>
                  <a:srgbClr val="000000"/>
                </a:solidFill>
                <a:latin typeface="Avenir Book" panose="02000503020000020003" pitchFamily="2" charset="0"/>
              </a:rPr>
              <a:t>Dark libraries</a:t>
            </a:r>
            <a:r>
              <a:rPr lang="en-US" sz="2000" dirty="0">
                <a:solidFill>
                  <a:srgbClr val="000000"/>
                </a:solidFill>
                <a:latin typeface="Avenir Book" panose="02000503020000020003" pitchFamily="2" charset="0"/>
              </a:rPr>
              <a:t>: what if library services become more like private education</a:t>
            </a:r>
            <a:endParaRPr lang="en-US" sz="2000" b="1" dirty="0">
              <a:solidFill>
                <a:srgbClr val="000000"/>
              </a:solidFill>
              <a:latin typeface="Avenir Book" panose="02000503020000020003" pitchFamily="2" charset="0"/>
            </a:endParaRPr>
          </a:p>
          <a:p>
            <a:pPr fontAlgn="base">
              <a:lnSpc>
                <a:spcPct val="120000"/>
              </a:lnSpc>
            </a:pPr>
            <a:r>
              <a:rPr lang="en-US" sz="2000" b="1" dirty="0">
                <a:solidFill>
                  <a:srgbClr val="000000"/>
                </a:solidFill>
                <a:latin typeface="Avenir Book" panose="02000503020000020003" pitchFamily="2" charset="0"/>
              </a:rPr>
              <a:t>And also</a:t>
            </a:r>
            <a:r>
              <a:rPr lang="en-US" sz="2000" dirty="0">
                <a:solidFill>
                  <a:srgbClr val="000000"/>
                </a:solidFill>
                <a:latin typeface="Avenir Book" panose="02000503020000020003" pitchFamily="2" charset="0"/>
              </a:rPr>
              <a:t>: David Lankes, Supriya Kulkarni, Beth Patin, Michael Oghia, Mei Lin Fung, Daniel Nwaeze, and Elinor Carmi</a:t>
            </a:r>
            <a:endParaRPr lang="en-US" dirty="0"/>
          </a:p>
        </p:txBody>
      </p:sp>
      <p:sp>
        <p:nvSpPr>
          <p:cNvPr id="10" name="Title 1">
            <a:extLst>
              <a:ext uri="{FF2B5EF4-FFF2-40B4-BE49-F238E27FC236}">
                <a16:creationId xmlns:a16="http://schemas.microsoft.com/office/drawing/2014/main" id="{F133B81C-4CB6-BBF4-BD0D-424040D34838}"/>
              </a:ext>
            </a:extLst>
          </p:cNvPr>
          <p:cNvSpPr txBox="1">
            <a:spLocks/>
          </p:cNvSpPr>
          <p:nvPr/>
        </p:nvSpPr>
        <p:spPr>
          <a:xfrm>
            <a:off x="802800" y="852782"/>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Scenarios</a:t>
            </a:r>
          </a:p>
        </p:txBody>
      </p:sp>
      <p:cxnSp>
        <p:nvCxnSpPr>
          <p:cNvPr id="11" name="Straight Connector 10">
            <a:extLst>
              <a:ext uri="{FF2B5EF4-FFF2-40B4-BE49-F238E27FC236}">
                <a16:creationId xmlns:a16="http://schemas.microsoft.com/office/drawing/2014/main" id="{56CB0FC1-1832-B2A0-19C4-453A7B37E662}"/>
              </a:ext>
            </a:extLst>
          </p:cNvPr>
          <p:cNvCxnSpPr>
            <a:cxnSpLocks/>
          </p:cNvCxnSpPr>
          <p:nvPr/>
        </p:nvCxnSpPr>
        <p:spPr>
          <a:xfrm>
            <a:off x="3013341"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6" name="Rectangle 1">
            <a:extLst>
              <a:ext uri="{FF2B5EF4-FFF2-40B4-BE49-F238E27FC236}">
                <a16:creationId xmlns:a16="http://schemas.microsoft.com/office/drawing/2014/main" id="{C30FED85-BD86-22D2-A1CF-14E9951B951E}"/>
              </a:ext>
            </a:extLst>
          </p:cNvPr>
          <p:cNvSpPr>
            <a:spLocks noChangeArrowheads="1"/>
          </p:cNvSpPr>
          <p:nvPr/>
        </p:nvSpPr>
        <p:spPr bwMode="auto">
          <a:xfrm>
            <a:off x="5082139" y="6051326"/>
            <a:ext cx="3975234"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dirty="0">
                <a:ln>
                  <a:noFill/>
                </a:ln>
                <a:solidFill>
                  <a:schemeClr val="tx1"/>
                </a:solidFill>
                <a:effectLst/>
                <a:latin typeface="Univers" panose="020B0503020202020204" pitchFamily="34" charset="0"/>
              </a:rPr>
              <a:t>Photo by</a:t>
            </a:r>
            <a:r>
              <a:rPr kumimoji="0" lang="en-US" altLang="en-NL" sz="1050" b="0" i="0" u="none" strike="noStrike" cap="none" normalizeH="0" baseline="0" dirty="0">
                <a:ln>
                  <a:noFill/>
                </a:ln>
                <a:solidFill>
                  <a:schemeClr val="tx1"/>
                </a:solidFill>
                <a:effectLst/>
                <a:latin typeface="Univers" panose="020B0503020202020204" pitchFamily="34" charset="0"/>
              </a:rPr>
              <a:t> Eric Chan on </a:t>
            </a:r>
            <a:r>
              <a:rPr kumimoji="0" lang="en-US" altLang="en-NL" sz="1050" b="0" i="0" u="none" strike="noStrike" cap="none" normalizeH="0" baseline="0" dirty="0">
                <a:ln>
                  <a:noFill/>
                </a:ln>
                <a:solidFill>
                  <a:schemeClr val="tx1"/>
                </a:solidFill>
                <a:effectLst/>
                <a:latin typeface="Univers" panose="020B0503020202020204" pitchFamily="34" charset="0"/>
                <a:hlinkClick r:id="rId3"/>
              </a:rPr>
              <a:t>Flickr</a:t>
            </a:r>
            <a:r>
              <a:rPr kumimoji="0" lang="en-US" altLang="en-NL" sz="1050" b="0" i="0" u="none" strike="noStrike" cap="none" normalizeH="0" baseline="0" dirty="0">
                <a:ln>
                  <a:noFill/>
                </a:ln>
                <a:solidFill>
                  <a:schemeClr val="tx1"/>
                </a:solidFill>
                <a:effectLst/>
                <a:latin typeface="Univers" panose="020B0503020202020204" pitchFamily="34" charset="0"/>
              </a:rPr>
              <a:t>, CC-BY 2.0</a:t>
            </a:r>
            <a:endParaRPr kumimoji="0" lang="en-NL" altLang="en-NL" sz="1050" b="0" i="0" u="none" strike="noStrike" cap="none" normalizeH="0" baseline="0" dirty="0">
              <a:ln>
                <a:noFill/>
              </a:ln>
              <a:solidFill>
                <a:schemeClr val="tx1"/>
              </a:solidFill>
              <a:effectLst/>
              <a:latin typeface="Univers" panose="020B0503020202020204" pitchFamily="34" charset="0"/>
            </a:endParaRPr>
          </a:p>
        </p:txBody>
      </p:sp>
      <p:pic>
        <p:nvPicPr>
          <p:cNvPr id="9" name="Picture 8" descr="A person and a child reading a book&#10;&#10;Description automatically generated">
            <a:extLst>
              <a:ext uri="{FF2B5EF4-FFF2-40B4-BE49-F238E27FC236}">
                <a16:creationId xmlns:a16="http://schemas.microsoft.com/office/drawing/2014/main" id="{4A2D97FC-8AAC-D990-7521-BB8E5C3E10E5}"/>
              </a:ext>
            </a:extLst>
          </p:cNvPr>
          <p:cNvPicPr>
            <a:picLocks noChangeAspect="1"/>
          </p:cNvPicPr>
          <p:nvPr/>
        </p:nvPicPr>
        <p:blipFill>
          <a:blip r:embed="rId4"/>
          <a:srcRect l="38352" t="-178" r="26156" b="178"/>
          <a:stretch/>
        </p:blipFill>
        <p:spPr>
          <a:xfrm>
            <a:off x="9057372" y="0"/>
            <a:ext cx="3134627" cy="6309089"/>
          </a:xfrm>
          <a:prstGeom prst="rect">
            <a:avLst/>
          </a:prstGeom>
        </p:spPr>
      </p:pic>
      <p:pic>
        <p:nvPicPr>
          <p:cNvPr id="5" name="Picture 4" descr="A person writing on a newspaper&#10;&#10;AI-generated content may be incorrect.">
            <a:extLst>
              <a:ext uri="{FF2B5EF4-FFF2-40B4-BE49-F238E27FC236}">
                <a16:creationId xmlns:a16="http://schemas.microsoft.com/office/drawing/2014/main" id="{9131D8E6-3E67-474C-1C6E-21312EA783FA}"/>
              </a:ext>
            </a:extLst>
          </p:cNvPr>
          <p:cNvPicPr>
            <a:picLocks noChangeAspect="1"/>
          </p:cNvPicPr>
          <p:nvPr/>
        </p:nvPicPr>
        <p:blipFill>
          <a:blip r:embed="rId5"/>
          <a:srcRect l="38136" t="417" r="24756" b="-417"/>
          <a:stretch/>
        </p:blipFill>
        <p:spPr>
          <a:xfrm>
            <a:off x="9057369" y="0"/>
            <a:ext cx="3134630" cy="6335484"/>
          </a:xfrm>
          <a:prstGeom prst="rect">
            <a:avLst/>
          </a:prstGeom>
        </p:spPr>
      </p:pic>
    </p:spTree>
    <p:extLst>
      <p:ext uri="{BB962C8B-B14F-4D97-AF65-F5344CB8AC3E}">
        <p14:creationId xmlns:p14="http://schemas.microsoft.com/office/powerpoint/2010/main" val="3028794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461965"/>
            <a:ext cx="7990937" cy="1143801"/>
          </a:xfrm>
        </p:spPr>
        <p:txBody>
          <a:bodyPr>
            <a:normAutofit fontScale="90000"/>
          </a:bodyPr>
          <a:lstStyle/>
          <a:p>
            <a:r>
              <a:rPr lang="en-US" sz="4000" dirty="0"/>
              <a:t>The Trend Report as starting point</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287943"/>
            <a:ext cx="7482198" cy="3534146"/>
          </a:xfrm>
        </p:spPr>
        <p:txBody>
          <a:bodyPr>
            <a:noAutofit/>
          </a:bodyPr>
          <a:lstStyle/>
          <a:p>
            <a:pPr marL="285750" indent="-285750">
              <a:lnSpc>
                <a:spcPct val="100000"/>
              </a:lnSpc>
              <a:buFont typeface="Arial" panose="020B0604020202020204" pitchFamily="34" charset="0"/>
              <a:buChar char="•"/>
            </a:pPr>
            <a:r>
              <a:rPr lang="en-AU" sz="2400" dirty="0">
                <a:solidFill>
                  <a:srgbClr val="373A3C"/>
                </a:solidFill>
                <a:latin typeface="Avenir Book"/>
              </a:rPr>
              <a:t>What trends do you see? What would you add?</a:t>
            </a:r>
          </a:p>
          <a:p>
            <a:pPr marL="285750" indent="-285750">
              <a:lnSpc>
                <a:spcPct val="100000"/>
              </a:lnSpc>
              <a:buFont typeface="Arial" panose="020B0604020202020204" pitchFamily="34" charset="0"/>
              <a:buChar char="•"/>
            </a:pPr>
            <a:r>
              <a:rPr lang="en-AU" sz="2400" dirty="0">
                <a:solidFill>
                  <a:srgbClr val="373A3C"/>
                </a:solidFill>
                <a:latin typeface="Avenir Book"/>
              </a:rPr>
              <a:t>Explore trend intersections? Do they complement, complicate or compete?</a:t>
            </a:r>
          </a:p>
          <a:p>
            <a:pPr marL="285750" indent="-285750">
              <a:lnSpc>
                <a:spcPct val="100000"/>
              </a:lnSpc>
              <a:buFont typeface="Arial" panose="020B0604020202020204" pitchFamily="34" charset="0"/>
              <a:buChar char="•"/>
            </a:pPr>
            <a:r>
              <a:rPr lang="en-AU" sz="2400" dirty="0">
                <a:solidFill>
                  <a:srgbClr val="373A3C"/>
                </a:solidFill>
                <a:latin typeface="Avenir Book"/>
              </a:rPr>
              <a:t>What questions would be relevant for your library type or specialisation, or a community you serve?</a:t>
            </a:r>
          </a:p>
          <a:p>
            <a:pPr marL="285750" indent="-285750">
              <a:lnSpc>
                <a:spcPct val="100000"/>
              </a:lnSpc>
              <a:buFont typeface="Arial" panose="020B0604020202020204" pitchFamily="34" charset="0"/>
              <a:buChar char="•"/>
            </a:pPr>
            <a:r>
              <a:rPr lang="en-AU" sz="2400" dirty="0">
                <a:solidFill>
                  <a:srgbClr val="373A3C"/>
                </a:solidFill>
                <a:latin typeface="Avenir Book"/>
              </a:rPr>
              <a:t>Develop scenarios based on trend interactions</a:t>
            </a:r>
          </a:p>
          <a:p>
            <a:pPr marL="285750" indent="-285750">
              <a:lnSpc>
                <a:spcPct val="100000"/>
              </a:lnSpc>
              <a:buFont typeface="Arial" panose="020B0604020202020204" pitchFamily="34" charset="0"/>
              <a:buChar char="•"/>
            </a:pPr>
            <a:r>
              <a:rPr lang="en-AU" sz="2400" dirty="0">
                <a:solidFill>
                  <a:srgbClr val="373A3C"/>
                </a:solidFill>
                <a:latin typeface="Avenir Book"/>
              </a:rPr>
              <a:t>Imagine a day in the life</a:t>
            </a:r>
          </a:p>
          <a:p>
            <a:pPr marL="285750" indent="-285750">
              <a:lnSpc>
                <a:spcPct val="100000"/>
              </a:lnSpc>
              <a:buFont typeface="Arial" panose="020B0604020202020204" pitchFamily="34" charset="0"/>
              <a:buChar char="•"/>
            </a:pPr>
            <a:r>
              <a:rPr lang="en-AU" sz="2400" dirty="0">
                <a:solidFill>
                  <a:srgbClr val="373A3C"/>
                </a:solidFill>
                <a:latin typeface="Avenir Book"/>
              </a:rPr>
              <a:t>Plan for different scenarios (competitively!)</a:t>
            </a:r>
          </a:p>
        </p:txBody>
      </p:sp>
      <p:cxnSp>
        <p:nvCxnSpPr>
          <p:cNvPr id="17" name="Straight Connector 16">
            <a:extLst>
              <a:ext uri="{FF2B5EF4-FFF2-40B4-BE49-F238E27FC236}">
                <a16:creationId xmlns:a16="http://schemas.microsoft.com/office/drawing/2014/main" id="{F2976905-F4CA-582D-BAAF-91F50D99F9C3}"/>
              </a:ext>
            </a:extLst>
          </p:cNvPr>
          <p:cNvCxnSpPr>
            <a:cxnSpLocks/>
          </p:cNvCxnSpPr>
          <p:nvPr/>
        </p:nvCxnSpPr>
        <p:spPr>
          <a:xfrm>
            <a:off x="836612" y="1791629"/>
            <a:ext cx="7482198"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3" name="Rectangle 1">
            <a:extLst>
              <a:ext uri="{FF2B5EF4-FFF2-40B4-BE49-F238E27FC236}">
                <a16:creationId xmlns:a16="http://schemas.microsoft.com/office/drawing/2014/main" id="{E22F237E-7F87-96EB-C88E-4A0CEF6DE646}"/>
              </a:ext>
            </a:extLst>
          </p:cNvPr>
          <p:cNvSpPr>
            <a:spLocks noChangeArrowheads="1"/>
          </p:cNvSpPr>
          <p:nvPr/>
        </p:nvSpPr>
        <p:spPr bwMode="auto">
          <a:xfrm>
            <a:off x="5733076" y="5909175"/>
            <a:ext cx="321113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400" b="0" i="0" u="none" strike="noStrike" cap="none" normalizeH="0" baseline="0" dirty="0">
                <a:ln>
                  <a:noFill/>
                </a:ln>
                <a:solidFill>
                  <a:schemeClr val="tx1"/>
                </a:solidFill>
                <a:effectLst/>
                <a:latin typeface="Arial" panose="020B0604020202020204" pitchFamily="34" charset="0"/>
              </a:rPr>
              <a:t>Photo by </a:t>
            </a:r>
            <a:r>
              <a:rPr kumimoji="0" lang="en-NL" altLang="en-NL" sz="1400" b="0" i="0" u="none" strike="noStrike" cap="none" normalizeH="0" baseline="0" dirty="0">
                <a:ln>
                  <a:noFill/>
                </a:ln>
                <a:solidFill>
                  <a:schemeClr val="tx1"/>
                </a:solidFill>
                <a:effectLst/>
                <a:latin typeface="Arial" panose="020B0604020202020204" pitchFamily="34" charset="0"/>
                <a:hlinkClick r:id="rId3"/>
              </a:rPr>
              <a:t>Markus </a:t>
            </a:r>
            <a:r>
              <a:rPr kumimoji="0" lang="en-NL" altLang="en-NL" sz="1400" b="0" i="0" u="none" strike="noStrike" cap="none" normalizeH="0" baseline="0" dirty="0" err="1">
                <a:ln>
                  <a:noFill/>
                </a:ln>
                <a:solidFill>
                  <a:schemeClr val="tx1"/>
                </a:solidFill>
                <a:effectLst/>
                <a:latin typeface="Arial" panose="020B0604020202020204" pitchFamily="34" charset="0"/>
                <a:hlinkClick r:id="rId3"/>
              </a:rPr>
              <a:t>Spiske</a:t>
            </a:r>
            <a:r>
              <a:rPr kumimoji="0" lang="en-NL" altLang="en-NL" sz="1400" b="0" i="0" u="none" strike="noStrike" cap="none" normalizeH="0" baseline="0" dirty="0">
                <a:ln>
                  <a:noFill/>
                </a:ln>
                <a:solidFill>
                  <a:schemeClr val="tx1"/>
                </a:solidFill>
                <a:effectLst/>
                <a:latin typeface="Arial" panose="020B0604020202020204" pitchFamily="34" charset="0"/>
              </a:rPr>
              <a:t> on </a:t>
            </a:r>
            <a:r>
              <a:rPr kumimoji="0" lang="en-NL" altLang="en-NL" sz="1400" b="0" i="0" u="none" strike="noStrike" cap="none" normalizeH="0" baseline="0" dirty="0" err="1">
                <a:ln>
                  <a:noFill/>
                </a:ln>
                <a:solidFill>
                  <a:schemeClr val="tx1"/>
                </a:solidFill>
                <a:effectLst/>
                <a:latin typeface="Arial" panose="020B0604020202020204" pitchFamily="34" charset="0"/>
                <a:hlinkClick r:id="rId4"/>
              </a:rPr>
              <a:t>Unsplash</a:t>
            </a:r>
            <a:r>
              <a:rPr kumimoji="0" lang="en-NL" altLang="en-NL" sz="1400" b="0" i="0" u="none" strike="noStrike" cap="none" normalizeH="0" baseline="0" dirty="0">
                <a:ln>
                  <a:noFill/>
                </a:ln>
                <a:solidFill>
                  <a:schemeClr val="tx1"/>
                </a:solidFill>
                <a:effectLst/>
                <a:latin typeface="Arial" panose="020B0604020202020204" pitchFamily="34" charset="0"/>
              </a:rPr>
              <a:t> </a:t>
            </a:r>
          </a:p>
        </p:txBody>
      </p:sp>
      <p:pic>
        <p:nvPicPr>
          <p:cNvPr id="6" name="Picture 5" descr="A close-up of a running track&#10;&#10;Description automatically generated">
            <a:extLst>
              <a:ext uri="{FF2B5EF4-FFF2-40B4-BE49-F238E27FC236}">
                <a16:creationId xmlns:a16="http://schemas.microsoft.com/office/drawing/2014/main" id="{865BAD88-E001-F2A4-5375-3EC102CC4D7C}"/>
              </a:ext>
            </a:extLst>
          </p:cNvPr>
          <p:cNvPicPr>
            <a:picLocks noChangeAspect="1"/>
          </p:cNvPicPr>
          <p:nvPr/>
        </p:nvPicPr>
        <p:blipFill>
          <a:blip r:embed="rId5"/>
          <a:srcRect l="8399" r="14869"/>
          <a:stretch/>
        </p:blipFill>
        <p:spPr>
          <a:xfrm>
            <a:off x="8953623" y="0"/>
            <a:ext cx="3238377" cy="6331516"/>
          </a:xfrm>
          <a:prstGeom prst="rect">
            <a:avLst/>
          </a:prstGeom>
        </p:spPr>
      </p:pic>
    </p:spTree>
    <p:extLst>
      <p:ext uri="{BB962C8B-B14F-4D97-AF65-F5344CB8AC3E}">
        <p14:creationId xmlns:p14="http://schemas.microsoft.com/office/powerpoint/2010/main" val="40799353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177F41-4548-6C26-DDF1-639D6F55B1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3D2AB7-D3ED-E134-7A2D-9100BB49C904}"/>
              </a:ext>
            </a:extLst>
          </p:cNvPr>
          <p:cNvSpPr>
            <a:spLocks noGrp="1"/>
          </p:cNvSpPr>
          <p:nvPr>
            <p:ph type="title"/>
          </p:nvPr>
        </p:nvSpPr>
        <p:spPr>
          <a:xfrm>
            <a:off x="836612" y="461965"/>
            <a:ext cx="7990937" cy="1143801"/>
          </a:xfrm>
        </p:spPr>
        <p:txBody>
          <a:bodyPr>
            <a:normAutofit fontScale="90000"/>
          </a:bodyPr>
          <a:lstStyle/>
          <a:p>
            <a:pPr>
              <a:lnSpc>
                <a:spcPct val="100000"/>
              </a:lnSpc>
            </a:pPr>
            <a:r>
              <a:rPr lang="en-US" sz="4000" dirty="0"/>
              <a:t>A Skills Agenda for the Trend Report</a:t>
            </a:r>
          </a:p>
        </p:txBody>
      </p:sp>
      <p:sp>
        <p:nvSpPr>
          <p:cNvPr id="4" name="Text Placeholder 3">
            <a:extLst>
              <a:ext uri="{FF2B5EF4-FFF2-40B4-BE49-F238E27FC236}">
                <a16:creationId xmlns:a16="http://schemas.microsoft.com/office/drawing/2014/main" id="{6B79B366-7A3D-7B65-4924-DCF4F98D8E50}"/>
              </a:ext>
            </a:extLst>
          </p:cNvPr>
          <p:cNvSpPr>
            <a:spLocks noGrp="1"/>
          </p:cNvSpPr>
          <p:nvPr>
            <p:ph type="body" sz="half" idx="2"/>
          </p:nvPr>
        </p:nvSpPr>
        <p:spPr>
          <a:xfrm>
            <a:off x="836612" y="2375029"/>
            <a:ext cx="7482198" cy="3534146"/>
          </a:xfrm>
        </p:spPr>
        <p:txBody>
          <a:bodyPr>
            <a:noAutofit/>
          </a:bodyPr>
          <a:lstStyle/>
          <a:p>
            <a:pPr marL="285750" indent="-285750">
              <a:lnSpc>
                <a:spcPct val="100000"/>
              </a:lnSpc>
              <a:buFont typeface="Arial" panose="020B0604020202020204" pitchFamily="34" charset="0"/>
              <a:buChar char="•"/>
            </a:pPr>
            <a:r>
              <a:rPr lang="en-AU" sz="2400" dirty="0">
                <a:solidFill>
                  <a:srgbClr val="373A3C"/>
                </a:solidFill>
                <a:latin typeface="Avenir Book"/>
              </a:rPr>
              <a:t>Based on the inputs of the group of emerging leaders who participated in the IFLA Information Futures Summit</a:t>
            </a:r>
          </a:p>
          <a:p>
            <a:pPr marL="285750" indent="-285750">
              <a:lnSpc>
                <a:spcPct val="100000"/>
              </a:lnSpc>
              <a:buFont typeface="Arial" panose="020B0604020202020204" pitchFamily="34" charset="0"/>
              <a:buChar char="•"/>
            </a:pPr>
            <a:r>
              <a:rPr lang="en-AU" sz="2400" dirty="0">
                <a:solidFill>
                  <a:srgbClr val="373A3C"/>
                </a:solidFill>
                <a:latin typeface="Avenir Book"/>
              </a:rPr>
              <a:t>Given the variety of different futures we might face, what are the skills librarians need to survive and thrive?</a:t>
            </a:r>
          </a:p>
          <a:p>
            <a:pPr marL="742950" lvl="1" indent="-285750">
              <a:lnSpc>
                <a:spcPct val="100000"/>
              </a:lnSpc>
              <a:buFont typeface="Arial" panose="020B0604020202020204" pitchFamily="34" charset="0"/>
              <a:buChar char="•"/>
            </a:pPr>
            <a:r>
              <a:rPr lang="en-AU" sz="2400" dirty="0">
                <a:solidFill>
                  <a:srgbClr val="373A3C"/>
                </a:solidFill>
                <a:latin typeface="Avenir Book"/>
              </a:rPr>
              <a:t>Practical skills – specific technical competences</a:t>
            </a:r>
          </a:p>
          <a:p>
            <a:pPr marL="742950" lvl="1" indent="-285750">
              <a:lnSpc>
                <a:spcPct val="100000"/>
              </a:lnSpc>
              <a:buFont typeface="Arial" panose="020B0604020202020204" pitchFamily="34" charset="0"/>
              <a:buChar char="•"/>
            </a:pPr>
            <a:r>
              <a:rPr lang="en-AU" sz="2400" dirty="0">
                <a:solidFill>
                  <a:srgbClr val="373A3C"/>
                </a:solidFill>
                <a:latin typeface="Avenir Book"/>
              </a:rPr>
              <a:t>Partnership skills – working effectively with others</a:t>
            </a:r>
          </a:p>
          <a:p>
            <a:pPr marL="742950" lvl="1" indent="-285750">
              <a:lnSpc>
                <a:spcPct val="100000"/>
              </a:lnSpc>
              <a:buFont typeface="Arial" panose="020B0604020202020204" pitchFamily="34" charset="0"/>
              <a:buChar char="•"/>
            </a:pPr>
            <a:r>
              <a:rPr lang="en-AU" sz="2400" dirty="0">
                <a:solidFill>
                  <a:srgbClr val="373A3C"/>
                </a:solidFill>
                <a:latin typeface="Avenir Book"/>
              </a:rPr>
              <a:t>Personal development skills – learning how to learn</a:t>
            </a:r>
          </a:p>
        </p:txBody>
      </p:sp>
      <p:cxnSp>
        <p:nvCxnSpPr>
          <p:cNvPr id="17" name="Straight Connector 16">
            <a:extLst>
              <a:ext uri="{FF2B5EF4-FFF2-40B4-BE49-F238E27FC236}">
                <a16:creationId xmlns:a16="http://schemas.microsoft.com/office/drawing/2014/main" id="{8DE98B04-A3F7-EAB5-A455-5D7F6C36F042}"/>
              </a:ext>
            </a:extLst>
          </p:cNvPr>
          <p:cNvCxnSpPr>
            <a:cxnSpLocks/>
          </p:cNvCxnSpPr>
          <p:nvPr/>
        </p:nvCxnSpPr>
        <p:spPr>
          <a:xfrm>
            <a:off x="836612" y="1791629"/>
            <a:ext cx="7482198"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pic>
        <p:nvPicPr>
          <p:cNvPr id="6" name="Picture 5" descr="A close-up of a running track&#10;&#10;Description automatically generated">
            <a:extLst>
              <a:ext uri="{FF2B5EF4-FFF2-40B4-BE49-F238E27FC236}">
                <a16:creationId xmlns:a16="http://schemas.microsoft.com/office/drawing/2014/main" id="{6E3EA573-8BC9-B83B-6E4F-B18C0076B0FF}"/>
              </a:ext>
            </a:extLst>
          </p:cNvPr>
          <p:cNvPicPr>
            <a:picLocks noChangeAspect="1"/>
          </p:cNvPicPr>
          <p:nvPr/>
        </p:nvPicPr>
        <p:blipFill>
          <a:blip r:embed="rId3"/>
          <a:srcRect l="8399" r="14869"/>
          <a:stretch/>
        </p:blipFill>
        <p:spPr>
          <a:xfrm>
            <a:off x="8953623" y="0"/>
            <a:ext cx="3238377" cy="6331516"/>
          </a:xfrm>
          <a:prstGeom prst="rect">
            <a:avLst/>
          </a:prstGeom>
        </p:spPr>
      </p:pic>
      <p:pic>
        <p:nvPicPr>
          <p:cNvPr id="7" name="Picture 6" descr="A person wearing goggles and working on a piece of wood&#10;&#10;AI-generated content may be incorrect.">
            <a:extLst>
              <a:ext uri="{FF2B5EF4-FFF2-40B4-BE49-F238E27FC236}">
                <a16:creationId xmlns:a16="http://schemas.microsoft.com/office/drawing/2014/main" id="{F64566E4-5B9F-CE45-3F26-1A7526270D6C}"/>
              </a:ext>
            </a:extLst>
          </p:cNvPr>
          <p:cNvPicPr>
            <a:picLocks noChangeAspect="1"/>
          </p:cNvPicPr>
          <p:nvPr/>
        </p:nvPicPr>
        <p:blipFill>
          <a:blip r:embed="rId4"/>
          <a:srcRect l="8472"/>
          <a:stretch/>
        </p:blipFill>
        <p:spPr>
          <a:xfrm>
            <a:off x="8944210" y="0"/>
            <a:ext cx="3247789" cy="6331512"/>
          </a:xfrm>
          <a:prstGeom prst="rect">
            <a:avLst/>
          </a:prstGeom>
        </p:spPr>
      </p:pic>
    </p:spTree>
    <p:extLst>
      <p:ext uri="{BB962C8B-B14F-4D97-AF65-F5344CB8AC3E}">
        <p14:creationId xmlns:p14="http://schemas.microsoft.com/office/powerpoint/2010/main" val="29660941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572630-32D2-27D4-8720-C75DC9DD6D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F147C7-73F6-6A17-2EE6-65DCA9FF3DE0}"/>
              </a:ext>
            </a:extLst>
          </p:cNvPr>
          <p:cNvSpPr>
            <a:spLocks noGrp="1"/>
          </p:cNvSpPr>
          <p:nvPr>
            <p:ph type="title"/>
          </p:nvPr>
        </p:nvSpPr>
        <p:spPr>
          <a:xfrm>
            <a:off x="836612" y="461965"/>
            <a:ext cx="7990937" cy="1143801"/>
          </a:xfrm>
        </p:spPr>
        <p:txBody>
          <a:bodyPr>
            <a:normAutofit fontScale="90000"/>
          </a:bodyPr>
          <a:lstStyle/>
          <a:p>
            <a:pPr>
              <a:lnSpc>
                <a:spcPct val="100000"/>
              </a:lnSpc>
            </a:pPr>
            <a:r>
              <a:rPr lang="en-US" sz="4000" dirty="0"/>
              <a:t>Futures thinking: </a:t>
            </a:r>
            <a:br>
              <a:rPr lang="en-US" sz="4000" dirty="0"/>
            </a:br>
            <a:r>
              <a:rPr lang="en-US" sz="4000" dirty="0"/>
              <a:t>Part of every librarians’ toolkit?</a:t>
            </a:r>
          </a:p>
        </p:txBody>
      </p:sp>
      <p:sp>
        <p:nvSpPr>
          <p:cNvPr id="4" name="Text Placeholder 3">
            <a:extLst>
              <a:ext uri="{FF2B5EF4-FFF2-40B4-BE49-F238E27FC236}">
                <a16:creationId xmlns:a16="http://schemas.microsoft.com/office/drawing/2014/main" id="{BCCDC506-6728-771E-D502-78738C722042}"/>
              </a:ext>
            </a:extLst>
          </p:cNvPr>
          <p:cNvSpPr>
            <a:spLocks noGrp="1"/>
          </p:cNvSpPr>
          <p:nvPr>
            <p:ph type="body" sz="half" idx="2"/>
          </p:nvPr>
        </p:nvSpPr>
        <p:spPr>
          <a:xfrm>
            <a:off x="836611" y="2287943"/>
            <a:ext cx="7842931" cy="3534146"/>
          </a:xfrm>
        </p:spPr>
        <p:txBody>
          <a:bodyPr>
            <a:noAutofit/>
          </a:bodyPr>
          <a:lstStyle/>
          <a:p>
            <a:pPr marL="285750" indent="-285750">
              <a:lnSpc>
                <a:spcPct val="100000"/>
              </a:lnSpc>
              <a:buFont typeface="Arial" panose="020B0604020202020204" pitchFamily="34" charset="0"/>
              <a:buChar char="•"/>
            </a:pPr>
            <a:r>
              <a:rPr lang="en-AU" sz="2400" dirty="0">
                <a:solidFill>
                  <a:srgbClr val="373A3C"/>
                </a:solidFill>
                <a:latin typeface="Avenir Book"/>
              </a:rPr>
              <a:t>Moving from a sense of powerlessness or reliance on (unconscious) assumptions to an active, eyes-open approach</a:t>
            </a:r>
          </a:p>
          <a:p>
            <a:pPr marL="285750" indent="-285750">
              <a:lnSpc>
                <a:spcPct val="100000"/>
              </a:lnSpc>
              <a:buFont typeface="Arial" panose="020B0604020202020204" pitchFamily="34" charset="0"/>
              <a:buChar char="•"/>
            </a:pPr>
            <a:r>
              <a:rPr lang="en-AU" sz="2400" dirty="0">
                <a:solidFill>
                  <a:srgbClr val="373A3C"/>
                </a:solidFill>
                <a:latin typeface="Avenir Book"/>
              </a:rPr>
              <a:t>Identifying trends, as well as the strong and weak signals that could shape the future</a:t>
            </a:r>
          </a:p>
          <a:p>
            <a:pPr marL="285750" indent="-285750">
              <a:lnSpc>
                <a:spcPct val="100000"/>
              </a:lnSpc>
              <a:buFont typeface="Arial" panose="020B0604020202020204" pitchFamily="34" charset="0"/>
              <a:buChar char="•"/>
            </a:pPr>
            <a:r>
              <a:rPr lang="en-AU" sz="2400" dirty="0">
                <a:solidFill>
                  <a:srgbClr val="373A3C"/>
                </a:solidFill>
                <a:latin typeface="Avenir Book"/>
              </a:rPr>
              <a:t>Tools for developing scenarios and pathways that we could follow</a:t>
            </a:r>
          </a:p>
          <a:p>
            <a:pPr marL="285750" indent="-285750">
              <a:lnSpc>
                <a:spcPct val="100000"/>
              </a:lnSpc>
              <a:buFont typeface="Arial" panose="020B0604020202020204" pitchFamily="34" charset="0"/>
              <a:buChar char="•"/>
            </a:pPr>
            <a:r>
              <a:rPr lang="en-AU" sz="2400" dirty="0">
                <a:solidFill>
                  <a:srgbClr val="373A3C"/>
                </a:solidFill>
                <a:latin typeface="Avenir Book"/>
              </a:rPr>
              <a:t>Lessons about how to test our plans, as well as identify and challenge </a:t>
            </a:r>
            <a:r>
              <a:rPr lang="en-AU" sz="2400" dirty="0" err="1">
                <a:solidFill>
                  <a:srgbClr val="373A3C"/>
                </a:solidFill>
                <a:latin typeface="Avenir Book"/>
              </a:rPr>
              <a:t>asssumptions</a:t>
            </a:r>
            <a:endParaRPr lang="en-AU" sz="2400" dirty="0">
              <a:solidFill>
                <a:srgbClr val="373A3C"/>
              </a:solidFill>
              <a:latin typeface="Avenir Book"/>
            </a:endParaRPr>
          </a:p>
        </p:txBody>
      </p:sp>
      <p:cxnSp>
        <p:nvCxnSpPr>
          <p:cNvPr id="17" name="Straight Connector 16">
            <a:extLst>
              <a:ext uri="{FF2B5EF4-FFF2-40B4-BE49-F238E27FC236}">
                <a16:creationId xmlns:a16="http://schemas.microsoft.com/office/drawing/2014/main" id="{35AE2E13-F549-5C27-BF46-88416B45D182}"/>
              </a:ext>
            </a:extLst>
          </p:cNvPr>
          <p:cNvCxnSpPr>
            <a:cxnSpLocks/>
          </p:cNvCxnSpPr>
          <p:nvPr/>
        </p:nvCxnSpPr>
        <p:spPr>
          <a:xfrm>
            <a:off x="836612" y="1791629"/>
            <a:ext cx="7482198"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3" name="Rectangle 1">
            <a:extLst>
              <a:ext uri="{FF2B5EF4-FFF2-40B4-BE49-F238E27FC236}">
                <a16:creationId xmlns:a16="http://schemas.microsoft.com/office/drawing/2014/main" id="{83D819B4-57FA-3087-659A-253255F3D1F7}"/>
              </a:ext>
            </a:extLst>
          </p:cNvPr>
          <p:cNvSpPr>
            <a:spLocks noChangeArrowheads="1"/>
          </p:cNvSpPr>
          <p:nvPr/>
        </p:nvSpPr>
        <p:spPr bwMode="auto">
          <a:xfrm>
            <a:off x="5111239" y="5909175"/>
            <a:ext cx="383297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400" b="0" i="0" u="none" strike="noStrike" cap="none" normalizeH="0" baseline="0" dirty="0">
                <a:ln>
                  <a:noFill/>
                </a:ln>
                <a:solidFill>
                  <a:schemeClr val="tx1"/>
                </a:solidFill>
                <a:effectLst/>
                <a:latin typeface="Arial" panose="020B0604020202020204" pitchFamily="34" charset="0"/>
              </a:rPr>
              <a:t>Photo by</a:t>
            </a:r>
            <a:r>
              <a:rPr kumimoji="0" lang="en-US" altLang="en-NL" sz="1400" b="0" i="0" u="none" strike="noStrike" cap="none" normalizeH="0" baseline="0" dirty="0">
                <a:ln>
                  <a:noFill/>
                </a:ln>
                <a:solidFill>
                  <a:schemeClr val="tx1"/>
                </a:solidFill>
                <a:effectLst/>
                <a:latin typeface="Arial" panose="020B0604020202020204" pitchFamily="34" charset="0"/>
              </a:rPr>
              <a:t> Thomas K on </a:t>
            </a:r>
            <a:r>
              <a:rPr kumimoji="0" lang="en-US" altLang="en-NL" sz="1400" b="0" i="0" u="none" strike="noStrike" cap="none" normalizeH="0" baseline="0" dirty="0">
                <a:ln>
                  <a:noFill/>
                </a:ln>
                <a:solidFill>
                  <a:schemeClr val="tx1"/>
                </a:solidFill>
                <a:effectLst/>
                <a:latin typeface="Arial" panose="020B0604020202020204" pitchFamily="34" charset="0"/>
                <a:hlinkClick r:id="rId3"/>
              </a:rPr>
              <a:t>Wikipedia</a:t>
            </a:r>
            <a:r>
              <a:rPr kumimoji="0" lang="en-US" altLang="en-NL" sz="1400" b="0" i="0" u="none" strike="noStrike" cap="none" normalizeH="0" baseline="0" dirty="0">
                <a:ln>
                  <a:noFill/>
                </a:ln>
                <a:solidFill>
                  <a:schemeClr val="tx1"/>
                </a:solidFill>
                <a:effectLst/>
                <a:latin typeface="Arial" panose="020B0604020202020204" pitchFamily="34" charset="0"/>
              </a:rPr>
              <a:t>, CC-BY 3.0 </a:t>
            </a:r>
            <a:endParaRPr kumimoji="0" lang="en-NL" altLang="en-NL" sz="1400" b="0" i="0" u="none" strike="noStrike" cap="none" normalizeH="0" baseline="0" dirty="0">
              <a:ln>
                <a:noFill/>
              </a:ln>
              <a:solidFill>
                <a:schemeClr val="tx1"/>
              </a:solidFill>
              <a:effectLst/>
              <a:latin typeface="Arial" panose="020B0604020202020204" pitchFamily="34" charset="0"/>
            </a:endParaRPr>
          </a:p>
        </p:txBody>
      </p:sp>
      <p:pic>
        <p:nvPicPr>
          <p:cNvPr id="6" name="Picture 5" descr="A close-up of a running track&#10;&#10;Description automatically generated">
            <a:extLst>
              <a:ext uri="{FF2B5EF4-FFF2-40B4-BE49-F238E27FC236}">
                <a16:creationId xmlns:a16="http://schemas.microsoft.com/office/drawing/2014/main" id="{1CF0B76E-E00C-4689-37BB-36DC6F138178}"/>
              </a:ext>
            </a:extLst>
          </p:cNvPr>
          <p:cNvPicPr>
            <a:picLocks noChangeAspect="1"/>
          </p:cNvPicPr>
          <p:nvPr/>
        </p:nvPicPr>
        <p:blipFill>
          <a:blip r:embed="rId4"/>
          <a:srcRect l="8399" r="14869"/>
          <a:stretch/>
        </p:blipFill>
        <p:spPr>
          <a:xfrm>
            <a:off x="8953623" y="0"/>
            <a:ext cx="3238377" cy="6331516"/>
          </a:xfrm>
          <a:prstGeom prst="rect">
            <a:avLst/>
          </a:prstGeom>
        </p:spPr>
      </p:pic>
      <p:pic>
        <p:nvPicPr>
          <p:cNvPr id="3074" name="Picture 2">
            <a:extLst>
              <a:ext uri="{FF2B5EF4-FFF2-40B4-BE49-F238E27FC236}">
                <a16:creationId xmlns:a16="http://schemas.microsoft.com/office/drawing/2014/main" id="{5B3CEE86-B24B-F3AC-D6E4-FC5B28AD058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5745" r="30165"/>
          <a:stretch/>
        </p:blipFill>
        <p:spPr bwMode="auto">
          <a:xfrm>
            <a:off x="8944211" y="-1"/>
            <a:ext cx="3247789" cy="6331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0748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461965"/>
            <a:ext cx="7990937" cy="1143801"/>
          </a:xfrm>
        </p:spPr>
        <p:txBody>
          <a:bodyPr/>
          <a:lstStyle/>
          <a:p>
            <a:r>
              <a:rPr lang="en-US" dirty="0"/>
              <a:t>The World We’re In</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326901"/>
            <a:ext cx="7482198" cy="3534146"/>
          </a:xfrm>
        </p:spPr>
        <p:txBody>
          <a:bodyPr>
            <a:noAutofit/>
          </a:bodyPr>
          <a:lstStyle/>
          <a:p>
            <a:pPr marL="285750" indent="-285750">
              <a:lnSpc>
                <a:spcPct val="114000"/>
              </a:lnSpc>
              <a:buFont typeface="Arial" panose="020B0604020202020204" pitchFamily="34" charset="0"/>
              <a:buChar char="•"/>
            </a:pPr>
            <a:r>
              <a:rPr lang="en-AU" sz="1800" dirty="0">
                <a:solidFill>
                  <a:srgbClr val="373A3C"/>
                </a:solidFill>
                <a:latin typeface="Avenir Book"/>
              </a:rPr>
              <a:t>A time of turmoil and turbulence, in many parts of the world </a:t>
            </a:r>
          </a:p>
          <a:p>
            <a:pPr marL="285750" indent="-285750">
              <a:lnSpc>
                <a:spcPct val="114000"/>
              </a:lnSpc>
              <a:buFont typeface="Arial" panose="020B0604020202020204" pitchFamily="34" charset="0"/>
              <a:buChar char="•"/>
            </a:pPr>
            <a:r>
              <a:rPr lang="en-AU" sz="1800" dirty="0">
                <a:solidFill>
                  <a:srgbClr val="373A3C"/>
                </a:solidFill>
                <a:latin typeface="Avenir Book"/>
              </a:rPr>
              <a:t>It is increasingly clear that basing our strategies on a single projection of the future leaves us vulnerable – assumptions can be dangerous!</a:t>
            </a:r>
          </a:p>
          <a:p>
            <a:pPr marL="285750" indent="-285750">
              <a:lnSpc>
                <a:spcPct val="114000"/>
              </a:lnSpc>
              <a:buFont typeface="Arial" panose="020B0604020202020204" pitchFamily="34" charset="0"/>
              <a:buChar char="•"/>
            </a:pPr>
            <a:r>
              <a:rPr lang="en-AU" sz="1800" dirty="0">
                <a:solidFill>
                  <a:srgbClr val="373A3C"/>
                </a:solidFill>
                <a:latin typeface="Avenir Book"/>
              </a:rPr>
              <a:t>At the same time, we can build resilience by verifying our assumptions and testing how our plans stand up under different circumstances</a:t>
            </a:r>
          </a:p>
          <a:p>
            <a:pPr marL="285750" indent="-285750">
              <a:lnSpc>
                <a:spcPct val="114000"/>
              </a:lnSpc>
              <a:buFont typeface="Arial" panose="020B0604020202020204" pitchFamily="34" charset="0"/>
              <a:buChar char="•"/>
            </a:pPr>
            <a:r>
              <a:rPr lang="en-AU" sz="1800" dirty="0">
                <a:solidFill>
                  <a:srgbClr val="373A3C"/>
                </a:solidFill>
                <a:latin typeface="Avenir Book"/>
              </a:rPr>
              <a:t>A proactive approach to futures planning is empowering, helping us to become actors in shaping the future</a:t>
            </a:r>
          </a:p>
          <a:p>
            <a:pPr marL="285750" indent="-285750">
              <a:lnSpc>
                <a:spcPct val="114000"/>
              </a:lnSpc>
              <a:buFont typeface="Arial" panose="020B0604020202020204" pitchFamily="34" charset="0"/>
              <a:buChar char="•"/>
            </a:pPr>
            <a:r>
              <a:rPr lang="en-AU" sz="1800" dirty="0">
                <a:solidFill>
                  <a:srgbClr val="373A3C"/>
                </a:solidFill>
                <a:latin typeface="Avenir Book"/>
              </a:rPr>
              <a:t>But where to start…</a:t>
            </a:r>
          </a:p>
        </p:txBody>
      </p:sp>
      <p:pic>
        <p:nvPicPr>
          <p:cNvPr id="14" name="Picture Placeholder 13" descr="A child reaching for a book on a shelf&#10;&#10;Description automatically generated">
            <a:extLst>
              <a:ext uri="{FF2B5EF4-FFF2-40B4-BE49-F238E27FC236}">
                <a16:creationId xmlns:a16="http://schemas.microsoft.com/office/drawing/2014/main" id="{416BD743-BFE9-3626-FF18-A45AB1B0B453}"/>
              </a:ext>
            </a:extLst>
          </p:cNvPr>
          <p:cNvPicPr>
            <a:picLocks noGrp="1" noChangeAspect="1"/>
          </p:cNvPicPr>
          <p:nvPr>
            <p:ph type="pic" idx="1"/>
          </p:nvPr>
        </p:nvPicPr>
        <p:blipFill>
          <a:blip r:embed="rId3" cstate="hqprint">
            <a:extLst>
              <a:ext uri="{28A0092B-C50C-407E-A947-70E740481C1C}">
                <a14:useLocalDpi xmlns:a14="http://schemas.microsoft.com/office/drawing/2010/main"/>
              </a:ext>
            </a:extLst>
          </a:blip>
          <a:srcRect/>
          <a:stretch/>
        </p:blipFill>
        <p:spPr>
          <a:xfrm>
            <a:off x="9060873" y="0"/>
            <a:ext cx="3131127" cy="6331527"/>
          </a:xfrm>
        </p:spPr>
      </p:pic>
      <p:cxnSp>
        <p:nvCxnSpPr>
          <p:cNvPr id="17" name="Straight Connector 16">
            <a:extLst>
              <a:ext uri="{FF2B5EF4-FFF2-40B4-BE49-F238E27FC236}">
                <a16:creationId xmlns:a16="http://schemas.microsoft.com/office/drawing/2014/main" id="{F2976905-F4CA-582D-BAAF-91F50D99F9C3}"/>
              </a:ext>
            </a:extLst>
          </p:cNvPr>
          <p:cNvCxnSpPr>
            <a:cxnSpLocks/>
          </p:cNvCxnSpPr>
          <p:nvPr/>
        </p:nvCxnSpPr>
        <p:spPr>
          <a:xfrm>
            <a:off x="836612" y="1791629"/>
            <a:ext cx="7482198"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5" name="Rectangle 2">
            <a:extLst>
              <a:ext uri="{FF2B5EF4-FFF2-40B4-BE49-F238E27FC236}">
                <a16:creationId xmlns:a16="http://schemas.microsoft.com/office/drawing/2014/main" id="{31F8B6F0-8243-126C-698B-BEA174BA648E}"/>
              </a:ext>
            </a:extLst>
          </p:cNvPr>
          <p:cNvSpPr>
            <a:spLocks noChangeArrowheads="1"/>
          </p:cNvSpPr>
          <p:nvPr/>
        </p:nvSpPr>
        <p:spPr bwMode="auto">
          <a:xfrm>
            <a:off x="5100918" y="5960076"/>
            <a:ext cx="3818964"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dirty="0">
                <a:ln>
                  <a:noFill/>
                </a:ln>
                <a:solidFill>
                  <a:schemeClr val="tx1"/>
                </a:solidFill>
                <a:effectLst/>
                <a:latin typeface="Univers" panose="020B0503020202020204" pitchFamily="34" charset="0"/>
              </a:rPr>
              <a:t>Photo by</a:t>
            </a:r>
            <a:r>
              <a:rPr kumimoji="0" lang="en-US" altLang="en-NL" sz="1050" b="0" i="0" u="none" strike="noStrike" cap="none" normalizeH="0" baseline="0" dirty="0">
                <a:ln>
                  <a:noFill/>
                </a:ln>
                <a:solidFill>
                  <a:schemeClr val="tx1"/>
                </a:solidFill>
                <a:effectLst/>
                <a:latin typeface="Univers" panose="020B0503020202020204" pitchFamily="34" charset="0"/>
              </a:rPr>
              <a:t> PL Chadwick on </a:t>
            </a:r>
            <a:r>
              <a:rPr kumimoji="0" lang="en-US" altLang="en-NL" sz="1050" b="0" i="0" u="none" strike="noStrike" cap="none" normalizeH="0" baseline="0" dirty="0" err="1">
                <a:ln>
                  <a:noFill/>
                </a:ln>
                <a:solidFill>
                  <a:schemeClr val="tx1"/>
                </a:solidFill>
                <a:effectLst/>
                <a:latin typeface="Univers" panose="020B0503020202020204" pitchFamily="34" charset="0"/>
                <a:hlinkClick r:id="rId4"/>
              </a:rPr>
              <a:t>Geograph</a:t>
            </a:r>
            <a:r>
              <a:rPr kumimoji="0" lang="en-US" altLang="en-NL" sz="1050" b="0" i="0" u="none" strike="noStrike" cap="none" normalizeH="0" baseline="0" dirty="0">
                <a:ln>
                  <a:noFill/>
                </a:ln>
                <a:solidFill>
                  <a:schemeClr val="tx1"/>
                </a:solidFill>
                <a:effectLst/>
                <a:latin typeface="Univers" panose="020B0503020202020204" pitchFamily="34" charset="0"/>
              </a:rPr>
              <a:t>, CC-BY-SA 2.0</a:t>
            </a:r>
            <a:endParaRPr kumimoji="0" lang="en-NL" altLang="en-NL" sz="1050" b="0" i="0" u="none" strike="noStrike" cap="none" normalizeH="0" baseline="0" dirty="0">
              <a:ln>
                <a:noFill/>
              </a:ln>
              <a:solidFill>
                <a:schemeClr val="tx1"/>
              </a:solidFill>
              <a:effectLst/>
              <a:latin typeface="Univers" panose="020B0503020202020204" pitchFamily="34" charset="0"/>
            </a:endParaRPr>
          </a:p>
        </p:txBody>
      </p:sp>
      <p:pic>
        <p:nvPicPr>
          <p:cNvPr id="7" name="Picture 6" descr="A hand reaching for a book on a shelf&#10;&#10;Description automatically generated">
            <a:extLst>
              <a:ext uri="{FF2B5EF4-FFF2-40B4-BE49-F238E27FC236}">
                <a16:creationId xmlns:a16="http://schemas.microsoft.com/office/drawing/2014/main" id="{02F06051-F6A3-31F4-FD37-DA2B52746A72}"/>
              </a:ext>
            </a:extLst>
          </p:cNvPr>
          <p:cNvPicPr>
            <a:picLocks noChangeAspect="1"/>
          </p:cNvPicPr>
          <p:nvPr/>
        </p:nvPicPr>
        <p:blipFill>
          <a:blip r:embed="rId5"/>
          <a:srcRect l="19562" r="50000" b="7677"/>
          <a:stretch/>
        </p:blipFill>
        <p:spPr>
          <a:xfrm>
            <a:off x="9060872" y="0"/>
            <a:ext cx="3131128" cy="6331527"/>
          </a:xfrm>
          <a:prstGeom prst="rect">
            <a:avLst/>
          </a:prstGeom>
        </p:spPr>
      </p:pic>
      <p:pic>
        <p:nvPicPr>
          <p:cNvPr id="1026" name="Picture 2" descr="Fork in the road for Brunslow">
            <a:extLst>
              <a:ext uri="{FF2B5EF4-FFF2-40B4-BE49-F238E27FC236}">
                <a16:creationId xmlns:a16="http://schemas.microsoft.com/office/drawing/2014/main" id="{3D4F610D-D0B4-D8D4-D1C3-26FCC4881E2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0415" r="32495"/>
          <a:stretch/>
        </p:blipFill>
        <p:spPr bwMode="auto">
          <a:xfrm>
            <a:off x="9060871" y="-1"/>
            <a:ext cx="3131129" cy="6331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669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B41CE0-0650-BE3C-B657-3734B9A33C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54BE53-F93C-C51D-4648-7E2D409650DB}"/>
              </a:ext>
            </a:extLst>
          </p:cNvPr>
          <p:cNvSpPr>
            <a:spLocks noGrp="1"/>
          </p:cNvSpPr>
          <p:nvPr>
            <p:ph type="title"/>
          </p:nvPr>
        </p:nvSpPr>
        <p:spPr>
          <a:xfrm>
            <a:off x="836612" y="461965"/>
            <a:ext cx="7990937" cy="1143801"/>
          </a:xfrm>
        </p:spPr>
        <p:txBody>
          <a:bodyPr>
            <a:normAutofit/>
          </a:bodyPr>
          <a:lstStyle/>
          <a:p>
            <a:pPr>
              <a:lnSpc>
                <a:spcPct val="100000"/>
              </a:lnSpc>
            </a:pPr>
            <a:r>
              <a:rPr lang="en-US" sz="4000" dirty="0"/>
              <a:t>Key messages</a:t>
            </a:r>
          </a:p>
        </p:txBody>
      </p:sp>
      <p:sp>
        <p:nvSpPr>
          <p:cNvPr id="4" name="Text Placeholder 3">
            <a:extLst>
              <a:ext uri="{FF2B5EF4-FFF2-40B4-BE49-F238E27FC236}">
                <a16:creationId xmlns:a16="http://schemas.microsoft.com/office/drawing/2014/main" id="{DACD404E-D355-7EA7-C49C-369DABDC3C9B}"/>
              </a:ext>
            </a:extLst>
          </p:cNvPr>
          <p:cNvSpPr>
            <a:spLocks noGrp="1"/>
          </p:cNvSpPr>
          <p:nvPr>
            <p:ph type="body" sz="half" idx="2"/>
          </p:nvPr>
        </p:nvSpPr>
        <p:spPr>
          <a:xfrm>
            <a:off x="836611" y="2287943"/>
            <a:ext cx="7842931" cy="3534146"/>
          </a:xfrm>
        </p:spPr>
        <p:txBody>
          <a:bodyPr>
            <a:noAutofit/>
          </a:bodyPr>
          <a:lstStyle/>
          <a:p>
            <a:pPr marL="285750" indent="-285750">
              <a:lnSpc>
                <a:spcPct val="100000"/>
              </a:lnSpc>
              <a:buFont typeface="Arial" panose="020B0604020202020204" pitchFamily="34" charset="0"/>
              <a:buChar char="•"/>
            </a:pPr>
            <a:r>
              <a:rPr lang="en-AU" sz="2400" dirty="0">
                <a:solidFill>
                  <a:srgbClr val="373A3C"/>
                </a:solidFill>
                <a:latin typeface="Avenir Book"/>
              </a:rPr>
              <a:t>Making the future part of our decision-making today helps build resilience, improve planning, challenge assumptions and ensure that we are active – not passive – in our work</a:t>
            </a:r>
          </a:p>
          <a:p>
            <a:pPr marL="285750" indent="-285750">
              <a:lnSpc>
                <a:spcPct val="100000"/>
              </a:lnSpc>
              <a:buFont typeface="Arial" panose="020B0604020202020204" pitchFamily="34" charset="0"/>
              <a:buChar char="•"/>
            </a:pPr>
            <a:r>
              <a:rPr lang="en-AU" sz="2400" dirty="0">
                <a:solidFill>
                  <a:srgbClr val="373A3C"/>
                </a:solidFill>
                <a:latin typeface="Avenir Book"/>
              </a:rPr>
              <a:t>The IFLA Trend Report offers a range of tools available to libraries everywhere in order to work with futures</a:t>
            </a:r>
          </a:p>
          <a:p>
            <a:pPr marL="285750" indent="-285750">
              <a:lnSpc>
                <a:spcPct val="100000"/>
              </a:lnSpc>
              <a:buFont typeface="Arial" panose="020B0604020202020204" pitchFamily="34" charset="0"/>
              <a:buChar char="•"/>
            </a:pPr>
            <a:r>
              <a:rPr lang="en-AU" sz="2400" dirty="0">
                <a:solidFill>
                  <a:srgbClr val="373A3C"/>
                </a:solidFill>
                <a:latin typeface="Avenir Book"/>
              </a:rPr>
              <a:t>We encourage you to incorporate this into your own regular practice, and of course to share your results!</a:t>
            </a:r>
          </a:p>
          <a:p>
            <a:pPr marL="285750" indent="-285750">
              <a:lnSpc>
                <a:spcPct val="100000"/>
              </a:lnSpc>
              <a:buFont typeface="Arial" panose="020B0604020202020204" pitchFamily="34" charset="0"/>
              <a:buChar char="•"/>
            </a:pPr>
            <a:endParaRPr lang="en-AU" sz="2400" dirty="0">
              <a:solidFill>
                <a:srgbClr val="373A3C"/>
              </a:solidFill>
              <a:latin typeface="Avenir Book"/>
            </a:endParaRPr>
          </a:p>
        </p:txBody>
      </p:sp>
      <p:cxnSp>
        <p:nvCxnSpPr>
          <p:cNvPr id="17" name="Straight Connector 16">
            <a:extLst>
              <a:ext uri="{FF2B5EF4-FFF2-40B4-BE49-F238E27FC236}">
                <a16:creationId xmlns:a16="http://schemas.microsoft.com/office/drawing/2014/main" id="{37F3AFDA-79C9-CE45-D8C6-5ADF352B3F4A}"/>
              </a:ext>
            </a:extLst>
          </p:cNvPr>
          <p:cNvCxnSpPr>
            <a:cxnSpLocks/>
          </p:cNvCxnSpPr>
          <p:nvPr/>
        </p:nvCxnSpPr>
        <p:spPr>
          <a:xfrm>
            <a:off x="836612" y="1791629"/>
            <a:ext cx="7482198"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3" name="Rectangle 1">
            <a:extLst>
              <a:ext uri="{FF2B5EF4-FFF2-40B4-BE49-F238E27FC236}">
                <a16:creationId xmlns:a16="http://schemas.microsoft.com/office/drawing/2014/main" id="{FDC702A7-EAB0-BCD5-50F6-01EE2D0E6830}"/>
              </a:ext>
            </a:extLst>
          </p:cNvPr>
          <p:cNvSpPr>
            <a:spLocks noChangeArrowheads="1"/>
          </p:cNvSpPr>
          <p:nvPr/>
        </p:nvSpPr>
        <p:spPr bwMode="auto">
          <a:xfrm>
            <a:off x="5752568" y="5909175"/>
            <a:ext cx="319164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400" b="0" i="0" u="none" strike="noStrike" cap="none" normalizeH="0" baseline="0" dirty="0">
                <a:ln>
                  <a:noFill/>
                </a:ln>
                <a:solidFill>
                  <a:schemeClr val="tx1"/>
                </a:solidFill>
                <a:effectLst/>
                <a:latin typeface="Arial" panose="020B0604020202020204" pitchFamily="34" charset="0"/>
              </a:rPr>
              <a:t>Photo by</a:t>
            </a:r>
            <a:r>
              <a:rPr kumimoji="0" lang="en-US" altLang="en-NL" sz="1400" b="0" i="0" u="none" strike="noStrike" cap="none" normalizeH="0" baseline="0" dirty="0">
                <a:ln>
                  <a:noFill/>
                </a:ln>
                <a:solidFill>
                  <a:schemeClr val="tx1"/>
                </a:solidFill>
                <a:effectLst/>
                <a:latin typeface="Arial" panose="020B0604020202020204" pitchFamily="34" charset="0"/>
              </a:rPr>
              <a:t> </a:t>
            </a:r>
            <a:r>
              <a:rPr kumimoji="0" lang="en-US" altLang="en-NL" sz="1400" b="0" i="0" u="none" strike="noStrike" cap="none" normalizeH="0" baseline="0" dirty="0" err="1">
                <a:ln>
                  <a:noFill/>
                </a:ln>
                <a:solidFill>
                  <a:schemeClr val="tx1"/>
                </a:solidFill>
                <a:effectLst/>
                <a:latin typeface="Arial" panose="020B0604020202020204" pitchFamily="34" charset="0"/>
              </a:rPr>
              <a:t>W.carter</a:t>
            </a:r>
            <a:r>
              <a:rPr kumimoji="0" lang="en-US" altLang="en-NL" sz="1400" b="0" i="0" u="none" strike="noStrike" cap="none" normalizeH="0" baseline="0" dirty="0">
                <a:ln>
                  <a:noFill/>
                </a:ln>
                <a:solidFill>
                  <a:schemeClr val="tx1"/>
                </a:solidFill>
                <a:effectLst/>
                <a:latin typeface="Arial" panose="020B0604020202020204" pitchFamily="34" charset="0"/>
              </a:rPr>
              <a:t> on </a:t>
            </a:r>
            <a:r>
              <a:rPr kumimoji="0" lang="en-US" altLang="en-NL" sz="1400" b="0" i="0" u="none" strike="noStrike" cap="none" normalizeH="0" baseline="0" dirty="0">
                <a:ln>
                  <a:noFill/>
                </a:ln>
                <a:solidFill>
                  <a:schemeClr val="tx1"/>
                </a:solidFill>
                <a:effectLst/>
                <a:latin typeface="Arial" panose="020B0604020202020204" pitchFamily="34" charset="0"/>
                <a:hlinkClick r:id="rId3"/>
              </a:rPr>
              <a:t>Wikimedia</a:t>
            </a:r>
            <a:r>
              <a:rPr kumimoji="0" lang="en-US" altLang="en-NL" sz="1400" b="0" i="0" u="none" strike="noStrike" cap="none" normalizeH="0" baseline="0" dirty="0">
                <a:ln>
                  <a:noFill/>
                </a:ln>
                <a:solidFill>
                  <a:schemeClr val="tx1"/>
                </a:solidFill>
                <a:effectLst/>
                <a:latin typeface="Arial" panose="020B0604020202020204" pitchFamily="34" charset="0"/>
              </a:rPr>
              <a:t>, CC0</a:t>
            </a:r>
            <a:endParaRPr kumimoji="0" lang="en-NL" altLang="en-NL" sz="1400" b="0" i="0" u="none" strike="noStrike" cap="none" normalizeH="0" baseline="0" dirty="0">
              <a:ln>
                <a:noFill/>
              </a:ln>
              <a:solidFill>
                <a:schemeClr val="tx1"/>
              </a:solidFill>
              <a:effectLst/>
              <a:latin typeface="Arial" panose="020B0604020202020204" pitchFamily="34" charset="0"/>
            </a:endParaRPr>
          </a:p>
        </p:txBody>
      </p:sp>
      <p:pic>
        <p:nvPicPr>
          <p:cNvPr id="6" name="Picture 5" descr="A close-up of a running track&#10;&#10;Description automatically generated">
            <a:extLst>
              <a:ext uri="{FF2B5EF4-FFF2-40B4-BE49-F238E27FC236}">
                <a16:creationId xmlns:a16="http://schemas.microsoft.com/office/drawing/2014/main" id="{AA3C2EA5-5892-B1C8-5CD6-308D85DA96A5}"/>
              </a:ext>
            </a:extLst>
          </p:cNvPr>
          <p:cNvPicPr>
            <a:picLocks noChangeAspect="1"/>
          </p:cNvPicPr>
          <p:nvPr/>
        </p:nvPicPr>
        <p:blipFill>
          <a:blip r:embed="rId4"/>
          <a:srcRect l="8399" r="14869"/>
          <a:stretch/>
        </p:blipFill>
        <p:spPr>
          <a:xfrm>
            <a:off x="8953623" y="0"/>
            <a:ext cx="3238377" cy="6331516"/>
          </a:xfrm>
          <a:prstGeom prst="rect">
            <a:avLst/>
          </a:prstGeom>
        </p:spPr>
      </p:pic>
      <p:pic>
        <p:nvPicPr>
          <p:cNvPr id="4098" name="Picture 2">
            <a:extLst>
              <a:ext uri="{FF2B5EF4-FFF2-40B4-BE49-F238E27FC236}">
                <a16:creationId xmlns:a16="http://schemas.microsoft.com/office/drawing/2014/main" id="{1472ABE1-75C8-7759-05E3-3C5C9D8947D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2024" r="40255"/>
          <a:stretch/>
        </p:blipFill>
        <p:spPr bwMode="auto">
          <a:xfrm>
            <a:off x="8953622" y="0"/>
            <a:ext cx="3238378" cy="6331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6494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white text&#10;&#10;Description automatically generated">
            <a:extLst>
              <a:ext uri="{FF2B5EF4-FFF2-40B4-BE49-F238E27FC236}">
                <a16:creationId xmlns:a16="http://schemas.microsoft.com/office/drawing/2014/main" id="{DE5FDFE7-F69C-5285-5BD1-8F6F06853841}"/>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958400" y="2310398"/>
            <a:ext cx="4600943" cy="1464609"/>
          </a:xfrm>
          <a:prstGeom prst="rect">
            <a:avLst/>
          </a:prstGeom>
        </p:spPr>
      </p:pic>
      <p:sp>
        <p:nvSpPr>
          <p:cNvPr id="5" name="Title 1">
            <a:extLst>
              <a:ext uri="{FF2B5EF4-FFF2-40B4-BE49-F238E27FC236}">
                <a16:creationId xmlns:a16="http://schemas.microsoft.com/office/drawing/2014/main" id="{93E58BEC-06A3-EB88-BE52-6DAC30F89C54}"/>
              </a:ext>
            </a:extLst>
          </p:cNvPr>
          <p:cNvSpPr txBox="1">
            <a:spLocks/>
          </p:cNvSpPr>
          <p:nvPr/>
        </p:nvSpPr>
        <p:spPr>
          <a:xfrm>
            <a:off x="429241" y="1218418"/>
            <a:ext cx="10515600" cy="28527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bg1"/>
                </a:solidFill>
                <a:latin typeface="Nourd-SemiBold" pitchFamily="2" charset="77"/>
                <a:ea typeface="+mj-ea"/>
                <a:cs typeface="+mj-cs"/>
              </a:defRPr>
            </a:lvl1pPr>
          </a:lstStyle>
          <a:p>
            <a:pPr>
              <a:lnSpc>
                <a:spcPct val="150000"/>
              </a:lnSpc>
            </a:pPr>
            <a:endParaRPr lang="en-NL" sz="2400" dirty="0"/>
          </a:p>
        </p:txBody>
      </p:sp>
      <p:sp>
        <p:nvSpPr>
          <p:cNvPr id="10" name="Rectangle 9">
            <a:extLst>
              <a:ext uri="{FF2B5EF4-FFF2-40B4-BE49-F238E27FC236}">
                <a16:creationId xmlns:a16="http://schemas.microsoft.com/office/drawing/2014/main" id="{3683A39F-F58F-E543-C734-469A94EA6EB7}"/>
              </a:ext>
            </a:extLst>
          </p:cNvPr>
          <p:cNvSpPr/>
          <p:nvPr/>
        </p:nvSpPr>
        <p:spPr>
          <a:xfrm>
            <a:off x="4764505" y="1443789"/>
            <a:ext cx="7427495" cy="5414211"/>
          </a:xfrm>
          <a:prstGeom prst="rect">
            <a:avLst/>
          </a:prstGeom>
          <a:solidFill>
            <a:srgbClr val="03A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9" name="Picture 8">
            <a:extLst>
              <a:ext uri="{FF2B5EF4-FFF2-40B4-BE49-F238E27FC236}">
                <a16:creationId xmlns:a16="http://schemas.microsoft.com/office/drawing/2014/main" id="{D9D86097-2718-5BDA-361A-D52C541FD2A1}"/>
              </a:ext>
            </a:extLst>
          </p:cNvPr>
          <p:cNvPicPr>
            <a:picLocks noChangeAspect="1"/>
          </p:cNvPicPr>
          <p:nvPr/>
        </p:nvPicPr>
        <p:blipFill>
          <a:blip r:embed="rId3"/>
          <a:srcRect r="1314"/>
          <a:stretch/>
        </p:blipFill>
        <p:spPr>
          <a:xfrm>
            <a:off x="7657211" y="3657599"/>
            <a:ext cx="4534789" cy="3180333"/>
          </a:xfrm>
          <a:prstGeom prst="rect">
            <a:avLst/>
          </a:prstGeom>
        </p:spPr>
      </p:pic>
      <p:sp>
        <p:nvSpPr>
          <p:cNvPr id="11" name="Title 1">
            <a:extLst>
              <a:ext uri="{FF2B5EF4-FFF2-40B4-BE49-F238E27FC236}">
                <a16:creationId xmlns:a16="http://schemas.microsoft.com/office/drawing/2014/main" id="{DC1ABC5F-2339-5DCE-E1E9-B77F5906DA34}"/>
              </a:ext>
            </a:extLst>
          </p:cNvPr>
          <p:cNvSpPr>
            <a:spLocks noGrp="1"/>
          </p:cNvSpPr>
          <p:nvPr>
            <p:ph type="title"/>
          </p:nvPr>
        </p:nvSpPr>
        <p:spPr>
          <a:xfrm>
            <a:off x="728186" y="929326"/>
            <a:ext cx="10735628" cy="1091980"/>
          </a:xfrm>
        </p:spPr>
        <p:txBody>
          <a:bodyPr>
            <a:noAutofit/>
          </a:bodyPr>
          <a:lstStyle/>
          <a:p>
            <a:r>
              <a:rPr lang="en-US" sz="6000" dirty="0">
                <a:solidFill>
                  <a:schemeClr val="bg1"/>
                </a:solidFill>
              </a:rPr>
              <a:t>Thanks to…</a:t>
            </a:r>
          </a:p>
        </p:txBody>
      </p:sp>
      <p:pic>
        <p:nvPicPr>
          <p:cNvPr id="13" name="Picture 12" descr="A blue letters on a black background&#10;&#10;Description automatically generated">
            <a:extLst>
              <a:ext uri="{FF2B5EF4-FFF2-40B4-BE49-F238E27FC236}">
                <a16:creationId xmlns:a16="http://schemas.microsoft.com/office/drawing/2014/main" id="{3352A332-CEB7-3D2F-906C-58008C4FE724}"/>
              </a:ext>
            </a:extLst>
          </p:cNvPr>
          <p:cNvPicPr>
            <a:picLocks noChangeAspect="1"/>
          </p:cNvPicPr>
          <p:nvPr/>
        </p:nvPicPr>
        <p:blipFill>
          <a:blip r:embed="rId4"/>
          <a:stretch>
            <a:fillRect/>
          </a:stretch>
        </p:blipFill>
        <p:spPr>
          <a:xfrm>
            <a:off x="5369455" y="2506362"/>
            <a:ext cx="3071587" cy="1002105"/>
          </a:xfrm>
          <a:prstGeom prst="rect">
            <a:avLst/>
          </a:prstGeom>
        </p:spPr>
      </p:pic>
      <p:sp>
        <p:nvSpPr>
          <p:cNvPr id="14" name="Title 1">
            <a:extLst>
              <a:ext uri="{FF2B5EF4-FFF2-40B4-BE49-F238E27FC236}">
                <a16:creationId xmlns:a16="http://schemas.microsoft.com/office/drawing/2014/main" id="{9339C949-327C-F554-D2B8-367DC152B774}"/>
              </a:ext>
            </a:extLst>
          </p:cNvPr>
          <p:cNvSpPr txBox="1">
            <a:spLocks/>
          </p:cNvSpPr>
          <p:nvPr/>
        </p:nvSpPr>
        <p:spPr>
          <a:xfrm>
            <a:off x="958400" y="4260063"/>
            <a:ext cx="10735628" cy="109198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1"/>
                </a:solidFill>
                <a:latin typeface="Nourd-SemiBold" pitchFamily="2" charset="77"/>
                <a:ea typeface="+mj-ea"/>
                <a:cs typeface="+mj-cs"/>
              </a:defRPr>
            </a:lvl1pPr>
          </a:lstStyle>
          <a:p>
            <a:r>
              <a:rPr lang="en-US" dirty="0"/>
              <a:t>Our Trend Report Advisory Committee</a:t>
            </a:r>
          </a:p>
          <a:p>
            <a:endParaRPr lang="en-US" dirty="0"/>
          </a:p>
          <a:p>
            <a:r>
              <a:rPr lang="en-US" dirty="0"/>
              <a:t>Our expert author contributions</a:t>
            </a:r>
          </a:p>
        </p:txBody>
      </p:sp>
      <p:sp>
        <p:nvSpPr>
          <p:cNvPr id="2" name="Rectangle 1">
            <a:extLst>
              <a:ext uri="{FF2B5EF4-FFF2-40B4-BE49-F238E27FC236}">
                <a16:creationId xmlns:a16="http://schemas.microsoft.com/office/drawing/2014/main" id="{8171308F-C3F5-DA30-119A-AC4E792BBB8A}"/>
              </a:ext>
            </a:extLst>
          </p:cNvPr>
          <p:cNvSpPr/>
          <p:nvPr/>
        </p:nvSpPr>
        <p:spPr>
          <a:xfrm>
            <a:off x="7440328" y="86627"/>
            <a:ext cx="2050181" cy="1453415"/>
          </a:xfrm>
          <a:prstGeom prst="rect">
            <a:avLst/>
          </a:prstGeom>
          <a:solidFill>
            <a:srgbClr val="03A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541153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hild standing in front of a window&#10;&#10;Description automatically generated">
            <a:extLst>
              <a:ext uri="{FF2B5EF4-FFF2-40B4-BE49-F238E27FC236}">
                <a16:creationId xmlns:a16="http://schemas.microsoft.com/office/drawing/2014/main" id="{C69C63EF-D663-0C82-3747-F6023315DB52}"/>
              </a:ext>
            </a:extLst>
          </p:cNvPr>
          <p:cNvPicPr>
            <a:picLocks noChangeAspect="1"/>
          </p:cNvPicPr>
          <p:nvPr/>
        </p:nvPicPr>
        <p:blipFill>
          <a:blip r:embed="rId2">
            <a:alphaModFix amt="35000"/>
          </a:blip>
          <a:srcRect l="14773" r="11569"/>
          <a:stretch/>
        </p:blipFill>
        <p:spPr>
          <a:xfrm>
            <a:off x="8824332" y="0"/>
            <a:ext cx="3367668" cy="6858000"/>
          </a:xfrm>
          <a:prstGeom prst="rect">
            <a:avLst/>
          </a:prstGeom>
        </p:spPr>
      </p:pic>
      <p:sp>
        <p:nvSpPr>
          <p:cNvPr id="2" name="Title 1">
            <a:extLst>
              <a:ext uri="{FF2B5EF4-FFF2-40B4-BE49-F238E27FC236}">
                <a16:creationId xmlns:a16="http://schemas.microsoft.com/office/drawing/2014/main" id="{29006D22-0E46-04B9-21CB-C7C34C1EF532}"/>
              </a:ext>
            </a:extLst>
          </p:cNvPr>
          <p:cNvSpPr>
            <a:spLocks noGrp="1"/>
          </p:cNvSpPr>
          <p:nvPr>
            <p:ph type="title"/>
          </p:nvPr>
        </p:nvSpPr>
        <p:spPr>
          <a:xfrm>
            <a:off x="1281826" y="2571076"/>
            <a:ext cx="8215859" cy="1325563"/>
          </a:xfrm>
        </p:spPr>
        <p:txBody>
          <a:bodyPr>
            <a:normAutofit fontScale="90000"/>
          </a:bodyPr>
          <a:lstStyle/>
          <a:p>
            <a:pPr algn="l"/>
            <a:r>
              <a:rPr lang="en-AU" sz="5300" dirty="0"/>
              <a:t>Thank You </a:t>
            </a:r>
            <a:br>
              <a:rPr lang="en-AU" sz="5300" dirty="0"/>
            </a:br>
            <a:r>
              <a:rPr lang="en-AU" sz="3600" dirty="0">
                <a:solidFill>
                  <a:schemeClr val="tx1"/>
                </a:solidFill>
              </a:rPr>
              <a:t>ifla.org/trend-report/</a:t>
            </a:r>
            <a:br>
              <a:rPr lang="en-AU" sz="2700" dirty="0">
                <a:solidFill>
                  <a:schemeClr val="tx1"/>
                </a:solidFill>
              </a:rPr>
            </a:br>
            <a:endParaRPr lang="en-NL" sz="1600" dirty="0">
              <a:solidFill>
                <a:schemeClr val="tx1"/>
              </a:solidFill>
            </a:endParaRPr>
          </a:p>
        </p:txBody>
      </p:sp>
      <p:pic>
        <p:nvPicPr>
          <p:cNvPr id="6" name="Picture 5" descr="A black background with blue text&#10;&#10;Description automatically generated">
            <a:extLst>
              <a:ext uri="{FF2B5EF4-FFF2-40B4-BE49-F238E27FC236}">
                <a16:creationId xmlns:a16="http://schemas.microsoft.com/office/drawing/2014/main" id="{9F91947D-6349-5226-DA4A-2731D941D8D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281826" y="5006265"/>
            <a:ext cx="3949700" cy="1257300"/>
          </a:xfrm>
          <a:prstGeom prst="rect">
            <a:avLst/>
          </a:prstGeom>
        </p:spPr>
      </p:pic>
      <p:pic>
        <p:nvPicPr>
          <p:cNvPr id="3" name="Picture 2" descr="A blue letters on a black background&#10;&#10;Description automatically generated">
            <a:extLst>
              <a:ext uri="{FF2B5EF4-FFF2-40B4-BE49-F238E27FC236}">
                <a16:creationId xmlns:a16="http://schemas.microsoft.com/office/drawing/2014/main" id="{E7F7B69E-FF6D-34EB-DFD2-BECDB3BE6A59}"/>
              </a:ext>
            </a:extLst>
          </p:cNvPr>
          <p:cNvPicPr>
            <a:picLocks noChangeAspect="1"/>
          </p:cNvPicPr>
          <p:nvPr/>
        </p:nvPicPr>
        <p:blipFill>
          <a:blip r:embed="rId4"/>
          <a:stretch>
            <a:fillRect/>
          </a:stretch>
        </p:blipFill>
        <p:spPr>
          <a:xfrm>
            <a:off x="4723835" y="5181718"/>
            <a:ext cx="1619213" cy="528268"/>
          </a:xfrm>
          <a:prstGeom prst="rect">
            <a:avLst/>
          </a:prstGeom>
        </p:spPr>
      </p:pic>
      <p:sp>
        <p:nvSpPr>
          <p:cNvPr id="4" name="Title 1">
            <a:extLst>
              <a:ext uri="{FF2B5EF4-FFF2-40B4-BE49-F238E27FC236}">
                <a16:creationId xmlns:a16="http://schemas.microsoft.com/office/drawing/2014/main" id="{C1165DBF-09DD-5C4F-F433-063B6C9A6EAB}"/>
              </a:ext>
            </a:extLst>
          </p:cNvPr>
          <p:cNvSpPr txBox="1">
            <a:spLocks/>
          </p:cNvSpPr>
          <p:nvPr/>
        </p:nvSpPr>
        <p:spPr>
          <a:xfrm>
            <a:off x="4626769" y="5634915"/>
            <a:ext cx="2321037" cy="111502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rgbClr val="04A6A5"/>
                </a:solidFill>
                <a:latin typeface="Nourd-SemiBold" pitchFamily="2" charset="77"/>
                <a:ea typeface="+mj-ea"/>
                <a:cs typeface="+mj-cs"/>
              </a:defRPr>
            </a:lvl1pPr>
          </a:lstStyle>
          <a:p>
            <a:pPr algn="l"/>
            <a:r>
              <a:rPr lang="en-AU" sz="1700" dirty="0">
                <a:solidFill>
                  <a:schemeClr val="tx1"/>
                </a:solidFill>
              </a:rPr>
              <a:t>Funded by the Gates Foundation via SIGL</a:t>
            </a:r>
            <a:endParaRPr lang="en-NL" sz="1700" dirty="0">
              <a:solidFill>
                <a:schemeClr val="tx1"/>
              </a:solidFill>
            </a:endParaRPr>
          </a:p>
        </p:txBody>
      </p:sp>
      <p:sp>
        <p:nvSpPr>
          <p:cNvPr id="5" name="Rectangle 1">
            <a:extLst>
              <a:ext uri="{FF2B5EF4-FFF2-40B4-BE49-F238E27FC236}">
                <a16:creationId xmlns:a16="http://schemas.microsoft.com/office/drawing/2014/main" id="{1ADEC016-0AB6-A8CC-D54B-EFE9C17F159D}"/>
              </a:ext>
            </a:extLst>
          </p:cNvPr>
          <p:cNvSpPr>
            <a:spLocks noChangeArrowheads="1"/>
          </p:cNvSpPr>
          <p:nvPr/>
        </p:nvSpPr>
        <p:spPr bwMode="auto">
          <a:xfrm>
            <a:off x="5987859" y="6439019"/>
            <a:ext cx="273504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200" b="0" i="0" u="none" strike="noStrike" cap="none" normalizeH="0" baseline="0" dirty="0">
                <a:ln>
                  <a:noFill/>
                </a:ln>
                <a:solidFill>
                  <a:schemeClr val="tx1"/>
                </a:solidFill>
                <a:effectLst/>
                <a:latin typeface="Arial" panose="020B0604020202020204" pitchFamily="34" charset="0"/>
              </a:rPr>
              <a:t>Photo by </a:t>
            </a:r>
            <a:r>
              <a:rPr kumimoji="0" lang="en-NL" altLang="en-NL" sz="1200" b="0" i="0" u="none" strike="noStrike" cap="none" normalizeH="0" baseline="0" dirty="0">
                <a:ln>
                  <a:noFill/>
                </a:ln>
                <a:solidFill>
                  <a:schemeClr val="tx1"/>
                </a:solidFill>
                <a:effectLst/>
                <a:latin typeface="Arial" panose="020B0604020202020204" pitchFamily="34" charset="0"/>
                <a:hlinkClick r:id="rId5"/>
              </a:rPr>
              <a:t>Kelly </a:t>
            </a:r>
            <a:r>
              <a:rPr kumimoji="0" lang="en-NL" altLang="en-NL" sz="1200" b="0" i="0" u="none" strike="noStrike" cap="none" normalizeH="0" baseline="0" dirty="0" err="1">
                <a:ln>
                  <a:noFill/>
                </a:ln>
                <a:solidFill>
                  <a:schemeClr val="tx1"/>
                </a:solidFill>
                <a:effectLst/>
                <a:latin typeface="Arial" panose="020B0604020202020204" pitchFamily="34" charset="0"/>
                <a:hlinkClick r:id="rId5"/>
              </a:rPr>
              <a:t>Sikkema</a:t>
            </a:r>
            <a:r>
              <a:rPr kumimoji="0" lang="en-NL" altLang="en-NL" sz="1200" b="0" i="0" u="none" strike="noStrike" cap="none" normalizeH="0" baseline="0" dirty="0">
                <a:ln>
                  <a:noFill/>
                </a:ln>
                <a:solidFill>
                  <a:schemeClr val="tx1"/>
                </a:solidFill>
                <a:effectLst/>
                <a:latin typeface="Arial" panose="020B0604020202020204" pitchFamily="34" charset="0"/>
              </a:rPr>
              <a:t> on </a:t>
            </a:r>
            <a:r>
              <a:rPr kumimoji="0" lang="en-NL" altLang="en-NL" sz="1200" b="0" i="0" u="none" strike="noStrike" cap="none" normalizeH="0" baseline="0" dirty="0" err="1">
                <a:ln>
                  <a:noFill/>
                </a:ln>
                <a:solidFill>
                  <a:schemeClr val="tx1"/>
                </a:solidFill>
                <a:effectLst/>
                <a:latin typeface="Arial" panose="020B0604020202020204" pitchFamily="34" charset="0"/>
                <a:hlinkClick r:id="rId6"/>
              </a:rPr>
              <a:t>Unsplash</a:t>
            </a:r>
            <a:r>
              <a:rPr kumimoji="0" lang="en-NL" altLang="en-NL" sz="12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2094410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DBF2BD-87D2-6ED9-38E2-786ACA4AD2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A866C0-816C-3967-4566-DF0C0F7EA19B}"/>
              </a:ext>
            </a:extLst>
          </p:cNvPr>
          <p:cNvSpPr>
            <a:spLocks noGrp="1"/>
          </p:cNvSpPr>
          <p:nvPr>
            <p:ph type="title"/>
          </p:nvPr>
        </p:nvSpPr>
        <p:spPr>
          <a:xfrm>
            <a:off x="836612" y="461965"/>
            <a:ext cx="7990937" cy="1143801"/>
          </a:xfrm>
        </p:spPr>
        <p:txBody>
          <a:bodyPr/>
          <a:lstStyle/>
          <a:p>
            <a:r>
              <a:rPr lang="en-US" dirty="0"/>
              <a:t>Trend Report</a:t>
            </a:r>
          </a:p>
        </p:txBody>
      </p:sp>
      <p:sp>
        <p:nvSpPr>
          <p:cNvPr id="4" name="Text Placeholder 3">
            <a:extLst>
              <a:ext uri="{FF2B5EF4-FFF2-40B4-BE49-F238E27FC236}">
                <a16:creationId xmlns:a16="http://schemas.microsoft.com/office/drawing/2014/main" id="{05514833-8E4E-F359-F97E-4B4633A31473}"/>
              </a:ext>
            </a:extLst>
          </p:cNvPr>
          <p:cNvSpPr>
            <a:spLocks noGrp="1"/>
          </p:cNvSpPr>
          <p:nvPr>
            <p:ph type="body" sz="half" idx="2"/>
          </p:nvPr>
        </p:nvSpPr>
        <p:spPr>
          <a:xfrm>
            <a:off x="836612" y="2326901"/>
            <a:ext cx="7482198" cy="3534146"/>
          </a:xfrm>
        </p:spPr>
        <p:txBody>
          <a:bodyPr>
            <a:noAutofit/>
          </a:bodyPr>
          <a:lstStyle/>
          <a:p>
            <a:pPr marL="285750" indent="-285750">
              <a:lnSpc>
                <a:spcPct val="114000"/>
              </a:lnSpc>
              <a:buFont typeface="Arial" panose="020B0604020202020204" pitchFamily="34" charset="0"/>
              <a:buChar char="•"/>
            </a:pPr>
            <a:r>
              <a:rPr lang="en-AU" sz="1800" dirty="0">
                <a:solidFill>
                  <a:srgbClr val="373A3C"/>
                </a:solidFill>
                <a:latin typeface="Avenir Book"/>
              </a:rPr>
              <a:t>The report is a conversation starter. </a:t>
            </a:r>
          </a:p>
          <a:p>
            <a:pPr marL="285750" indent="-285750">
              <a:lnSpc>
                <a:spcPct val="114000"/>
              </a:lnSpc>
              <a:buFont typeface="Arial" panose="020B0604020202020204" pitchFamily="34" charset="0"/>
              <a:buChar char="•"/>
            </a:pPr>
            <a:r>
              <a:rPr lang="en-AU" sz="1800" dirty="0">
                <a:solidFill>
                  <a:srgbClr val="373A3C"/>
                </a:solidFill>
                <a:latin typeface="Avenir Book"/>
              </a:rPr>
              <a:t>It aims to be generative rather than predictive.</a:t>
            </a:r>
          </a:p>
          <a:p>
            <a:pPr marL="285750" indent="-285750">
              <a:lnSpc>
                <a:spcPct val="114000"/>
              </a:lnSpc>
              <a:buFont typeface="Arial" panose="020B0604020202020204" pitchFamily="34" charset="0"/>
              <a:buChar char="•"/>
            </a:pPr>
            <a:r>
              <a:rPr lang="en-AU" sz="1800" dirty="0">
                <a:solidFill>
                  <a:srgbClr val="373A3C"/>
                </a:solidFill>
                <a:latin typeface="Avenir Book"/>
              </a:rPr>
              <a:t>What is currently happening? What is likely to happen in the near future?</a:t>
            </a:r>
          </a:p>
          <a:p>
            <a:pPr marL="285750" indent="-285750">
              <a:lnSpc>
                <a:spcPct val="114000"/>
              </a:lnSpc>
              <a:buFont typeface="Arial" panose="020B0604020202020204" pitchFamily="34" charset="0"/>
              <a:buChar char="•"/>
            </a:pPr>
            <a:r>
              <a:rPr lang="en-AU" sz="1800" dirty="0">
                <a:solidFill>
                  <a:srgbClr val="373A3C"/>
                </a:solidFill>
                <a:latin typeface="Avenir Book"/>
              </a:rPr>
              <a:t>The identified trends occur in the context of the rapid advancement of generative AI and all the questions it raises for information and society in general.</a:t>
            </a:r>
          </a:p>
          <a:p>
            <a:pPr marL="285750" indent="-285750">
              <a:lnSpc>
                <a:spcPct val="114000"/>
              </a:lnSpc>
              <a:buFont typeface="Arial" panose="020B0604020202020204" pitchFamily="34" charset="0"/>
              <a:buChar char="•"/>
            </a:pPr>
            <a:r>
              <a:rPr lang="en-AU" sz="1800" dirty="0">
                <a:solidFill>
                  <a:srgbClr val="373A3C"/>
                </a:solidFill>
                <a:latin typeface="Avenir Book"/>
              </a:rPr>
              <a:t>Prepared by Prof. Michael Dezuanni and Dr Kim Osman, Digital Media Research Centre, Queensland University of Technology, Australia</a:t>
            </a:r>
          </a:p>
        </p:txBody>
      </p:sp>
      <p:pic>
        <p:nvPicPr>
          <p:cNvPr id="14" name="Picture Placeholder 13" descr="A child reaching for a book on a shelf&#10;&#10;Description automatically generated">
            <a:extLst>
              <a:ext uri="{FF2B5EF4-FFF2-40B4-BE49-F238E27FC236}">
                <a16:creationId xmlns:a16="http://schemas.microsoft.com/office/drawing/2014/main" id="{A193BFDF-0A3E-1A46-C78C-ABE25D200431}"/>
              </a:ext>
            </a:extLst>
          </p:cNvPr>
          <p:cNvPicPr>
            <a:picLocks noGrp="1" noChangeAspect="1"/>
          </p:cNvPicPr>
          <p:nvPr>
            <p:ph type="pic" idx="1"/>
          </p:nvPr>
        </p:nvPicPr>
        <p:blipFill>
          <a:blip r:embed="rId3" cstate="hqprint">
            <a:extLst>
              <a:ext uri="{28A0092B-C50C-407E-A947-70E740481C1C}">
                <a14:useLocalDpi xmlns:a14="http://schemas.microsoft.com/office/drawing/2010/main"/>
              </a:ext>
            </a:extLst>
          </a:blip>
          <a:srcRect/>
          <a:stretch/>
        </p:blipFill>
        <p:spPr>
          <a:xfrm>
            <a:off x="9060873" y="0"/>
            <a:ext cx="3131127" cy="6331527"/>
          </a:xfrm>
        </p:spPr>
      </p:pic>
      <p:cxnSp>
        <p:nvCxnSpPr>
          <p:cNvPr id="17" name="Straight Connector 16">
            <a:extLst>
              <a:ext uri="{FF2B5EF4-FFF2-40B4-BE49-F238E27FC236}">
                <a16:creationId xmlns:a16="http://schemas.microsoft.com/office/drawing/2014/main" id="{6D1505A8-8CB2-1D8A-2C04-E5097C806A8C}"/>
              </a:ext>
            </a:extLst>
          </p:cNvPr>
          <p:cNvCxnSpPr>
            <a:cxnSpLocks/>
          </p:cNvCxnSpPr>
          <p:nvPr/>
        </p:nvCxnSpPr>
        <p:spPr>
          <a:xfrm>
            <a:off x="836612" y="1791629"/>
            <a:ext cx="7482198"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5" name="Rectangle 2">
            <a:extLst>
              <a:ext uri="{FF2B5EF4-FFF2-40B4-BE49-F238E27FC236}">
                <a16:creationId xmlns:a16="http://schemas.microsoft.com/office/drawing/2014/main" id="{2D33C8F2-BB98-8558-83E2-F00F7FAB9B6A}"/>
              </a:ext>
            </a:extLst>
          </p:cNvPr>
          <p:cNvSpPr>
            <a:spLocks noChangeArrowheads="1"/>
          </p:cNvSpPr>
          <p:nvPr/>
        </p:nvSpPr>
        <p:spPr bwMode="auto">
          <a:xfrm>
            <a:off x="5100918" y="5956229"/>
            <a:ext cx="3818964"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dirty="0">
                <a:ln>
                  <a:noFill/>
                </a:ln>
                <a:solidFill>
                  <a:schemeClr val="tx1"/>
                </a:solidFill>
                <a:effectLst/>
                <a:latin typeface="Univers" panose="020B0503020202020204" pitchFamily="34" charset="0"/>
              </a:rPr>
              <a:t>Photo by </a:t>
            </a:r>
            <a:r>
              <a:rPr kumimoji="0" lang="en-NL" altLang="en-NL" sz="1050" b="0" i="0" u="none" strike="noStrike" cap="none" normalizeH="0" baseline="0" dirty="0">
                <a:ln>
                  <a:noFill/>
                </a:ln>
                <a:solidFill>
                  <a:schemeClr val="tx1"/>
                </a:solidFill>
                <a:effectLst/>
                <a:latin typeface="Univers" panose="020B0503020202020204" pitchFamily="34" charset="0"/>
                <a:hlinkClick r:id="rId4"/>
              </a:rPr>
              <a:t>Pierre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4"/>
              </a:rPr>
              <a:t>Bamin</a:t>
            </a:r>
            <a:r>
              <a:rPr kumimoji="0" lang="en-NL" altLang="en-NL" sz="1050" b="0" i="0" u="none" strike="noStrike" cap="none" normalizeH="0" baseline="0" dirty="0">
                <a:ln>
                  <a:noFill/>
                </a:ln>
                <a:solidFill>
                  <a:schemeClr val="tx1"/>
                </a:solidFill>
                <a:effectLst/>
                <a:latin typeface="Univers" panose="020B0503020202020204" pitchFamily="34" charset="0"/>
              </a:rPr>
              <a:t> on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5"/>
              </a:rPr>
              <a:t>Unsplash</a:t>
            </a:r>
            <a:r>
              <a:rPr kumimoji="0" lang="en-NL" altLang="en-NL" sz="1050" b="0" i="0" u="none" strike="noStrike" cap="none" normalizeH="0" baseline="0" dirty="0">
                <a:ln>
                  <a:noFill/>
                </a:ln>
                <a:solidFill>
                  <a:schemeClr val="tx1"/>
                </a:solidFill>
                <a:effectLst/>
                <a:latin typeface="Univers" panose="020B0503020202020204" pitchFamily="34" charset="0"/>
              </a:rPr>
              <a:t> </a:t>
            </a:r>
          </a:p>
        </p:txBody>
      </p:sp>
      <p:pic>
        <p:nvPicPr>
          <p:cNvPr id="7" name="Picture 6" descr="A hand reaching for a book on a shelf&#10;&#10;Description automatically generated">
            <a:extLst>
              <a:ext uri="{FF2B5EF4-FFF2-40B4-BE49-F238E27FC236}">
                <a16:creationId xmlns:a16="http://schemas.microsoft.com/office/drawing/2014/main" id="{11DF60EA-F556-7510-53DC-6B2BD0EEC8E6}"/>
              </a:ext>
            </a:extLst>
          </p:cNvPr>
          <p:cNvPicPr>
            <a:picLocks noChangeAspect="1"/>
          </p:cNvPicPr>
          <p:nvPr/>
        </p:nvPicPr>
        <p:blipFill>
          <a:blip r:embed="rId6"/>
          <a:srcRect l="19562" r="50000" b="7677"/>
          <a:stretch/>
        </p:blipFill>
        <p:spPr>
          <a:xfrm>
            <a:off x="9060872" y="0"/>
            <a:ext cx="3131128" cy="6331527"/>
          </a:xfrm>
          <a:prstGeom prst="rect">
            <a:avLst/>
          </a:prstGeom>
        </p:spPr>
      </p:pic>
    </p:spTree>
    <p:extLst>
      <p:ext uri="{BB962C8B-B14F-4D97-AF65-F5344CB8AC3E}">
        <p14:creationId xmlns:p14="http://schemas.microsoft.com/office/powerpoint/2010/main" val="1193965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617036"/>
            <a:ext cx="7819952" cy="996174"/>
          </a:xfrm>
        </p:spPr>
        <p:txBody>
          <a:bodyPr/>
          <a:lstStyle/>
          <a:p>
            <a:r>
              <a:rPr lang="en-US" dirty="0"/>
              <a:t>Developing the 2024 Trend Report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319462"/>
            <a:ext cx="7935722" cy="3541586"/>
          </a:xfrm>
        </p:spPr>
        <p:txBody>
          <a:bodyPr>
            <a:noAutofit/>
          </a:bodyPr>
          <a:lstStyle/>
          <a:p>
            <a:pPr marL="13970">
              <a:lnSpc>
                <a:spcPct val="120000"/>
              </a:lnSpc>
              <a:spcBef>
                <a:spcPts val="600"/>
              </a:spcBef>
            </a:pPr>
            <a:r>
              <a:rPr lang="en-GB" sz="1800" b="1" dirty="0">
                <a:solidFill>
                  <a:srgbClr val="000000"/>
                </a:solidFill>
                <a:latin typeface="Avenir Book" panose="02000503020000020003" pitchFamily="2" charset="0"/>
                <a:ea typeface="Arial" panose="020B0604020202020204" pitchFamily="34" charset="0"/>
              </a:rPr>
              <a:t>Literature Review</a:t>
            </a:r>
          </a:p>
          <a:p>
            <a:pPr marL="299720" indent="-285750">
              <a:lnSpc>
                <a:spcPct val="120000"/>
              </a:lnSpc>
              <a:spcBef>
                <a:spcPts val="600"/>
              </a:spcBef>
              <a:buFont typeface="Arial" panose="020B0604020202020204" pitchFamily="34" charset="0"/>
              <a:buChar char="•"/>
            </a:pPr>
            <a:r>
              <a:rPr lang="en-GB" sz="1800" dirty="0">
                <a:solidFill>
                  <a:srgbClr val="000000"/>
                </a:solidFill>
                <a:latin typeface="Avenir Book" panose="02000503020000020003" pitchFamily="2" charset="0"/>
                <a:ea typeface="Arial" panose="020B0604020202020204" pitchFamily="34" charset="0"/>
              </a:rPr>
              <a:t>Horizon scan of trends (n=515) across different domains and national contexts including socioeconomic, geopolitical, consumer, business, technology, risk and information.</a:t>
            </a:r>
            <a:r>
              <a:rPr lang="en-AU" sz="1800" dirty="0">
                <a:latin typeface="Avenir Book" panose="02000503020000020003" pitchFamily="2" charset="0"/>
              </a:rPr>
              <a:t> </a:t>
            </a:r>
          </a:p>
          <a:p>
            <a:pPr marL="299720" indent="-285750">
              <a:lnSpc>
                <a:spcPct val="120000"/>
              </a:lnSpc>
              <a:spcBef>
                <a:spcPts val="600"/>
              </a:spcBef>
              <a:buFont typeface="Arial" panose="020B0604020202020204" pitchFamily="34" charset="0"/>
              <a:buChar char="•"/>
            </a:pPr>
            <a:r>
              <a:rPr lang="en-US" sz="1800" dirty="0">
                <a:latin typeface="Avenir Book" panose="02000503020000020003" pitchFamily="2" charset="0"/>
              </a:rPr>
              <a:t>Coding and synthesizing individual trends to identify their prominence in the literature and their relevance to information futures.</a:t>
            </a:r>
          </a:p>
          <a:p>
            <a:pPr marL="299720" indent="-285750">
              <a:lnSpc>
                <a:spcPct val="120000"/>
              </a:lnSpc>
              <a:spcBef>
                <a:spcPts val="600"/>
              </a:spcBef>
              <a:buFont typeface="Arial" panose="020B0604020202020204" pitchFamily="34" charset="0"/>
              <a:buChar char="•"/>
            </a:pPr>
            <a:r>
              <a:rPr lang="en-US" sz="1800" dirty="0">
                <a:latin typeface="Avenir Book" panose="02000503020000020003" pitchFamily="2" charset="0"/>
              </a:rPr>
              <a:t>Identification of key trends, sub-trends and their interrelations.</a:t>
            </a:r>
          </a:p>
          <a:p>
            <a:pPr marL="299720" indent="-285750">
              <a:lnSpc>
                <a:spcPct val="120000"/>
              </a:lnSpc>
              <a:spcBef>
                <a:spcPts val="600"/>
              </a:spcBef>
              <a:buFont typeface="Arial" panose="020B0604020202020204" pitchFamily="34" charset="0"/>
              <a:buChar char="•"/>
            </a:pPr>
            <a:r>
              <a:rPr lang="en-US" sz="1800" dirty="0">
                <a:latin typeface="Avenir Book" panose="02000503020000020003" pitchFamily="2" charset="0"/>
              </a:rPr>
              <a:t>Consultation with expert groups to feedback on identified trends.</a:t>
            </a:r>
          </a:p>
        </p:txBody>
      </p:sp>
      <p:cxnSp>
        <p:nvCxnSpPr>
          <p:cNvPr id="9" name="Straight Connector 8">
            <a:extLst>
              <a:ext uri="{FF2B5EF4-FFF2-40B4-BE49-F238E27FC236}">
                <a16:creationId xmlns:a16="http://schemas.microsoft.com/office/drawing/2014/main" id="{C7B85523-6231-9C1F-212E-E8CBE47FD21C}"/>
              </a:ext>
            </a:extLst>
          </p:cNvPr>
          <p:cNvCxnSpPr>
            <a:cxnSpLocks/>
          </p:cNvCxnSpPr>
          <p:nvPr/>
        </p:nvCxnSpPr>
        <p:spPr>
          <a:xfrm>
            <a:off x="836612" y="1791629"/>
            <a:ext cx="7437593"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pic>
        <p:nvPicPr>
          <p:cNvPr id="3074" name="Picture 2" descr="hand, magnifying glass, finger, photography, thumb">
            <a:extLst>
              <a:ext uri="{FF2B5EF4-FFF2-40B4-BE49-F238E27FC236}">
                <a16:creationId xmlns:a16="http://schemas.microsoft.com/office/drawing/2014/main" id="{90688817-561E-B055-B815-E9FAD1BC2C1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146" r="22672" b="8758"/>
          <a:stretch/>
        </p:blipFill>
        <p:spPr bwMode="auto">
          <a:xfrm>
            <a:off x="9074726" y="0"/>
            <a:ext cx="3117274" cy="6257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27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617036"/>
            <a:ext cx="7819952" cy="996174"/>
          </a:xfrm>
        </p:spPr>
        <p:txBody>
          <a:bodyPr/>
          <a:lstStyle/>
          <a:p>
            <a:r>
              <a:rPr lang="en-US" dirty="0"/>
              <a:t>Developing the 2024 Trend Report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319462"/>
            <a:ext cx="6917203" cy="3541586"/>
          </a:xfrm>
        </p:spPr>
        <p:txBody>
          <a:bodyPr>
            <a:noAutofit/>
          </a:bodyPr>
          <a:lstStyle/>
          <a:p>
            <a:pPr marL="13970">
              <a:lnSpc>
                <a:spcPct val="120000"/>
              </a:lnSpc>
              <a:spcBef>
                <a:spcPts val="600"/>
              </a:spcBef>
            </a:pPr>
            <a:r>
              <a:rPr lang="en-US" sz="1800" b="1" dirty="0">
                <a:latin typeface="Avenir Book" panose="02000503020000020003" pitchFamily="2" charset="0"/>
              </a:rPr>
              <a:t>Scenarios</a:t>
            </a:r>
          </a:p>
          <a:p>
            <a:pPr marL="299720" indent="-285750">
              <a:lnSpc>
                <a:spcPct val="120000"/>
              </a:lnSpc>
              <a:spcBef>
                <a:spcPts val="600"/>
              </a:spcBef>
              <a:buFont typeface="Arial" panose="020B0604020202020204" pitchFamily="34" charset="0"/>
              <a:buChar char="•"/>
            </a:pPr>
            <a:r>
              <a:rPr lang="en-US" sz="1800" dirty="0">
                <a:latin typeface="Avenir Book"/>
              </a:rPr>
              <a:t>Speculative futures over the next 5-10 years.</a:t>
            </a:r>
          </a:p>
          <a:p>
            <a:pPr marL="299720" indent="-285750">
              <a:lnSpc>
                <a:spcPct val="120000"/>
              </a:lnSpc>
              <a:spcBef>
                <a:spcPts val="600"/>
              </a:spcBef>
              <a:buFont typeface="Arial" panose="020B0604020202020204" pitchFamily="34" charset="0"/>
              <a:buChar char="•"/>
            </a:pPr>
            <a:r>
              <a:rPr lang="en-US" sz="1800" dirty="0">
                <a:latin typeface="Avenir Book"/>
              </a:rPr>
              <a:t>Combine trends and explore ways they may play out.</a:t>
            </a:r>
          </a:p>
          <a:p>
            <a:pPr marL="299720" indent="-285750">
              <a:lnSpc>
                <a:spcPct val="120000"/>
              </a:lnSpc>
              <a:spcBef>
                <a:spcPts val="600"/>
              </a:spcBef>
              <a:buFont typeface="Arial" panose="020B0604020202020204" pitchFamily="34" charset="0"/>
              <a:buChar char="•"/>
            </a:pPr>
            <a:r>
              <a:rPr lang="en-US" sz="1800" dirty="0">
                <a:latin typeface="Avenir Book"/>
              </a:rPr>
              <a:t>A catalyst for thinking through the potential implications for information, knowledge and libraries in a variety of contexts and possible futures.</a:t>
            </a:r>
            <a:endParaRPr lang="en-US" sz="1800" dirty="0"/>
          </a:p>
          <a:p>
            <a:pPr marL="13970">
              <a:lnSpc>
                <a:spcPct val="113999"/>
              </a:lnSpc>
              <a:spcBef>
                <a:spcPts val="600"/>
              </a:spcBef>
            </a:pPr>
            <a:endParaRPr lang="en-US" b="1" dirty="0">
              <a:highlight>
                <a:srgbClr val="FFFF00"/>
              </a:highlight>
              <a:latin typeface="Avenir Book" panose="02000503020000020003" pitchFamily="2" charset="0"/>
            </a:endParaRPr>
          </a:p>
          <a:p>
            <a:pPr marL="13970">
              <a:lnSpc>
                <a:spcPct val="113999"/>
              </a:lnSpc>
              <a:spcBef>
                <a:spcPts val="600"/>
              </a:spcBef>
            </a:pPr>
            <a:endParaRPr lang="en-US" dirty="0"/>
          </a:p>
        </p:txBody>
      </p:sp>
      <p:cxnSp>
        <p:nvCxnSpPr>
          <p:cNvPr id="9" name="Straight Connector 8">
            <a:extLst>
              <a:ext uri="{FF2B5EF4-FFF2-40B4-BE49-F238E27FC236}">
                <a16:creationId xmlns:a16="http://schemas.microsoft.com/office/drawing/2014/main" id="{C7B85523-6231-9C1F-212E-E8CBE47FD21C}"/>
              </a:ext>
            </a:extLst>
          </p:cNvPr>
          <p:cNvCxnSpPr>
            <a:cxnSpLocks/>
          </p:cNvCxnSpPr>
          <p:nvPr/>
        </p:nvCxnSpPr>
        <p:spPr>
          <a:xfrm>
            <a:off x="836612" y="1791629"/>
            <a:ext cx="7437593"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pic>
        <p:nvPicPr>
          <p:cNvPr id="4098" name="Picture 2" descr="Free A Boy Looking at a Viewing Telescope Stock Photo">
            <a:extLst>
              <a:ext uri="{FF2B5EF4-FFF2-40B4-BE49-F238E27FC236}">
                <a16:creationId xmlns:a16="http://schemas.microsoft.com/office/drawing/2014/main" id="{6CDDA106-D627-D514-612E-EBC8831BB42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15" t="8997" r="32245" b="-8997"/>
          <a:stretch/>
        </p:blipFill>
        <p:spPr bwMode="auto">
          <a:xfrm>
            <a:off x="9081246" y="0"/>
            <a:ext cx="3110753"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a:extLst>
              <a:ext uri="{FF2B5EF4-FFF2-40B4-BE49-F238E27FC236}">
                <a16:creationId xmlns:a16="http://schemas.microsoft.com/office/drawing/2014/main" id="{F83FD580-AB76-FFDC-52FF-3947BEB0C902}"/>
              </a:ext>
            </a:extLst>
          </p:cNvPr>
          <p:cNvSpPr txBox="1">
            <a:spLocks/>
          </p:cNvSpPr>
          <p:nvPr/>
        </p:nvSpPr>
        <p:spPr>
          <a:xfrm>
            <a:off x="1357002" y="5567081"/>
            <a:ext cx="6917203" cy="153109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Univers" panose="020B0503020202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13970">
              <a:lnSpc>
                <a:spcPct val="113999"/>
              </a:lnSpc>
              <a:spcBef>
                <a:spcPts val="600"/>
              </a:spcBef>
            </a:pPr>
            <a:endParaRPr lang="en-US" b="1" dirty="0">
              <a:highlight>
                <a:srgbClr val="FFFF00"/>
              </a:highlight>
              <a:latin typeface="Avenir Book" panose="02000503020000020003" pitchFamily="2" charset="0"/>
            </a:endParaRPr>
          </a:p>
          <a:p>
            <a:pPr marL="13970">
              <a:lnSpc>
                <a:spcPct val="113999"/>
              </a:lnSpc>
              <a:spcBef>
                <a:spcPts val="600"/>
              </a:spcBef>
            </a:pPr>
            <a:endParaRPr lang="en-US" dirty="0"/>
          </a:p>
        </p:txBody>
      </p:sp>
      <p:sp>
        <p:nvSpPr>
          <p:cNvPr id="8" name="Text Placeholder 3">
            <a:extLst>
              <a:ext uri="{FF2B5EF4-FFF2-40B4-BE49-F238E27FC236}">
                <a16:creationId xmlns:a16="http://schemas.microsoft.com/office/drawing/2014/main" id="{5E2237E9-EAB2-FEB6-21B9-31E11EA1FFA6}"/>
              </a:ext>
            </a:extLst>
          </p:cNvPr>
          <p:cNvSpPr txBox="1">
            <a:spLocks/>
          </p:cNvSpPr>
          <p:nvPr/>
        </p:nvSpPr>
        <p:spPr>
          <a:xfrm>
            <a:off x="7001436" y="5889939"/>
            <a:ext cx="1962615" cy="37991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Univers" panose="020B0503020202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13970" algn="r">
              <a:lnSpc>
                <a:spcPct val="120000"/>
              </a:lnSpc>
              <a:spcBef>
                <a:spcPts val="600"/>
              </a:spcBef>
            </a:pPr>
            <a:r>
              <a:rPr lang="en-US" sz="1200" dirty="0">
                <a:latin typeface="Avenir Book" panose="02000503020000020003" pitchFamily="2" charset="0"/>
              </a:rPr>
              <a:t>Photo: </a:t>
            </a:r>
            <a:r>
              <a:rPr lang="en-US" sz="1200" dirty="0" err="1">
                <a:latin typeface="Avenir Book" panose="02000503020000020003" pitchFamily="2" charset="0"/>
              </a:rPr>
              <a:t>Euvgeny</a:t>
            </a:r>
            <a:r>
              <a:rPr lang="en-US" sz="1200" dirty="0">
                <a:latin typeface="Avenir Book" panose="02000503020000020003" pitchFamily="2" charset="0"/>
              </a:rPr>
              <a:t> PH, </a:t>
            </a:r>
            <a:r>
              <a:rPr lang="en-US" sz="1200" dirty="0" err="1">
                <a:latin typeface="Avenir Book" panose="02000503020000020003" pitchFamily="2" charset="0"/>
              </a:rPr>
              <a:t>Pexels</a:t>
            </a:r>
            <a:endParaRPr lang="en-US" sz="1100" dirty="0"/>
          </a:p>
        </p:txBody>
      </p:sp>
    </p:spTree>
    <p:extLst>
      <p:ext uri="{BB962C8B-B14F-4D97-AF65-F5344CB8AC3E}">
        <p14:creationId xmlns:p14="http://schemas.microsoft.com/office/powerpoint/2010/main" val="3056388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F807F-6D5D-5046-3D21-3B5AE809CEC2}"/>
              </a:ext>
            </a:extLst>
          </p:cNvPr>
          <p:cNvSpPr>
            <a:spLocks noGrp="1"/>
          </p:cNvSpPr>
          <p:nvPr>
            <p:ph type="title"/>
          </p:nvPr>
        </p:nvSpPr>
        <p:spPr/>
        <p:txBody>
          <a:bodyPr/>
          <a:lstStyle/>
          <a:p>
            <a:r>
              <a:rPr lang="en-AU" dirty="0"/>
              <a:t>Trends</a:t>
            </a:r>
            <a:endParaRPr lang="en-NL" dirty="0"/>
          </a:p>
        </p:txBody>
      </p:sp>
      <p:sp>
        <p:nvSpPr>
          <p:cNvPr id="3" name="Text Placeholder 2">
            <a:extLst>
              <a:ext uri="{FF2B5EF4-FFF2-40B4-BE49-F238E27FC236}">
                <a16:creationId xmlns:a16="http://schemas.microsoft.com/office/drawing/2014/main" id="{7D47BDB4-96B5-F48E-82F3-B384B7E1DA0A}"/>
              </a:ext>
            </a:extLst>
          </p:cNvPr>
          <p:cNvSpPr>
            <a:spLocks noGrp="1"/>
          </p:cNvSpPr>
          <p:nvPr>
            <p:ph type="body" idx="1"/>
          </p:nvPr>
        </p:nvSpPr>
        <p:spPr/>
        <p:txBody>
          <a:bodyPr/>
          <a:lstStyle/>
          <a:p>
            <a:endParaRPr lang="en-NL" dirty="0"/>
          </a:p>
        </p:txBody>
      </p:sp>
    </p:spTree>
    <p:extLst>
      <p:ext uri="{BB962C8B-B14F-4D97-AF65-F5344CB8AC3E}">
        <p14:creationId xmlns:p14="http://schemas.microsoft.com/office/powerpoint/2010/main" val="3752057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1543" y="2155903"/>
            <a:ext cx="7608166" cy="1984918"/>
          </a:xfrm>
        </p:spPr>
        <p:txBody>
          <a:bodyPr>
            <a:normAutofit lnSpcReduction="10000"/>
          </a:bodyPr>
          <a:lstStyle/>
          <a:p>
            <a:pPr fontAlgn="base">
              <a:lnSpc>
                <a:spcPct val="100000"/>
              </a:lnSpc>
            </a:pPr>
            <a:r>
              <a:rPr lang="en-US" sz="2000" b="1" i="0" dirty="0">
                <a:effectLst/>
                <a:latin typeface="Avenir Book" panose="02000503020000020003" pitchFamily="2" charset="0"/>
              </a:rPr>
              <a:t>The future holds both opportunities and challenges for improving equity in knowledge systems</a:t>
            </a: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Avenir Book" panose="02000503020000020003" pitchFamily="2" charset="0"/>
              </a:rPr>
              <a:t>Acceptance of the need to recognize diverse perspectives and voices.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Avenir Book" panose="02000503020000020003" pitchFamily="2" charset="0"/>
              </a:rPr>
              <a:t>Misinformation continues to impact society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Avenir Book" panose="02000503020000020003" pitchFamily="2" charset="0"/>
              </a:rPr>
              <a:t>New ways to create, share and use information </a:t>
            </a:r>
          </a:p>
          <a:p>
            <a:endParaRPr lang="en-US" i="1" dirty="0"/>
          </a:p>
        </p:txBody>
      </p:sp>
      <p:sp>
        <p:nvSpPr>
          <p:cNvPr id="6" name="Pentagon 5">
            <a:extLst>
              <a:ext uri="{FF2B5EF4-FFF2-40B4-BE49-F238E27FC236}">
                <a16:creationId xmlns:a16="http://schemas.microsoft.com/office/drawing/2014/main" id="{CA15C9F7-8E84-1677-6E15-55B09F6C8AB8}"/>
              </a:ext>
            </a:extLst>
          </p:cNvPr>
          <p:cNvSpPr/>
          <p:nvPr/>
        </p:nvSpPr>
        <p:spPr>
          <a:xfrm>
            <a:off x="801543" y="4378036"/>
            <a:ext cx="7386494" cy="1658127"/>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288000" rtlCol="0" anchor="ctr"/>
          <a:lstStyle/>
          <a:p>
            <a:pPr marL="274638" fontAlgn="base">
              <a:spcAft>
                <a:spcPts val="600"/>
              </a:spcAft>
            </a:pPr>
            <a:r>
              <a:rPr lang="en-US" sz="2000" b="1" i="0" dirty="0">
                <a:solidFill>
                  <a:schemeClr val="bg1"/>
                </a:solidFill>
                <a:effectLst/>
                <a:latin typeface="Avenir Book" panose="02000503020000020003" pitchFamily="2" charset="0"/>
              </a:rPr>
              <a:t>How can you build skills in your community to counter misinformation? </a:t>
            </a:r>
          </a:p>
          <a:p>
            <a:pPr marL="274638" algn="l" rtl="0" fontAlgn="base"/>
            <a:r>
              <a:rPr lang="en-US" sz="2000" b="1" i="0" dirty="0">
                <a:solidFill>
                  <a:schemeClr val="bg1"/>
                </a:solidFill>
                <a:effectLst/>
                <a:latin typeface="Avenir Book" panose="02000503020000020003" pitchFamily="2" charset="0"/>
              </a:rPr>
              <a:t>How do you use short form video to engage people with library information? </a:t>
            </a:r>
            <a:endParaRPr lang="en-US" sz="2000" b="1" dirty="0">
              <a:solidFill>
                <a:schemeClr val="bg1"/>
              </a:solidFill>
              <a:latin typeface="Avenir Book" panose="02000503020000020003" pitchFamily="2" charset="0"/>
              <a:ea typeface="Helvetica Neue" panose="02000503000000020004" pitchFamily="2" charset="0"/>
              <a:cs typeface="Helvetica Neue" panose="02000503000000020004" pitchFamily="2" charset="0"/>
            </a:endParaRPr>
          </a:p>
        </p:txBody>
      </p:sp>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01543" y="576000"/>
            <a:ext cx="1657257" cy="648000"/>
          </a:xfrm>
        </p:spPr>
        <p:txBody>
          <a:bodyPr>
            <a:normAutofit/>
          </a:bodyPr>
          <a:lstStyle/>
          <a:p>
            <a:pPr>
              <a:lnSpc>
                <a:spcPct val="114000"/>
              </a:lnSpc>
            </a:pPr>
            <a:r>
              <a:rPr lang="en-US" dirty="0"/>
              <a:t>Trend 1</a:t>
            </a:r>
          </a:p>
        </p:txBody>
      </p:sp>
      <p:sp>
        <p:nvSpPr>
          <p:cNvPr id="7" name="TextBox 6">
            <a:extLst>
              <a:ext uri="{FF2B5EF4-FFF2-40B4-BE49-F238E27FC236}">
                <a16:creationId xmlns:a16="http://schemas.microsoft.com/office/drawing/2014/main" id="{C2BD4A63-47F5-C2FF-09BF-F8071BA1CC57}"/>
              </a:ext>
            </a:extLst>
          </p:cNvPr>
          <p:cNvSpPr txBox="1"/>
          <p:nvPr/>
        </p:nvSpPr>
        <p:spPr>
          <a:xfrm>
            <a:off x="2780379" y="648000"/>
            <a:ext cx="5270802" cy="1077218"/>
          </a:xfrm>
          <a:prstGeom prst="rect">
            <a:avLst/>
          </a:prstGeom>
          <a:noFill/>
        </p:spPr>
        <p:txBody>
          <a:bodyPr wrap="square" rtlCol="0">
            <a:spAutoFit/>
          </a:bodyPr>
          <a:lstStyle/>
          <a:p>
            <a:r>
              <a:rPr kumimoji="0" lang="en-US" sz="3200" b="0" i="0" u="none" strike="noStrike" kern="1200" cap="none" spc="0" normalizeH="0" baseline="0" noProof="0" dirty="0">
                <a:ln>
                  <a:noFill/>
                </a:ln>
                <a:solidFill>
                  <a:prstClr val="black"/>
                </a:solidFill>
                <a:effectLst/>
                <a:uLnTx/>
                <a:uFillTx/>
                <a:latin typeface="Nourd-SemiBold" pitchFamily="2" charset="77"/>
                <a:ea typeface="+mj-ea"/>
                <a:cs typeface="+mj-cs"/>
              </a:rPr>
              <a:t>Knowledge practices are changing</a:t>
            </a:r>
            <a:endParaRPr lang="en-US" dirty="0"/>
          </a:p>
        </p:txBody>
      </p:sp>
      <p:cxnSp>
        <p:nvCxnSpPr>
          <p:cNvPr id="10" name="Straight Connector 9">
            <a:extLst>
              <a:ext uri="{FF2B5EF4-FFF2-40B4-BE49-F238E27FC236}">
                <a16:creationId xmlns:a16="http://schemas.microsoft.com/office/drawing/2014/main" id="{392444DA-E5A2-AF95-CA0D-01038A4131E1}"/>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3" name="Rectangle 1">
            <a:extLst>
              <a:ext uri="{FF2B5EF4-FFF2-40B4-BE49-F238E27FC236}">
                <a16:creationId xmlns:a16="http://schemas.microsoft.com/office/drawing/2014/main" id="{7726980A-6786-C71F-90AA-28DA44229778}"/>
              </a:ext>
            </a:extLst>
          </p:cNvPr>
          <p:cNvSpPr>
            <a:spLocks noChangeArrowheads="1"/>
          </p:cNvSpPr>
          <p:nvPr/>
        </p:nvSpPr>
        <p:spPr bwMode="auto">
          <a:xfrm>
            <a:off x="5388631" y="6065038"/>
            <a:ext cx="369345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a:ln>
                  <a:noFill/>
                </a:ln>
                <a:solidFill>
                  <a:schemeClr val="tx1"/>
                </a:solidFill>
                <a:effectLst/>
                <a:latin typeface="Univers" panose="020B0503020202020204" pitchFamily="34" charset="0"/>
              </a:rPr>
              <a:t>Photo by </a:t>
            </a:r>
            <a:r>
              <a:rPr kumimoji="0" lang="en-NL" altLang="en-NL" sz="1050" b="0" i="0" u="none" strike="noStrike" cap="none" normalizeH="0" baseline="0">
                <a:ln>
                  <a:noFill/>
                </a:ln>
                <a:solidFill>
                  <a:schemeClr val="tx1"/>
                </a:solidFill>
                <a:effectLst/>
                <a:latin typeface="Univers" panose="020B0503020202020204" pitchFamily="34" charset="0"/>
                <a:hlinkClick r:id="rId3"/>
              </a:rPr>
              <a:t>Nick Moore</a:t>
            </a:r>
            <a:r>
              <a:rPr kumimoji="0" lang="en-NL" altLang="en-NL" sz="1050" b="0" i="0" u="none" strike="noStrike" cap="none" normalizeH="0" baseline="0">
                <a:ln>
                  <a:noFill/>
                </a:ln>
                <a:solidFill>
                  <a:schemeClr val="tx1"/>
                </a:solidFill>
                <a:effectLst/>
                <a:latin typeface="Univers" panose="020B0503020202020204" pitchFamily="34" charset="0"/>
              </a:rPr>
              <a:t> on </a:t>
            </a:r>
            <a:r>
              <a:rPr kumimoji="0" lang="en-NL" altLang="en-NL" sz="1050" b="0" i="0" u="none" strike="noStrike" cap="none" normalizeH="0" baseline="0">
                <a:ln>
                  <a:noFill/>
                </a:ln>
                <a:solidFill>
                  <a:schemeClr val="tx1"/>
                </a:solidFill>
                <a:effectLst/>
                <a:latin typeface="Univers" panose="020B0503020202020204" pitchFamily="34" charset="0"/>
                <a:hlinkClick r:id="rId4"/>
              </a:rPr>
              <a:t>Unsplash</a:t>
            </a:r>
            <a:r>
              <a:rPr kumimoji="0" lang="en-NL" altLang="en-NL" sz="1050" b="0" i="0" u="none" strike="noStrike" cap="none" normalizeH="0" baseline="0">
                <a:ln>
                  <a:noFill/>
                </a:ln>
                <a:solidFill>
                  <a:schemeClr val="tx1"/>
                </a:solidFill>
                <a:effectLst/>
                <a:latin typeface="Univers" panose="020B0503020202020204" pitchFamily="34" charset="0"/>
              </a:rPr>
              <a:t> </a:t>
            </a:r>
          </a:p>
        </p:txBody>
      </p:sp>
      <p:pic>
        <p:nvPicPr>
          <p:cNvPr id="9" name="Picture 8" descr="A hand reaching out to the water&#10;&#10;Description automatically generated">
            <a:extLst>
              <a:ext uri="{FF2B5EF4-FFF2-40B4-BE49-F238E27FC236}">
                <a16:creationId xmlns:a16="http://schemas.microsoft.com/office/drawing/2014/main" id="{BF031A84-ACDA-8FB9-490D-977D4A545F6A}"/>
              </a:ext>
            </a:extLst>
          </p:cNvPr>
          <p:cNvPicPr>
            <a:picLocks noChangeAspect="1"/>
          </p:cNvPicPr>
          <p:nvPr/>
        </p:nvPicPr>
        <p:blipFill>
          <a:blip r:embed="rId5"/>
          <a:srcRect l="12039" r="13889"/>
          <a:stretch/>
        </p:blipFill>
        <p:spPr>
          <a:xfrm>
            <a:off x="9082088" y="0"/>
            <a:ext cx="3109911" cy="6297773"/>
          </a:xfrm>
          <a:prstGeom prst="rect">
            <a:avLst/>
          </a:prstGeom>
        </p:spPr>
      </p:pic>
    </p:spTree>
    <p:extLst>
      <p:ext uri="{BB962C8B-B14F-4D97-AF65-F5344CB8AC3E}">
        <p14:creationId xmlns:p14="http://schemas.microsoft.com/office/powerpoint/2010/main" val="277788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1543" y="2163337"/>
            <a:ext cx="7658003" cy="3397904"/>
          </a:xfrm>
        </p:spPr>
        <p:txBody>
          <a:bodyPr/>
          <a:lstStyle/>
          <a:p>
            <a:pPr fontAlgn="base">
              <a:lnSpc>
                <a:spcPct val="100000"/>
              </a:lnSpc>
            </a:pPr>
            <a:r>
              <a:rPr lang="en-US" sz="2000" b="1" i="0" dirty="0">
                <a:solidFill>
                  <a:srgbClr val="000000"/>
                </a:solidFill>
                <a:effectLst/>
                <a:latin typeface="Avenir Book" panose="02000503020000020003" pitchFamily="2" charset="0"/>
              </a:rPr>
              <a:t>Generative AI and new technologies are changing how we create, share and use information</a:t>
            </a:r>
            <a:endParaRPr lang="en-US" dirty="0">
              <a:solidFill>
                <a:srgbClr val="000000"/>
              </a:solidFill>
              <a:latin typeface="Avenir Book" panose="02000503020000020003" pitchFamily="2" charset="0"/>
            </a:endParaRPr>
          </a:p>
          <a:p>
            <a:pPr marL="285750" indent="-285750" algn="l" rtl="0" fontAlgn="base">
              <a:spcBef>
                <a:spcPts val="2200"/>
              </a:spcBef>
              <a:buFont typeface="Arial" panose="020B0604020202020204" pitchFamily="34" charset="0"/>
              <a:buChar char="•"/>
            </a:pPr>
            <a:r>
              <a:rPr lang="en-US" sz="1800" b="0" i="0" dirty="0">
                <a:solidFill>
                  <a:srgbClr val="000000"/>
                </a:solidFill>
                <a:effectLst/>
                <a:latin typeface="Avenir Book" panose="02000503020000020003" pitchFamily="2" charset="0"/>
              </a:rPr>
              <a:t>Generative AI has great potential, but also potential harms </a:t>
            </a:r>
          </a:p>
          <a:p>
            <a:pPr marL="285750" indent="-285750" algn="l" rtl="0" fontAlgn="base">
              <a:buFont typeface="Arial" panose="020B0604020202020204" pitchFamily="34" charset="0"/>
              <a:buChar char="•"/>
            </a:pPr>
            <a:r>
              <a:rPr lang="en-US" sz="1800" b="0" i="0" dirty="0">
                <a:solidFill>
                  <a:srgbClr val="000000"/>
                </a:solidFill>
                <a:effectLst/>
                <a:latin typeface="Avenir Book" panose="02000503020000020003" pitchFamily="2" charset="0"/>
              </a:rPr>
              <a:t>Digital twins are scaling up </a:t>
            </a:r>
          </a:p>
          <a:p>
            <a:endParaRPr lang="en-US" dirty="0"/>
          </a:p>
        </p:txBody>
      </p:sp>
      <p:sp>
        <p:nvSpPr>
          <p:cNvPr id="3" name="Pentagon 2">
            <a:extLst>
              <a:ext uri="{FF2B5EF4-FFF2-40B4-BE49-F238E27FC236}">
                <a16:creationId xmlns:a16="http://schemas.microsoft.com/office/drawing/2014/main" id="{5F94C874-ECA8-9CD3-B815-BF7BB3CD862A}"/>
              </a:ext>
            </a:extLst>
          </p:cNvPr>
          <p:cNvSpPr/>
          <p:nvPr/>
        </p:nvSpPr>
        <p:spPr>
          <a:xfrm>
            <a:off x="801543" y="4473499"/>
            <a:ext cx="7386494" cy="1235561"/>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17500" algn="l" rtl="0" fontAlgn="base"/>
            <a:r>
              <a:rPr lang="en-US" sz="2000" b="1" i="0" dirty="0">
                <a:solidFill>
                  <a:schemeClr val="bg1"/>
                </a:solidFill>
                <a:effectLst/>
                <a:latin typeface="Avenir Book" panose="02000503020000020003" pitchFamily="2" charset="0"/>
              </a:rPr>
              <a:t>How will AI change things like learning, language translation and creating content and information? </a:t>
            </a:r>
          </a:p>
        </p:txBody>
      </p:sp>
      <p:sp>
        <p:nvSpPr>
          <p:cNvPr id="5" name="Title 1">
            <a:extLst>
              <a:ext uri="{FF2B5EF4-FFF2-40B4-BE49-F238E27FC236}">
                <a16:creationId xmlns:a16="http://schemas.microsoft.com/office/drawing/2014/main" id="{FCBC3A65-0C5C-49DF-6C27-DB77BB249661}"/>
              </a:ext>
            </a:extLst>
          </p:cNvPr>
          <p:cNvSpPr txBox="1">
            <a:spLocks/>
          </p:cNvSpPr>
          <p:nvPr/>
        </p:nvSpPr>
        <p:spPr>
          <a:xfrm>
            <a:off x="802800" y="576000"/>
            <a:ext cx="793572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a:lnSpc>
                <a:spcPct val="114000"/>
              </a:lnSpc>
            </a:pPr>
            <a:r>
              <a:rPr lang="en-US" dirty="0"/>
              <a:t>Trend 2</a:t>
            </a:r>
          </a:p>
        </p:txBody>
      </p:sp>
      <p:sp>
        <p:nvSpPr>
          <p:cNvPr id="6" name="TextBox 5">
            <a:extLst>
              <a:ext uri="{FF2B5EF4-FFF2-40B4-BE49-F238E27FC236}">
                <a16:creationId xmlns:a16="http://schemas.microsoft.com/office/drawing/2014/main" id="{46AC9F6B-EADB-34D8-10F3-0E05B1012D06}"/>
              </a:ext>
            </a:extLst>
          </p:cNvPr>
          <p:cNvSpPr txBox="1"/>
          <p:nvPr/>
        </p:nvSpPr>
        <p:spPr>
          <a:xfrm>
            <a:off x="2832410" y="645244"/>
            <a:ext cx="5761460" cy="1077218"/>
          </a:xfrm>
          <a:prstGeom prst="rect">
            <a:avLst/>
          </a:prstGeom>
          <a:noFill/>
        </p:spPr>
        <p:txBody>
          <a:bodyPr wrap="square" rtlCol="0">
            <a:spAutoFit/>
          </a:bodyPr>
          <a:lstStyle/>
          <a:p>
            <a:r>
              <a:rPr kumimoji="0" lang="en-US" sz="3200" b="0" i="0" u="none" strike="noStrike" kern="1200" cap="none" spc="0" normalizeH="0" baseline="0" noProof="0" dirty="0">
                <a:ln>
                  <a:noFill/>
                </a:ln>
                <a:solidFill>
                  <a:prstClr val="black"/>
                </a:solidFill>
                <a:effectLst/>
                <a:uLnTx/>
                <a:uFillTx/>
                <a:latin typeface="Nourd-SemiBold" pitchFamily="2" charset="77"/>
                <a:ea typeface="+mj-ea"/>
                <a:cs typeface="+mj-cs"/>
              </a:rPr>
              <a:t>AI and other technologies are transforming society</a:t>
            </a:r>
            <a:endParaRPr lang="en-US" dirty="0"/>
          </a:p>
        </p:txBody>
      </p:sp>
      <p:cxnSp>
        <p:nvCxnSpPr>
          <p:cNvPr id="7" name="Straight Connector 6">
            <a:extLst>
              <a:ext uri="{FF2B5EF4-FFF2-40B4-BE49-F238E27FC236}">
                <a16:creationId xmlns:a16="http://schemas.microsoft.com/office/drawing/2014/main" id="{EDFDC52E-1AEA-5E27-2002-BF8BF8A30782}"/>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2" name="Rectangle 1">
            <a:extLst>
              <a:ext uri="{FF2B5EF4-FFF2-40B4-BE49-F238E27FC236}">
                <a16:creationId xmlns:a16="http://schemas.microsoft.com/office/drawing/2014/main" id="{04B779FB-024C-E41C-514D-7EAEDD1E7A56}"/>
              </a:ext>
            </a:extLst>
          </p:cNvPr>
          <p:cNvSpPr>
            <a:spLocks noChangeArrowheads="1"/>
          </p:cNvSpPr>
          <p:nvPr/>
        </p:nvSpPr>
        <p:spPr bwMode="auto">
          <a:xfrm>
            <a:off x="5216846" y="5999360"/>
            <a:ext cx="369345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dirty="0">
                <a:ln>
                  <a:noFill/>
                </a:ln>
                <a:solidFill>
                  <a:schemeClr val="tx1"/>
                </a:solidFill>
                <a:effectLst/>
                <a:latin typeface="Univers" panose="020B0503020202020204" pitchFamily="34" charset="0"/>
              </a:rPr>
              <a:t>Photo by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2"/>
              </a:rPr>
              <a:t>bruce</a:t>
            </a:r>
            <a:r>
              <a:rPr kumimoji="0" lang="en-NL" altLang="en-NL" sz="1050" b="0" i="0" u="none" strike="noStrike" cap="none" normalizeH="0" baseline="0" dirty="0">
                <a:ln>
                  <a:noFill/>
                </a:ln>
                <a:solidFill>
                  <a:schemeClr val="tx1"/>
                </a:solidFill>
                <a:effectLst/>
                <a:latin typeface="Univers" panose="020B0503020202020204" pitchFamily="34" charset="0"/>
                <a:hlinkClick r:id="rId2"/>
              </a:rPr>
              <a:t> mars</a:t>
            </a:r>
            <a:r>
              <a:rPr kumimoji="0" lang="en-NL" altLang="en-NL" sz="1050" b="0" i="0" u="none" strike="noStrike" cap="none" normalizeH="0" baseline="0" dirty="0">
                <a:ln>
                  <a:noFill/>
                </a:ln>
                <a:solidFill>
                  <a:schemeClr val="tx1"/>
                </a:solidFill>
                <a:effectLst/>
                <a:latin typeface="Univers" panose="020B0503020202020204" pitchFamily="34" charset="0"/>
              </a:rPr>
              <a:t> on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3"/>
              </a:rPr>
              <a:t>Unsplash</a:t>
            </a:r>
            <a:r>
              <a:rPr kumimoji="0" lang="en-NL" altLang="en-NL" sz="1050" b="0" i="0" u="none" strike="noStrike" cap="none" normalizeH="0" baseline="0" dirty="0">
                <a:ln>
                  <a:noFill/>
                </a:ln>
                <a:solidFill>
                  <a:schemeClr val="tx1"/>
                </a:solidFill>
                <a:effectLst/>
                <a:latin typeface="Univers" panose="020B0503020202020204" pitchFamily="34" charset="0"/>
              </a:rPr>
              <a:t> </a:t>
            </a:r>
          </a:p>
        </p:txBody>
      </p:sp>
      <p:pic>
        <p:nvPicPr>
          <p:cNvPr id="11" name="Picture 10" descr="A child sitting on the floor looking at a phone&#10;&#10;Description automatically generated">
            <a:extLst>
              <a:ext uri="{FF2B5EF4-FFF2-40B4-BE49-F238E27FC236}">
                <a16:creationId xmlns:a16="http://schemas.microsoft.com/office/drawing/2014/main" id="{313D05A5-7A19-24C3-0FD5-4A220BC7C3EA}"/>
              </a:ext>
            </a:extLst>
          </p:cNvPr>
          <p:cNvPicPr>
            <a:picLocks noChangeAspect="1"/>
          </p:cNvPicPr>
          <p:nvPr/>
        </p:nvPicPr>
        <p:blipFill>
          <a:blip r:embed="rId4"/>
          <a:srcRect l="10769" r="16886"/>
          <a:stretch/>
        </p:blipFill>
        <p:spPr>
          <a:xfrm>
            <a:off x="9081246" y="0"/>
            <a:ext cx="3110753" cy="6260970"/>
          </a:xfrm>
          <a:prstGeom prst="rect">
            <a:avLst/>
          </a:prstGeom>
        </p:spPr>
      </p:pic>
    </p:spTree>
    <p:extLst>
      <p:ext uri="{BB962C8B-B14F-4D97-AF65-F5344CB8AC3E}">
        <p14:creationId xmlns:p14="http://schemas.microsoft.com/office/powerpoint/2010/main" val="3807244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02800" y="576000"/>
            <a:ext cx="2129612" cy="648000"/>
          </a:xfrm>
        </p:spPr>
        <p:txBody>
          <a:bodyPr>
            <a:normAutofit/>
          </a:bodyPr>
          <a:lstStyle/>
          <a:p>
            <a:r>
              <a:rPr lang="en-US" dirty="0"/>
              <a:t>Trend 3</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2155902"/>
            <a:ext cx="7872890" cy="2445836"/>
          </a:xfrm>
        </p:spPr>
        <p:txBody>
          <a:bodyPr>
            <a:normAutofit/>
          </a:bodyPr>
          <a:lstStyle/>
          <a:p>
            <a:pPr>
              <a:lnSpc>
                <a:spcPct val="100000"/>
              </a:lnSpc>
              <a:spcBef>
                <a:spcPts val="0"/>
              </a:spcBef>
            </a:pPr>
            <a:r>
              <a:rPr lang="en-AU" sz="2000" b="1" dirty="0">
                <a:latin typeface="Avenir Book"/>
              </a:rPr>
              <a:t>Re-establishing trust in government and media is central for our societies to flourish</a:t>
            </a:r>
          </a:p>
          <a:p>
            <a:pPr marL="285750" lvl="0" indent="-285750">
              <a:lnSpc>
                <a:spcPct val="100000"/>
              </a:lnSpc>
              <a:spcBef>
                <a:spcPts val="2200"/>
              </a:spcBef>
              <a:buFont typeface="Arial" panose="020B0604020202020204" pitchFamily="34" charset="0"/>
              <a:buChar char="•"/>
            </a:pPr>
            <a:r>
              <a:rPr lang="en-AU" sz="1800" dirty="0">
                <a:latin typeface="Avenir Book"/>
              </a:rPr>
              <a:t>The loss of local news production is affecting those communities already disadvantaged in other ways </a:t>
            </a:r>
          </a:p>
          <a:p>
            <a:pPr marL="285750" lvl="0" indent="-285750">
              <a:lnSpc>
                <a:spcPct val="100000"/>
              </a:lnSpc>
              <a:buFont typeface="Arial" panose="020B0604020202020204" pitchFamily="34" charset="0"/>
              <a:buChar char="•"/>
            </a:pPr>
            <a:r>
              <a:rPr lang="en-AU" sz="1800" dirty="0">
                <a:latin typeface="Avenir Book"/>
              </a:rPr>
              <a:t>The open movements face challenges </a:t>
            </a:r>
          </a:p>
        </p:txBody>
      </p:sp>
      <p:sp>
        <p:nvSpPr>
          <p:cNvPr id="6" name="Pentagon 5">
            <a:extLst>
              <a:ext uri="{FF2B5EF4-FFF2-40B4-BE49-F238E27FC236}">
                <a16:creationId xmlns:a16="http://schemas.microsoft.com/office/drawing/2014/main" id="{BBD22513-CDA1-4E59-DFCA-DF20042AF309}"/>
              </a:ext>
            </a:extLst>
          </p:cNvPr>
          <p:cNvSpPr/>
          <p:nvPr/>
        </p:nvSpPr>
        <p:spPr>
          <a:xfrm>
            <a:off x="802800" y="4549699"/>
            <a:ext cx="7323662" cy="1385610"/>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180000" rtlCol="0" anchor="ctr"/>
          <a:lstStyle/>
          <a:p>
            <a:pPr marL="273050" lvl="0">
              <a:lnSpc>
                <a:spcPct val="113999"/>
              </a:lnSpc>
              <a:spcBef>
                <a:spcPts val="600"/>
              </a:spcBef>
            </a:pPr>
            <a:r>
              <a:rPr lang="en-AU" sz="2000" b="1" dirty="0">
                <a:latin typeface="Avenir Book"/>
              </a:rPr>
              <a:t>What role can local libraries play in news deserts?</a:t>
            </a:r>
          </a:p>
          <a:p>
            <a:pPr marL="273050" lvl="0">
              <a:lnSpc>
                <a:spcPct val="113999"/>
              </a:lnSpc>
              <a:spcBef>
                <a:spcPts val="600"/>
              </a:spcBef>
            </a:pPr>
            <a:r>
              <a:rPr lang="en-AU" sz="2000" b="1" dirty="0">
                <a:latin typeface="Avenir Book"/>
              </a:rPr>
              <a:t>How can libraries help build trust in public institutions? </a:t>
            </a:r>
            <a:endParaRPr lang="en-US" sz="1800" b="1" dirty="0"/>
          </a:p>
        </p:txBody>
      </p:sp>
      <p:sp>
        <p:nvSpPr>
          <p:cNvPr id="7" name="Title 1">
            <a:extLst>
              <a:ext uri="{FF2B5EF4-FFF2-40B4-BE49-F238E27FC236}">
                <a16:creationId xmlns:a16="http://schemas.microsoft.com/office/drawing/2014/main" id="{AA959CA4-7E94-18BF-8A19-41A6035AC587}"/>
              </a:ext>
            </a:extLst>
          </p:cNvPr>
          <p:cNvSpPr txBox="1">
            <a:spLocks/>
          </p:cNvSpPr>
          <p:nvPr/>
        </p:nvSpPr>
        <p:spPr>
          <a:xfrm>
            <a:off x="2817543" y="623695"/>
            <a:ext cx="5709419" cy="60030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Trust is being renegotiated</a:t>
            </a:r>
          </a:p>
        </p:txBody>
      </p:sp>
      <p:cxnSp>
        <p:nvCxnSpPr>
          <p:cNvPr id="9" name="Straight Connector 8">
            <a:extLst>
              <a:ext uri="{FF2B5EF4-FFF2-40B4-BE49-F238E27FC236}">
                <a16:creationId xmlns:a16="http://schemas.microsoft.com/office/drawing/2014/main" id="{1B831317-62DB-FFF9-D4AF-47B564E33059}"/>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Rectangle 1">
            <a:extLst>
              <a:ext uri="{FF2B5EF4-FFF2-40B4-BE49-F238E27FC236}">
                <a16:creationId xmlns:a16="http://schemas.microsoft.com/office/drawing/2014/main" id="{1318126A-1D23-B769-0B0D-2AD1CEC39442}"/>
              </a:ext>
            </a:extLst>
          </p:cNvPr>
          <p:cNvSpPr>
            <a:spLocks noChangeArrowheads="1"/>
          </p:cNvSpPr>
          <p:nvPr/>
        </p:nvSpPr>
        <p:spPr bwMode="auto">
          <a:xfrm>
            <a:off x="4016188" y="6026485"/>
            <a:ext cx="485887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dirty="0">
                <a:ln>
                  <a:noFill/>
                </a:ln>
                <a:solidFill>
                  <a:schemeClr val="tx1"/>
                </a:solidFill>
                <a:effectLst/>
                <a:latin typeface="Univers" panose="020B0503020202020204" pitchFamily="34" charset="0"/>
              </a:rPr>
              <a:t>Photo by </a:t>
            </a:r>
            <a:r>
              <a:rPr kumimoji="0" lang="en-NL" altLang="en-NL" sz="1050" b="0" i="0" u="none" strike="noStrike" cap="none" normalizeH="0" baseline="0" dirty="0">
                <a:ln>
                  <a:noFill/>
                </a:ln>
                <a:solidFill>
                  <a:schemeClr val="tx1"/>
                </a:solidFill>
                <a:effectLst/>
                <a:latin typeface="Univers" panose="020B0503020202020204" pitchFamily="34" charset="0"/>
                <a:hlinkClick r:id="rId2"/>
              </a:rPr>
              <a:t>Aniruddha Bhattacharya</a:t>
            </a:r>
            <a:r>
              <a:rPr kumimoji="0" lang="en-NL" altLang="en-NL" sz="1050" b="0" i="0" u="none" strike="noStrike" cap="none" normalizeH="0" baseline="0" dirty="0">
                <a:ln>
                  <a:noFill/>
                </a:ln>
                <a:solidFill>
                  <a:schemeClr val="tx1"/>
                </a:solidFill>
                <a:effectLst/>
                <a:latin typeface="Univers" panose="020B0503020202020204" pitchFamily="34" charset="0"/>
              </a:rPr>
              <a:t> on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3"/>
              </a:rPr>
              <a:t>Unsplash</a:t>
            </a:r>
            <a:r>
              <a:rPr kumimoji="0" lang="en-NL" altLang="en-NL" sz="1050" b="0" i="0" u="none" strike="noStrike" cap="none" normalizeH="0" baseline="0" dirty="0">
                <a:ln>
                  <a:noFill/>
                </a:ln>
                <a:solidFill>
                  <a:schemeClr val="tx1"/>
                </a:solidFill>
                <a:effectLst/>
                <a:latin typeface="Univers" panose="020B0503020202020204" pitchFamily="34" charset="0"/>
              </a:rPr>
              <a:t> </a:t>
            </a:r>
          </a:p>
        </p:txBody>
      </p:sp>
      <p:pic>
        <p:nvPicPr>
          <p:cNvPr id="12" name="Picture 11" descr="A person carrying a stack of newspapers&#10;&#10;Description automatically generated">
            <a:extLst>
              <a:ext uri="{FF2B5EF4-FFF2-40B4-BE49-F238E27FC236}">
                <a16:creationId xmlns:a16="http://schemas.microsoft.com/office/drawing/2014/main" id="{6D1DA66C-FCAF-0013-F7AC-593259751F71}"/>
              </a:ext>
            </a:extLst>
          </p:cNvPr>
          <p:cNvPicPr>
            <a:picLocks noChangeAspect="1"/>
          </p:cNvPicPr>
          <p:nvPr/>
        </p:nvPicPr>
        <p:blipFill>
          <a:blip r:embed="rId4"/>
          <a:srcRect l="18063" r="8801"/>
          <a:stretch/>
        </p:blipFill>
        <p:spPr>
          <a:xfrm>
            <a:off x="9126072" y="0"/>
            <a:ext cx="3065927" cy="6288095"/>
          </a:xfrm>
          <a:prstGeom prst="rect">
            <a:avLst/>
          </a:prstGeom>
        </p:spPr>
      </p:pic>
    </p:spTree>
    <p:extLst>
      <p:ext uri="{BB962C8B-B14F-4D97-AF65-F5344CB8AC3E}">
        <p14:creationId xmlns:p14="http://schemas.microsoft.com/office/powerpoint/2010/main" val="16127389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D65A15E73CC140BA9733CA0D6C4DF2" ma:contentTypeVersion="19" ma:contentTypeDescription="Create a new document." ma:contentTypeScope="" ma:versionID="06c8c8bb8b5daf35edaceb9a54578aa0">
  <xsd:schema xmlns:xsd="http://www.w3.org/2001/XMLSchema" xmlns:xs="http://www.w3.org/2001/XMLSchema" xmlns:p="http://schemas.microsoft.com/office/2006/metadata/properties" xmlns:ns2="330bad1d-2fbf-48b7-bf0e-4d6efe45e0f9" xmlns:ns3="c8ff8076-ecd0-4454-a9d7-75462cd96e64" targetNamespace="http://schemas.microsoft.com/office/2006/metadata/properties" ma:root="true" ma:fieldsID="5f795ab73210afc48aafcb7bd957e34d" ns2:_="" ns3:_="">
    <xsd:import namespace="330bad1d-2fbf-48b7-bf0e-4d6efe45e0f9"/>
    <xsd:import namespace="c8ff8076-ecd0-4454-a9d7-75462cd96e64"/>
    <xsd:element name="properties">
      <xsd:complexType>
        <xsd:sequence>
          <xsd:element name="documentManagement">
            <xsd:complexType>
              <xsd:all>
                <xsd:element ref="ns2:MigrationWizId" minOccurs="0"/>
                <xsd:element ref="ns2:MigrationWizIdPermissions" minOccurs="0"/>
                <xsd:element ref="ns2:MigrationWizIdVersion" minOccurs="0"/>
                <xsd:element ref="ns2:lcf76f155ced4ddcb4097134ff3c332f0" minOccurs="0"/>
                <xsd:element ref="ns2:MediaServiceMetadata" minOccurs="0"/>
                <xsd:element ref="ns2:MediaServiceFastMetadata" minOccurs="0"/>
                <xsd:element ref="ns2:MediaServiceDateTaken" minOccurs="0"/>
                <xsd:element ref="ns2:MediaLengthInSeconds" minOccurs="0"/>
                <xsd:element ref="ns2:MediaServiceLocation"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0bad1d-2fbf-48b7-bf0e-4d6efe45e0f9"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lcf76f155ced4ddcb4097134ff3c332f0" ma:index="11" nillable="true" ma:displayName="Afbeeldingtags_0" ma:hidden="true" ma:internalName="lcf76f155ced4ddcb4097134ff3c332f0" ma:readOnly="false">
      <xsd:simpleType>
        <xsd:restriction base="dms:Note"/>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d4bb0e2b-093c-4708-a422-dc4a76361416"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8ff8076-ecd0-4454-a9d7-75462cd96e64"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ea9b5040-b63b-4a36-9f16-7c49e462ff63}" ma:internalName="TaxCatchAll" ma:showField="CatchAllData" ma:web="c8ff8076-ecd0-4454-a9d7-75462cd96e64">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0 xmlns="330bad1d-2fbf-48b7-bf0e-4d6efe45e0f9" xsi:nil="true"/>
    <MigrationWizId xmlns="330bad1d-2fbf-48b7-bf0e-4d6efe45e0f9" xsi:nil="true"/>
    <MigrationWizIdVersion xmlns="330bad1d-2fbf-48b7-bf0e-4d6efe45e0f9" xsi:nil="true"/>
    <MigrationWizIdPermissions xmlns="330bad1d-2fbf-48b7-bf0e-4d6efe45e0f9" xsi:nil="true"/>
    <lcf76f155ced4ddcb4097134ff3c332f xmlns="330bad1d-2fbf-48b7-bf0e-4d6efe45e0f9">
      <Terms xmlns="http://schemas.microsoft.com/office/infopath/2007/PartnerControls"/>
    </lcf76f155ced4ddcb4097134ff3c332f>
    <TaxCatchAll xmlns="c8ff8076-ecd0-4454-a9d7-75462cd96e6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BB9295-778B-46EE-A2D4-69CF015A6A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30bad1d-2fbf-48b7-bf0e-4d6efe45e0f9"/>
    <ds:schemaRef ds:uri="c8ff8076-ecd0-4454-a9d7-75462cd96e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F4F6594-6F5C-4FB4-89A9-FD73C28F39D2}">
  <ds:schemaRefs>
    <ds:schemaRef ds:uri="330bad1d-2fbf-48b7-bf0e-4d6efe45e0f9"/>
    <ds:schemaRef ds:uri="http://purl.org/dc/elements/1.1/"/>
    <ds:schemaRef ds:uri="http://schemas.microsoft.com/office/infopath/2007/PartnerControls"/>
    <ds:schemaRef ds:uri="http://schemas.microsoft.com/office/2006/documentManagement/types"/>
    <ds:schemaRef ds:uri="http://purl.org/dc/dcmitype/"/>
    <ds:schemaRef ds:uri="http://schemas.microsoft.com/office/2006/metadata/properties"/>
    <ds:schemaRef ds:uri="http://schemas.openxmlformats.org/package/2006/metadata/core-properties"/>
    <ds:schemaRef ds:uri="c8ff8076-ecd0-4454-a9d7-75462cd96e64"/>
    <ds:schemaRef ds:uri="http://www.w3.org/XML/1998/namespace"/>
    <ds:schemaRef ds:uri="http://purl.org/dc/terms/"/>
  </ds:schemaRefs>
</ds:datastoreItem>
</file>

<file path=customXml/itemProps3.xml><?xml version="1.0" encoding="utf-8"?>
<ds:datastoreItem xmlns:ds="http://schemas.openxmlformats.org/officeDocument/2006/customXml" ds:itemID="{0F3DAFAB-F336-40FB-A17F-A8786F3E8A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159</TotalTime>
  <Words>2358</Words>
  <Application>Microsoft Office PowerPoint</Application>
  <PresentationFormat>Widescreen</PresentationFormat>
  <Paragraphs>194</Paragraphs>
  <Slides>22</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Aptos</vt:lpstr>
      <vt:lpstr>Arial</vt:lpstr>
      <vt:lpstr>Avenir Book</vt:lpstr>
      <vt:lpstr>Aptos Display</vt:lpstr>
      <vt:lpstr>Nourd-SemiBold</vt:lpstr>
      <vt:lpstr>Univers</vt:lpstr>
      <vt:lpstr>Office Theme</vt:lpstr>
      <vt:lpstr>PRESENTING THE</vt:lpstr>
      <vt:lpstr>The World We’re In</vt:lpstr>
      <vt:lpstr>Trend Report</vt:lpstr>
      <vt:lpstr>Developing the 2024 Trend Report </vt:lpstr>
      <vt:lpstr>Developing the 2024 Trend Report </vt:lpstr>
      <vt:lpstr>Trends</vt:lpstr>
      <vt:lpstr>Trend 1</vt:lpstr>
      <vt:lpstr>PowerPoint Presentation</vt:lpstr>
      <vt:lpstr>Trend 3</vt:lpstr>
      <vt:lpstr>Skills and abilities are becoming more complex</vt:lpstr>
      <vt:lpstr>Digital technologies are unevenly distributed</vt:lpstr>
      <vt:lpstr>Information systems are using more resources</vt:lpstr>
      <vt:lpstr>People are seeking community connections </vt:lpstr>
      <vt:lpstr>Intersection and interaction of the Trends</vt:lpstr>
      <vt:lpstr>Intersection and interaction of the Trends</vt:lpstr>
      <vt:lpstr>Intersection and interaction of the Trends</vt:lpstr>
      <vt:lpstr>The Trend Report as starting point</vt:lpstr>
      <vt:lpstr>A Skills Agenda for the Trend Report</vt:lpstr>
      <vt:lpstr>Futures thinking:  Part of every librarians’ toolkit?</vt:lpstr>
      <vt:lpstr>Key messages</vt:lpstr>
      <vt:lpstr>Thanks to…</vt:lpstr>
      <vt:lpstr>Thank You  ifla.org/trend-report/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Cristina Baró Miró</dc:creator>
  <cp:lastModifiedBy>Stephen Wyber</cp:lastModifiedBy>
  <cp:revision>15</cp:revision>
  <dcterms:created xsi:type="dcterms:W3CDTF">2024-08-26T08:39:00Z</dcterms:created>
  <dcterms:modified xsi:type="dcterms:W3CDTF">2025-04-12T00:31:03Z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0x01010050D65A15E73CC140BA9733CA0D6C4DF2</vt:lpwstr>
  </property>
</Properties>
</file>