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29"/>
  </p:notesMasterIdLst>
  <p:sldIdLst>
    <p:sldId id="284" r:id="rId3"/>
    <p:sldId id="280" r:id="rId4"/>
    <p:sldId id="398" r:id="rId5"/>
    <p:sldId id="1253" r:id="rId6"/>
    <p:sldId id="400" r:id="rId7"/>
    <p:sldId id="399" r:id="rId8"/>
    <p:sldId id="390" r:id="rId9"/>
    <p:sldId id="1254" r:id="rId10"/>
    <p:sldId id="361" r:id="rId11"/>
    <p:sldId id="288" r:id="rId12"/>
    <p:sldId id="289" r:id="rId13"/>
    <p:sldId id="291" r:id="rId14"/>
    <p:sldId id="286" r:id="rId15"/>
    <p:sldId id="285" r:id="rId16"/>
    <p:sldId id="287" r:id="rId17"/>
    <p:sldId id="282" r:id="rId18"/>
    <p:sldId id="293" r:id="rId19"/>
    <p:sldId id="292" r:id="rId20"/>
    <p:sldId id="294" r:id="rId21"/>
    <p:sldId id="295" r:id="rId22"/>
    <p:sldId id="296" r:id="rId23"/>
    <p:sldId id="297" r:id="rId24"/>
    <p:sldId id="396" r:id="rId25"/>
    <p:sldId id="299" r:id="rId26"/>
    <p:sldId id="300" r:id="rId27"/>
    <p:sldId id="301" r:id="rId28"/>
    <p:sldId id="302" r:id="rId29"/>
    <p:sldId id="303" r:id="rId30"/>
    <p:sldId id="401" r:id="rId31"/>
    <p:sldId id="309" r:id="rId32"/>
    <p:sldId id="1245" r:id="rId33"/>
    <p:sldId id="1244" r:id="rId34"/>
    <p:sldId id="1256" r:id="rId35"/>
    <p:sldId id="1257" r:id="rId36"/>
    <p:sldId id="1251" r:id="rId37"/>
    <p:sldId id="1250" r:id="rId38"/>
    <p:sldId id="1258" r:id="rId39"/>
    <p:sldId id="274" r:id="rId40"/>
    <p:sldId id="1260" r:id="rId41"/>
    <p:sldId id="323" r:id="rId42"/>
    <p:sldId id="1261" r:id="rId43"/>
    <p:sldId id="257" r:id="rId44"/>
    <p:sldId id="267" r:id="rId45"/>
    <p:sldId id="269" r:id="rId46"/>
    <p:sldId id="281" r:id="rId47"/>
    <p:sldId id="259" r:id="rId48"/>
    <p:sldId id="268" r:id="rId49"/>
    <p:sldId id="271" r:id="rId50"/>
    <p:sldId id="272" r:id="rId51"/>
    <p:sldId id="273" r:id="rId52"/>
    <p:sldId id="1262" r:id="rId53"/>
    <p:sldId id="275" r:id="rId54"/>
    <p:sldId id="276" r:id="rId55"/>
    <p:sldId id="1264" r:id="rId56"/>
    <p:sldId id="1265" r:id="rId57"/>
    <p:sldId id="1266" r:id="rId58"/>
    <p:sldId id="402" r:id="rId59"/>
    <p:sldId id="404" r:id="rId60"/>
    <p:sldId id="405" r:id="rId61"/>
    <p:sldId id="407" r:id="rId62"/>
    <p:sldId id="324" r:id="rId63"/>
    <p:sldId id="1267" r:id="rId64"/>
    <p:sldId id="325" r:id="rId65"/>
    <p:sldId id="328" r:id="rId66"/>
    <p:sldId id="329" r:id="rId67"/>
    <p:sldId id="330" r:id="rId68"/>
    <p:sldId id="332" r:id="rId69"/>
    <p:sldId id="363" r:id="rId70"/>
    <p:sldId id="337" r:id="rId71"/>
    <p:sldId id="338" r:id="rId72"/>
    <p:sldId id="339" r:id="rId73"/>
    <p:sldId id="342" r:id="rId74"/>
    <p:sldId id="343" r:id="rId75"/>
    <p:sldId id="406" r:id="rId76"/>
    <p:sldId id="344" r:id="rId77"/>
    <p:sldId id="345" r:id="rId78"/>
    <p:sldId id="347" r:id="rId79"/>
    <p:sldId id="348" r:id="rId80"/>
    <p:sldId id="346" r:id="rId81"/>
    <p:sldId id="350" r:id="rId82"/>
    <p:sldId id="393" r:id="rId83"/>
    <p:sldId id="340" r:id="rId84"/>
    <p:sldId id="391" r:id="rId85"/>
    <p:sldId id="1268" r:id="rId86"/>
    <p:sldId id="1269" r:id="rId87"/>
    <p:sldId id="1263" r:id="rId88"/>
    <p:sldId id="403" r:id="rId89"/>
    <p:sldId id="264" r:id="rId90"/>
    <p:sldId id="1270" r:id="rId91"/>
    <p:sldId id="266" r:id="rId92"/>
    <p:sldId id="1271" r:id="rId93"/>
    <p:sldId id="1252" r:id="rId94"/>
    <p:sldId id="351" r:id="rId95"/>
    <p:sldId id="369" r:id="rId96"/>
    <p:sldId id="371" r:id="rId97"/>
    <p:sldId id="370" r:id="rId98"/>
    <p:sldId id="372" r:id="rId99"/>
    <p:sldId id="373" r:id="rId100"/>
    <p:sldId id="374" r:id="rId101"/>
    <p:sldId id="375" r:id="rId102"/>
    <p:sldId id="392" r:id="rId103"/>
    <p:sldId id="1272" r:id="rId104"/>
    <p:sldId id="1273" r:id="rId105"/>
    <p:sldId id="1274" r:id="rId106"/>
    <p:sldId id="1275" r:id="rId107"/>
    <p:sldId id="1276" r:id="rId108"/>
    <p:sldId id="1277" r:id="rId109"/>
    <p:sldId id="1278" r:id="rId110"/>
    <p:sldId id="1279" r:id="rId111"/>
    <p:sldId id="1280" r:id="rId112"/>
    <p:sldId id="376" r:id="rId113"/>
    <p:sldId id="1281" r:id="rId114"/>
    <p:sldId id="1282" r:id="rId115"/>
    <p:sldId id="377" r:id="rId116"/>
    <p:sldId id="1283" r:id="rId117"/>
    <p:sldId id="1284" r:id="rId118"/>
    <p:sldId id="1285" r:id="rId119"/>
    <p:sldId id="1286" r:id="rId120"/>
    <p:sldId id="1287" r:id="rId121"/>
    <p:sldId id="1288" r:id="rId122"/>
    <p:sldId id="1289" r:id="rId123"/>
    <p:sldId id="1290" r:id="rId124"/>
    <p:sldId id="1291" r:id="rId125"/>
    <p:sldId id="378" r:id="rId126"/>
    <p:sldId id="379" r:id="rId127"/>
    <p:sldId id="380" r:id="rId128"/>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39" d="100"/>
          <a:sy n="39" d="100"/>
        </p:scale>
        <p:origin x="40"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notesMaster" Target="notesMasters/notesMaster1.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theme" Target="theme/theme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tephen.Wyber\Downloads\LAC%20Pre-Survey%20Respons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tephen.Wyber\Downloads\LAC%20Pre-Survey%20Respons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US" sz="2000">
                <a:solidFill>
                  <a:sysClr val="windowText" lastClr="000000"/>
                </a:solidFill>
                <a:latin typeface="Arial Black" panose="020B0A04020102020204" pitchFamily="34" charset="0"/>
              </a:rPr>
              <a:t>Baseline Survey/Encuesta Principal - Averages/Promedios</a:t>
            </a:r>
          </a:p>
        </c:rich>
      </c:tx>
      <c:overlay val="0"/>
      <c:spPr>
        <a:noFill/>
        <a:ln>
          <a:noFill/>
        </a:ln>
        <a:effectLst/>
      </c:spPr>
      <c:txPr>
        <a:bodyPr rot="0" spcFirstLastPara="1" vertOverflow="ellipsis" vert="horz" wrap="square" anchor="ctr" anchorCtr="1"/>
        <a:lstStyle/>
        <a:p>
          <a:pPr>
            <a:defRPr sz="20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NL"/>
        </a:p>
      </c:txPr>
    </c:title>
    <c:autoTitleDeleted val="0"/>
    <c:plotArea>
      <c:layout>
        <c:manualLayout>
          <c:layoutTarget val="inner"/>
          <c:xMode val="edge"/>
          <c:yMode val="edge"/>
          <c:x val="0.18651706036745408"/>
          <c:y val="0.17171296296296296"/>
          <c:w val="0.78292738407699036"/>
          <c:h val="0.31102726742490522"/>
        </c:manualLayout>
      </c:layout>
      <c:barChart>
        <c:barDir val="col"/>
        <c:grouping val="clustered"/>
        <c:varyColors val="0"/>
        <c:ser>
          <c:idx val="0"/>
          <c:order val="0"/>
          <c:spPr>
            <a:solidFill>
              <a:srgbClr val="FF0000"/>
            </a:solidFill>
            <a:ln>
              <a:noFill/>
            </a:ln>
            <a:effectLst/>
          </c:spPr>
          <c:invertIfNegative val="0"/>
          <c:cat>
            <c:strRef>
              <c:f>Worksheet!$B$62:$R$62</c:f>
              <c:strCache>
                <c:ptCount val="17"/>
                <c:pt idx="0">
                  <c:v>Connection with IFLA/Vinculo con IFLA</c:v>
                </c:pt>
                <c:pt idx="1">
                  <c:v>Regional cooperation/Cooperacion regional</c:v>
                </c:pt>
                <c:pt idx="2">
                  <c:v>Regional field/Campo regional</c:v>
                </c:pt>
                <c:pt idx="3">
                  <c:v>Integrated network/Red integrada</c:v>
                </c:pt>
                <c:pt idx="4">
                  <c:v>Advocacy/Promoción y defensa</c:v>
                </c:pt>
                <c:pt idx="5">
                  <c:v>Govt contacts/Contactos en el gobierno</c:v>
                </c:pt>
                <c:pt idx="6">
                  <c:v>Intergovernmental links/Vinculos intergubernatoriales</c:v>
                </c:pt>
                <c:pt idx="7">
                  <c:v>Stakeholder partnerships/Vinculos con socios</c:v>
                </c:pt>
                <c:pt idx="8">
                  <c:v>Plan for libraries/Plan para las bibliotecas</c:v>
                </c:pt>
                <c:pt idx="9">
                  <c:v>Needs and impact/Necesidades y impacto</c:v>
                </c:pt>
                <c:pt idx="10">
                  <c:v>Thinking sustainability/Pensar en la sostenabilidad</c:v>
                </c:pt>
                <c:pt idx="11">
                  <c:v>Collaboration for impact/Colaboración para el impacto</c:v>
                </c:pt>
                <c:pt idx="12">
                  <c:v>SDG understanding/Comprehensión de los ODS</c:v>
                </c:pt>
                <c:pt idx="13">
                  <c:v>Wider contribution/Contribución más larga</c:v>
                </c:pt>
                <c:pt idx="14">
                  <c:v>Wider perception of libraries/Percepción más larga de las bibliotecas</c:v>
                </c:pt>
                <c:pt idx="15">
                  <c:v>Confidence in needs-assessment/Confianza en evaluación de necesidades</c:v>
                </c:pt>
                <c:pt idx="16">
                  <c:v>Leader development/Desarollo de los liders</c:v>
                </c:pt>
              </c:strCache>
            </c:strRef>
          </c:cat>
          <c:val>
            <c:numRef>
              <c:f>Worksheet!$B$63:$R$63</c:f>
              <c:numCache>
                <c:formatCode>General</c:formatCode>
                <c:ptCount val="17"/>
                <c:pt idx="0">
                  <c:v>3.1785714285714284</c:v>
                </c:pt>
                <c:pt idx="1">
                  <c:v>3.6428571428571428</c:v>
                </c:pt>
                <c:pt idx="2">
                  <c:v>3.25</c:v>
                </c:pt>
                <c:pt idx="3">
                  <c:v>3.7142857142857144</c:v>
                </c:pt>
                <c:pt idx="4">
                  <c:v>3.5357142857142856</c:v>
                </c:pt>
                <c:pt idx="5">
                  <c:v>3.1071428571428572</c:v>
                </c:pt>
                <c:pt idx="6">
                  <c:v>3.1428571428571428</c:v>
                </c:pt>
                <c:pt idx="7">
                  <c:v>3.6428571428571428</c:v>
                </c:pt>
                <c:pt idx="8">
                  <c:v>3.2857142857142856</c:v>
                </c:pt>
                <c:pt idx="9">
                  <c:v>3.3571428571428572</c:v>
                </c:pt>
                <c:pt idx="10">
                  <c:v>3.3214285714285716</c:v>
                </c:pt>
                <c:pt idx="11">
                  <c:v>4.1428571428571432</c:v>
                </c:pt>
                <c:pt idx="12">
                  <c:v>3.2142857142857144</c:v>
                </c:pt>
                <c:pt idx="13">
                  <c:v>3.6071428571428572</c:v>
                </c:pt>
                <c:pt idx="14">
                  <c:v>2.8148148148148149</c:v>
                </c:pt>
                <c:pt idx="15">
                  <c:v>4.1428571428571432</c:v>
                </c:pt>
                <c:pt idx="16">
                  <c:v>3.2857142857142856</c:v>
                </c:pt>
              </c:numCache>
            </c:numRef>
          </c:val>
          <c:extLst>
            <c:ext xmlns:c16="http://schemas.microsoft.com/office/drawing/2014/chart" uri="{C3380CC4-5D6E-409C-BE32-E72D297353CC}">
              <c16:uniqueId val="{00000000-D038-4061-8712-AF388BE0DD30}"/>
            </c:ext>
          </c:extLst>
        </c:ser>
        <c:dLbls>
          <c:showLegendKey val="0"/>
          <c:showVal val="0"/>
          <c:showCatName val="0"/>
          <c:showSerName val="0"/>
          <c:showPercent val="0"/>
          <c:showBubbleSize val="0"/>
        </c:dLbls>
        <c:gapWidth val="50"/>
        <c:overlap val="-27"/>
        <c:axId val="214859152"/>
        <c:axId val="214874512"/>
      </c:barChart>
      <c:catAx>
        <c:axId val="214859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14874512"/>
        <c:crosses val="autoZero"/>
        <c:auto val="1"/>
        <c:lblAlgn val="ctr"/>
        <c:lblOffset val="100"/>
        <c:noMultiLvlLbl val="0"/>
      </c:catAx>
      <c:valAx>
        <c:axId val="214874512"/>
        <c:scaling>
          <c:orientation val="minMax"/>
          <c:min val="2.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n-NL"/>
          </a:p>
        </c:txPr>
        <c:crossAx val="214859152"/>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Arial Black" panose="020B0A04020102020204" pitchFamily="34" charset="0"/>
                <a:ea typeface="+mn-ea"/>
                <a:cs typeface="Arial" panose="020B0604020202020204" pitchFamily="34" charset="0"/>
              </a:defRPr>
            </a:pPr>
            <a:r>
              <a:rPr lang="en-US" sz="1800" dirty="0">
                <a:solidFill>
                  <a:schemeClr val="tx1"/>
                </a:solidFill>
                <a:latin typeface="Arial Black" panose="020B0A04020102020204" pitchFamily="34" charset="0"/>
              </a:rPr>
              <a:t>Shares Agreeing/Disagreeing</a:t>
            </a:r>
            <a:r>
              <a:rPr lang="en-US" sz="1800" baseline="0" dirty="0">
                <a:solidFill>
                  <a:schemeClr val="tx1"/>
                </a:solidFill>
                <a:latin typeface="Arial Black" panose="020B0A04020102020204" pitchFamily="34" charset="0"/>
              </a:rPr>
              <a:t> – </a:t>
            </a:r>
            <a:r>
              <a:rPr lang="en-US" sz="1800" baseline="0" dirty="0" err="1">
                <a:solidFill>
                  <a:schemeClr val="tx1"/>
                </a:solidFill>
                <a:latin typeface="Arial Black" panose="020B0A04020102020204" pitchFamily="34" charset="0"/>
              </a:rPr>
              <a:t>Proporción</a:t>
            </a:r>
            <a:r>
              <a:rPr lang="en-US" sz="1800" baseline="0" dirty="0">
                <a:solidFill>
                  <a:schemeClr val="tx1"/>
                </a:solidFill>
                <a:latin typeface="Arial Black" panose="020B0A04020102020204" pitchFamily="34" charset="0"/>
              </a:rPr>
              <a:t> </a:t>
            </a:r>
            <a:r>
              <a:rPr lang="en-US" sz="1800" baseline="0" dirty="0" err="1">
                <a:solidFill>
                  <a:schemeClr val="tx1"/>
                </a:solidFill>
                <a:latin typeface="Arial Black" panose="020B0A04020102020204" pitchFamily="34" charset="0"/>
              </a:rPr>
              <a:t>en</a:t>
            </a:r>
            <a:r>
              <a:rPr lang="en-US" sz="1800" baseline="0" dirty="0">
                <a:solidFill>
                  <a:schemeClr val="tx1"/>
                </a:solidFill>
                <a:latin typeface="Arial Black" panose="020B0A04020102020204" pitchFamily="34" charset="0"/>
              </a:rPr>
              <a:t> </a:t>
            </a:r>
            <a:r>
              <a:rPr lang="en-US" sz="1800" baseline="0" dirty="0" err="1">
                <a:solidFill>
                  <a:schemeClr val="tx1"/>
                </a:solidFill>
                <a:latin typeface="Arial Black" panose="020B0A04020102020204" pitchFamily="34" charset="0"/>
              </a:rPr>
              <a:t>Acuerdo</a:t>
            </a:r>
            <a:r>
              <a:rPr lang="en-US" sz="1800" baseline="0" dirty="0">
                <a:solidFill>
                  <a:schemeClr val="tx1"/>
                </a:solidFill>
                <a:latin typeface="Arial Black" panose="020B0A04020102020204" pitchFamily="34" charset="0"/>
              </a:rPr>
              <a:t>/</a:t>
            </a:r>
            <a:r>
              <a:rPr lang="en-US" sz="1800" baseline="0" dirty="0" err="1">
                <a:solidFill>
                  <a:schemeClr val="tx1"/>
                </a:solidFill>
                <a:latin typeface="Arial Black" panose="020B0A04020102020204" pitchFamily="34" charset="0"/>
              </a:rPr>
              <a:t>Desacuerdo</a:t>
            </a:r>
            <a:endParaRPr lang="en-US" sz="1800" dirty="0">
              <a:solidFill>
                <a:schemeClr val="tx1"/>
              </a:solidFill>
              <a:latin typeface="Arial Black" panose="020B0A04020102020204" pitchFamily="34" charset="0"/>
            </a:endParaRP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Arial Black" panose="020B0A04020102020204" pitchFamily="34" charset="0"/>
              <a:ea typeface="+mn-ea"/>
              <a:cs typeface="Arial" panose="020B0604020202020204" pitchFamily="34" charset="0"/>
            </a:defRPr>
          </a:pPr>
          <a:endParaRPr lang="en-NL"/>
        </a:p>
      </c:txPr>
    </c:title>
    <c:autoTitleDeleted val="0"/>
    <c:plotArea>
      <c:layout/>
      <c:barChart>
        <c:barDir val="col"/>
        <c:grouping val="clustered"/>
        <c:varyColors val="0"/>
        <c:ser>
          <c:idx val="0"/>
          <c:order val="0"/>
          <c:tx>
            <c:strRef>
              <c:f>Worksheet!$A$64</c:f>
              <c:strCache>
                <c:ptCount val="1"/>
                <c:pt idx="0">
                  <c:v>Share Agree/Parte en Acuerdo</c:v>
                </c:pt>
              </c:strCache>
            </c:strRef>
          </c:tx>
          <c:spPr>
            <a:solidFill>
              <a:srgbClr val="00B0F0"/>
            </a:solidFill>
            <a:ln>
              <a:noFill/>
            </a:ln>
            <a:effectLst/>
          </c:spPr>
          <c:invertIfNegative val="0"/>
          <c:cat>
            <c:strRef>
              <c:f>Worksheet!$B$62:$R$62</c:f>
              <c:strCache>
                <c:ptCount val="17"/>
                <c:pt idx="0">
                  <c:v>Connection with IFLA/Vinculo con IFLA</c:v>
                </c:pt>
                <c:pt idx="1">
                  <c:v>Regional cooperation/Cooperacion regional</c:v>
                </c:pt>
                <c:pt idx="2">
                  <c:v>Regional field/Campo regional</c:v>
                </c:pt>
                <c:pt idx="3">
                  <c:v>Integrated network/Red integrada</c:v>
                </c:pt>
                <c:pt idx="4">
                  <c:v>Advocacy/Promoción y defensa</c:v>
                </c:pt>
                <c:pt idx="5">
                  <c:v>Govt contacts/Contactos en el gobierno</c:v>
                </c:pt>
                <c:pt idx="6">
                  <c:v>Intergovernmental links/Vinculos intergubernatoriales</c:v>
                </c:pt>
                <c:pt idx="7">
                  <c:v>Stakeholder partnerships/Vinculos con socios</c:v>
                </c:pt>
                <c:pt idx="8">
                  <c:v>Plan for libraries/Plan para las bibliotecas</c:v>
                </c:pt>
                <c:pt idx="9">
                  <c:v>Needs and impact/Necesidades y impacto</c:v>
                </c:pt>
                <c:pt idx="10">
                  <c:v>Thinking sustainability/Pensar en la sostenabilidad</c:v>
                </c:pt>
                <c:pt idx="11">
                  <c:v>Collaboration for impact/Colaboración para el impacto</c:v>
                </c:pt>
                <c:pt idx="12">
                  <c:v>SDG understanding/Comprehensión de los ODS</c:v>
                </c:pt>
                <c:pt idx="13">
                  <c:v>Wider contribution/Contribución más larga</c:v>
                </c:pt>
                <c:pt idx="14">
                  <c:v>Wider perception of libraries/Percepción más larga de las bibliotecas</c:v>
                </c:pt>
                <c:pt idx="15">
                  <c:v>Confidence in needs-assessment/Confianza en evaluación de necesidades</c:v>
                </c:pt>
                <c:pt idx="16">
                  <c:v>Leader development/Desarollo de los liders</c:v>
                </c:pt>
              </c:strCache>
            </c:strRef>
          </c:cat>
          <c:val>
            <c:numRef>
              <c:f>Worksheet!$B$64:$R$64</c:f>
              <c:numCache>
                <c:formatCode>0%</c:formatCode>
                <c:ptCount val="17"/>
                <c:pt idx="0">
                  <c:v>0.4642857142857143</c:v>
                </c:pt>
                <c:pt idx="1">
                  <c:v>0.6785714285714286</c:v>
                </c:pt>
                <c:pt idx="2">
                  <c:v>0.39285714285714285</c:v>
                </c:pt>
                <c:pt idx="3">
                  <c:v>0.6071428571428571</c:v>
                </c:pt>
                <c:pt idx="4">
                  <c:v>0.5714285714285714</c:v>
                </c:pt>
                <c:pt idx="5">
                  <c:v>0.2857142857142857</c:v>
                </c:pt>
                <c:pt idx="6">
                  <c:v>0.35714285714285715</c:v>
                </c:pt>
                <c:pt idx="7">
                  <c:v>0.6785714285714286</c:v>
                </c:pt>
                <c:pt idx="8">
                  <c:v>0.42857142857142855</c:v>
                </c:pt>
                <c:pt idx="9">
                  <c:v>0.5714285714285714</c:v>
                </c:pt>
                <c:pt idx="10">
                  <c:v>0.42857142857142855</c:v>
                </c:pt>
                <c:pt idx="11">
                  <c:v>0.9285714285714286</c:v>
                </c:pt>
                <c:pt idx="12">
                  <c:v>0.35714285714285715</c:v>
                </c:pt>
                <c:pt idx="13">
                  <c:v>0.6785714285714286</c:v>
                </c:pt>
                <c:pt idx="14">
                  <c:v>0.25</c:v>
                </c:pt>
                <c:pt idx="15">
                  <c:v>0.8928571428571429</c:v>
                </c:pt>
                <c:pt idx="16">
                  <c:v>0.39285714285714285</c:v>
                </c:pt>
              </c:numCache>
            </c:numRef>
          </c:val>
          <c:extLst>
            <c:ext xmlns:c16="http://schemas.microsoft.com/office/drawing/2014/chart" uri="{C3380CC4-5D6E-409C-BE32-E72D297353CC}">
              <c16:uniqueId val="{00000000-5159-431C-A184-6E6D7E2969A4}"/>
            </c:ext>
          </c:extLst>
        </c:ser>
        <c:ser>
          <c:idx val="1"/>
          <c:order val="1"/>
          <c:tx>
            <c:strRef>
              <c:f>Worksheet!$A$65</c:f>
              <c:strCache>
                <c:ptCount val="1"/>
                <c:pt idx="0">
                  <c:v>Share Disagree/Parte en Desacuerdo</c:v>
                </c:pt>
              </c:strCache>
            </c:strRef>
          </c:tx>
          <c:spPr>
            <a:solidFill>
              <a:srgbClr val="00B050"/>
            </a:solidFill>
            <a:ln>
              <a:noFill/>
            </a:ln>
            <a:effectLst/>
          </c:spPr>
          <c:invertIfNegative val="0"/>
          <c:cat>
            <c:strRef>
              <c:f>Worksheet!$B$62:$R$62</c:f>
              <c:strCache>
                <c:ptCount val="17"/>
                <c:pt idx="0">
                  <c:v>Connection with IFLA/Vinculo con IFLA</c:v>
                </c:pt>
                <c:pt idx="1">
                  <c:v>Regional cooperation/Cooperacion regional</c:v>
                </c:pt>
                <c:pt idx="2">
                  <c:v>Regional field/Campo regional</c:v>
                </c:pt>
                <c:pt idx="3">
                  <c:v>Integrated network/Red integrada</c:v>
                </c:pt>
                <c:pt idx="4">
                  <c:v>Advocacy/Promoción y defensa</c:v>
                </c:pt>
                <c:pt idx="5">
                  <c:v>Govt contacts/Contactos en el gobierno</c:v>
                </c:pt>
                <c:pt idx="6">
                  <c:v>Intergovernmental links/Vinculos intergubernatoriales</c:v>
                </c:pt>
                <c:pt idx="7">
                  <c:v>Stakeholder partnerships/Vinculos con socios</c:v>
                </c:pt>
                <c:pt idx="8">
                  <c:v>Plan for libraries/Plan para las bibliotecas</c:v>
                </c:pt>
                <c:pt idx="9">
                  <c:v>Needs and impact/Necesidades y impacto</c:v>
                </c:pt>
                <c:pt idx="10">
                  <c:v>Thinking sustainability/Pensar en la sostenabilidad</c:v>
                </c:pt>
                <c:pt idx="11">
                  <c:v>Collaboration for impact/Colaboración para el impacto</c:v>
                </c:pt>
                <c:pt idx="12">
                  <c:v>SDG understanding/Comprehensión de los ODS</c:v>
                </c:pt>
                <c:pt idx="13">
                  <c:v>Wider contribution/Contribución más larga</c:v>
                </c:pt>
                <c:pt idx="14">
                  <c:v>Wider perception of libraries/Percepción más larga de las bibliotecas</c:v>
                </c:pt>
                <c:pt idx="15">
                  <c:v>Confidence in needs-assessment/Confianza en evaluación de necesidades</c:v>
                </c:pt>
                <c:pt idx="16">
                  <c:v>Leader development/Desarollo de los liders</c:v>
                </c:pt>
              </c:strCache>
            </c:strRef>
          </c:cat>
          <c:val>
            <c:numRef>
              <c:f>Worksheet!$B$65:$R$65</c:f>
              <c:numCache>
                <c:formatCode>0%</c:formatCode>
                <c:ptCount val="17"/>
                <c:pt idx="0">
                  <c:v>0.35714285714285715</c:v>
                </c:pt>
                <c:pt idx="1">
                  <c:v>7.1428571428571425E-2</c:v>
                </c:pt>
                <c:pt idx="2">
                  <c:v>0.21428571428571427</c:v>
                </c:pt>
                <c:pt idx="3">
                  <c:v>0.10714285714285714</c:v>
                </c:pt>
                <c:pt idx="4">
                  <c:v>0.10714285714285714</c:v>
                </c:pt>
                <c:pt idx="5">
                  <c:v>0.25</c:v>
                </c:pt>
                <c:pt idx="6">
                  <c:v>0.21428571428571427</c:v>
                </c:pt>
                <c:pt idx="7">
                  <c:v>0.17857142857142858</c:v>
                </c:pt>
                <c:pt idx="8">
                  <c:v>0.21428571428571427</c:v>
                </c:pt>
                <c:pt idx="9">
                  <c:v>0.25</c:v>
                </c:pt>
                <c:pt idx="10">
                  <c:v>0.14285714285714285</c:v>
                </c:pt>
                <c:pt idx="11">
                  <c:v>0</c:v>
                </c:pt>
                <c:pt idx="12">
                  <c:v>0.17857142857142858</c:v>
                </c:pt>
                <c:pt idx="13">
                  <c:v>0.14285714285714285</c:v>
                </c:pt>
                <c:pt idx="14">
                  <c:v>0.35714285714285715</c:v>
                </c:pt>
                <c:pt idx="15">
                  <c:v>0</c:v>
                </c:pt>
                <c:pt idx="16">
                  <c:v>0.14285714285714285</c:v>
                </c:pt>
              </c:numCache>
            </c:numRef>
          </c:val>
          <c:extLst>
            <c:ext xmlns:c16="http://schemas.microsoft.com/office/drawing/2014/chart" uri="{C3380CC4-5D6E-409C-BE32-E72D297353CC}">
              <c16:uniqueId val="{00000001-5159-431C-A184-6E6D7E2969A4}"/>
            </c:ext>
          </c:extLst>
        </c:ser>
        <c:dLbls>
          <c:showLegendKey val="0"/>
          <c:showVal val="0"/>
          <c:showCatName val="0"/>
          <c:showSerName val="0"/>
          <c:showPercent val="0"/>
          <c:showBubbleSize val="0"/>
        </c:dLbls>
        <c:gapWidth val="50"/>
        <c:overlap val="-27"/>
        <c:axId val="2096790992"/>
        <c:axId val="2096800112"/>
      </c:barChart>
      <c:catAx>
        <c:axId val="2096790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096800112"/>
        <c:crosses val="autoZero"/>
        <c:auto val="1"/>
        <c:lblAlgn val="ctr"/>
        <c:lblOffset val="100"/>
        <c:noMultiLvlLbl val="0"/>
      </c:catAx>
      <c:valAx>
        <c:axId val="209680011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096790992"/>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 of UN countries</c:v>
                </c:pt>
              </c:strCache>
            </c:strRef>
          </c:tx>
          <c:spPr>
            <a:solidFill>
              <a:srgbClr val="5B92E5"/>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Sheet1!$B$2:$B$7</c:f>
              <c:numCache>
                <c:formatCode>General</c:formatCode>
                <c:ptCount val="6"/>
                <c:pt idx="0">
                  <c:v>44</c:v>
                </c:pt>
                <c:pt idx="1">
                  <c:v>50</c:v>
                </c:pt>
                <c:pt idx="2">
                  <c:v>33</c:v>
                </c:pt>
                <c:pt idx="3">
                  <c:v>19</c:v>
                </c:pt>
                <c:pt idx="4">
                  <c:v>2</c:v>
                </c:pt>
                <c:pt idx="5">
                  <c:v>47</c:v>
                </c:pt>
              </c:numCache>
            </c:numRef>
          </c:val>
          <c:extLst>
            <c:ext xmlns:c16="http://schemas.microsoft.com/office/drawing/2014/chart" uri="{C3380CC4-5D6E-409C-BE32-E72D297353CC}">
              <c16:uniqueId val="{00000000-5C87-4095-978D-C4C735A0C7FF}"/>
            </c:ext>
          </c:extLst>
        </c:ser>
        <c:ser>
          <c:idx val="1"/>
          <c:order val="1"/>
          <c:tx>
            <c:strRef>
              <c:f>Sheet1!$C$1</c:f>
              <c:strCache>
                <c:ptCount val="1"/>
                <c:pt idx="0">
                  <c:v>Number of UN countries with IFLA members</c:v>
                </c:pt>
              </c:strCache>
            </c:strRef>
          </c:tx>
          <c:spPr>
            <a:solidFill>
              <a:srgbClr val="2F866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Sheet1!$C$2:$C$7</c:f>
              <c:numCache>
                <c:formatCode>General</c:formatCode>
                <c:ptCount val="6"/>
                <c:pt idx="0">
                  <c:v>30</c:v>
                </c:pt>
                <c:pt idx="1">
                  <c:v>47</c:v>
                </c:pt>
                <c:pt idx="2">
                  <c:v>24</c:v>
                </c:pt>
                <c:pt idx="3">
                  <c:v>12</c:v>
                </c:pt>
                <c:pt idx="4">
                  <c:v>2</c:v>
                </c:pt>
                <c:pt idx="5">
                  <c:v>24</c:v>
                </c:pt>
              </c:numCache>
            </c:numRef>
          </c:val>
          <c:extLst>
            <c:ext xmlns:c16="http://schemas.microsoft.com/office/drawing/2014/chart" uri="{C3380CC4-5D6E-409C-BE32-E72D297353CC}">
              <c16:uniqueId val="{00000001-5C87-4095-978D-C4C735A0C7FF}"/>
            </c:ext>
          </c:extLst>
        </c:ser>
        <c:ser>
          <c:idx val="2"/>
          <c:order val="2"/>
          <c:tx>
            <c:strRef>
              <c:f>Sheet1!$D$1</c:f>
              <c:strCache>
                <c:ptCount val="1"/>
                <c:pt idx="0">
                  <c:v>Number of countries &amp; territories with IFLA members</c:v>
                </c:pt>
              </c:strCache>
            </c:strRef>
          </c:tx>
          <c:spPr>
            <a:solidFill>
              <a:srgbClr val="0D674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Sheet1!$D$2:$D$7</c:f>
              <c:numCache>
                <c:formatCode>General</c:formatCode>
                <c:ptCount val="6"/>
                <c:pt idx="0">
                  <c:v>30</c:v>
                </c:pt>
                <c:pt idx="1">
                  <c:v>52</c:v>
                </c:pt>
                <c:pt idx="2">
                  <c:v>28</c:v>
                </c:pt>
                <c:pt idx="3">
                  <c:v>13</c:v>
                </c:pt>
                <c:pt idx="4">
                  <c:v>2</c:v>
                </c:pt>
                <c:pt idx="5">
                  <c:v>24</c:v>
                </c:pt>
              </c:numCache>
            </c:numRef>
          </c:val>
          <c:extLst>
            <c:ext xmlns:c16="http://schemas.microsoft.com/office/drawing/2014/chart" uri="{C3380CC4-5D6E-409C-BE32-E72D297353CC}">
              <c16:uniqueId val="{00000002-5C87-4095-978D-C4C735A0C7FF}"/>
            </c:ext>
          </c:extLst>
        </c:ser>
        <c:dLbls>
          <c:dLblPos val="outEnd"/>
          <c:showLegendKey val="0"/>
          <c:showVal val="1"/>
          <c:showCatName val="0"/>
          <c:showSerName val="0"/>
          <c:showPercent val="0"/>
          <c:showBubbleSize val="0"/>
        </c:dLbls>
        <c:gapWidth val="219"/>
        <c:overlap val="-27"/>
        <c:axId val="1498911168"/>
        <c:axId val="1570226368"/>
      </c:barChart>
      <c:catAx>
        <c:axId val="1498911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NL"/>
          </a:p>
        </c:txPr>
        <c:crossAx val="1570226368"/>
        <c:crosses val="autoZero"/>
        <c:auto val="1"/>
        <c:lblAlgn val="ctr"/>
        <c:lblOffset val="100"/>
        <c:noMultiLvlLbl val="0"/>
      </c:catAx>
      <c:valAx>
        <c:axId val="1570226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NL"/>
          </a:p>
        </c:txPr>
        <c:crossAx val="149891116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9E8901-8083-442A-B593-2388DFB4F745}" type="datetimeFigureOut">
              <a:rPr lang="en-NL" smtClean="0"/>
              <a:t>20/11/2024</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0D3AE2-952F-4738-858B-8BE640C7C21C}" type="slidenum">
              <a:rPr lang="en-NL" smtClean="0"/>
              <a:t>‹#›</a:t>
            </a:fld>
            <a:endParaRPr lang="en-NL"/>
          </a:p>
        </p:txBody>
      </p:sp>
    </p:spTree>
    <p:extLst>
      <p:ext uri="{BB962C8B-B14F-4D97-AF65-F5344CB8AC3E}">
        <p14:creationId xmlns:p14="http://schemas.microsoft.com/office/powerpoint/2010/main" val="315090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1813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022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792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9534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7643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0467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115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40289-1ACD-4254-A3D4-8BED00C4F614}"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315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30673ca8196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30673ca819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9558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812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732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69531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1421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699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1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11892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17932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3684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8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 sz="8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516109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26605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555153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4021067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979381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197167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164823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41614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75645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652401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068370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4998505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9988797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A blue cover with black text&#10;&#10;Description automatically generated">
            <a:extLst>
              <a:ext uri="{FF2B5EF4-FFF2-40B4-BE49-F238E27FC236}">
                <a16:creationId xmlns:a16="http://schemas.microsoft.com/office/drawing/2014/main" id="{7A3ADE27-5EAD-75F1-0CC2-97EDB2B861E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9">
            <a:extLst>
              <a:ext uri="{FF2B5EF4-FFF2-40B4-BE49-F238E27FC236}">
                <a16:creationId xmlns:a16="http://schemas.microsoft.com/office/drawing/2014/main" id="{4F846C8F-6F5D-3B41-C29E-5877F2EC1B7D}"/>
              </a:ext>
            </a:extLst>
          </p:cNvPr>
          <p:cNvSpPr>
            <a:spLocks noGrp="1"/>
          </p:cNvSpPr>
          <p:nvPr>
            <p:ph type="title"/>
          </p:nvPr>
        </p:nvSpPr>
        <p:spPr>
          <a:xfrm>
            <a:off x="748749" y="1577698"/>
            <a:ext cx="5930348" cy="1325563"/>
          </a:xfrm>
        </p:spPr>
        <p:txBody>
          <a:bodyPr>
            <a:normAutofit/>
          </a:bodyPr>
          <a:lstStyle>
            <a:lvl1pPr>
              <a:defRPr sz="3200">
                <a:solidFill>
                  <a:schemeClr val="bg1"/>
                </a:solidFill>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2191910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40995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2357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3428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53516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97466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76673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02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11/20/2024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41596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7" r:id="rId12"/>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64196603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hyperlink" Target="https://www.ifla.org/members/" TargetMode="Externa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www.flickr.com/photos/captkodak/272746539" TargetMode="External"/><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image" Target="../media/image19.jpg"/><Relationship Id="rId5" Type="http://schemas.openxmlformats.org/officeDocument/2006/relationships/hyperlink" Target="https://unsplash.com/photos/a-person-reaching-for-a-book-on-a-book-shelf-lM4_Nmcj4Xk?utm_content=creditCopyText&amp;utm_medium=referral&amp;utm_source=unsplash" TargetMode="External"/><Relationship Id="rId4" Type="http://schemas.openxmlformats.org/officeDocument/2006/relationships/hyperlink" Target="https://unsplash.com/@bamin?utm_content=creditCopyText&amp;utm_medium=referral&amp;utm_source=unsplash"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https://unsplash.com/@the_nickmoore?utm_content=creditCopyText&amp;utm_medium=referral&amp;utm_source=unsplash" TargetMode="External"/><Relationship Id="rId2" Type="http://schemas.openxmlformats.org/officeDocument/2006/relationships/notesSlide" Target="../notesSlides/notesSlide13.xml"/><Relationship Id="rId1" Type="http://schemas.openxmlformats.org/officeDocument/2006/relationships/slideLayout" Target="../slideLayouts/slideLayout21.xml"/><Relationship Id="rId5" Type="http://schemas.openxmlformats.org/officeDocument/2006/relationships/image" Target="../media/image22.jpg"/><Relationship Id="rId4" Type="http://schemas.openxmlformats.org/officeDocument/2006/relationships/hyperlink" Target="https://unsplash.com/photos/person-touching-body-of-water-and-creating-ripples-66aKwlV815c?utm_content=creditCopyText&amp;utm_medium=referral&amp;utm_source=unsplash"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unsplash.com/photos/girl-in-white-sweater-and-blue-denim-jeans-sitting-on-floor-zeCdye9bUmI?utm_content=creditCopyText&amp;utm_medium=referral&amp;utm_source=unsplash" TargetMode="External"/><Relationship Id="rId2" Type="http://schemas.openxmlformats.org/officeDocument/2006/relationships/hyperlink" Target="https://unsplash.com/@brucemars?utm_content=creditCopyText&amp;utm_medium=referral&amp;utm_source=unsplash" TargetMode="External"/><Relationship Id="rId1" Type="http://schemas.openxmlformats.org/officeDocument/2006/relationships/slideLayout" Target="../slideLayouts/slideLayout21.xml"/><Relationship Id="rId4" Type="http://schemas.openxmlformats.org/officeDocument/2006/relationships/image" Target="../media/image23.jpg"/></Relationships>
</file>

<file path=ppt/slides/_rels/slide49.xml.rels><?xml version="1.0" encoding="UTF-8" standalone="yes"?>
<Relationships xmlns="http://schemas.openxmlformats.org/package/2006/relationships"><Relationship Id="rId3" Type="http://schemas.openxmlformats.org/officeDocument/2006/relationships/hyperlink" Target="https://unsplash.com/photos/man-near-on-pile-of-newspapers-7DTRj2Cv-J8?utm_content=creditCopyText&amp;utm_medium=referral&amp;utm_source=unsplash" TargetMode="External"/><Relationship Id="rId2" Type="http://schemas.openxmlformats.org/officeDocument/2006/relationships/hyperlink" Target="https://unsplash.com/@aniruddha?utm_content=creditCopyText&amp;utm_medium=referral&amp;utm_source=unsplash" TargetMode="External"/><Relationship Id="rId1" Type="http://schemas.openxmlformats.org/officeDocument/2006/relationships/slideLayout" Target="../slideLayouts/slideLayout21.xml"/><Relationship Id="rId4" Type="http://schemas.openxmlformats.org/officeDocument/2006/relationships/image" Target="../media/image24.jp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https://unsplash.com/@jeswinthomas?utm_content=creditCopyText&amp;utm_medium=referral&amp;utm_source=unsplash"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image" Target="../media/image25.jpg"/><Relationship Id="rId4" Type="http://schemas.openxmlformats.org/officeDocument/2006/relationships/hyperlink" Target="https://unsplash.com/photos/person-holding-black-and-white-audio-mixer-dfRrpfYD8Iw?utm_content=creditCopyText&amp;utm_medium=referral&amp;utm_source=unsplash"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hyperlink" Target="https://bit.ly/40KjMWk" TargetMode="External"/><Relationship Id="rId2" Type="http://schemas.openxmlformats.org/officeDocument/2006/relationships/image" Target="../media/image29.jpg"/><Relationship Id="rId1" Type="http://schemas.openxmlformats.org/officeDocument/2006/relationships/slideLayout" Target="../slideLayouts/slideLayout15.xml"/><Relationship Id="rId4" Type="http://schemas.openxmlformats.org/officeDocument/2006/relationships/image" Target="../media/image30.jpg"/></Relationships>
</file>

<file path=ppt/slides/_rels/slide5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hyperlink" Target="https://www.flickr.com/photos/slurm/1119406472/" TargetMode="Externa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geograph.ie/photo/6220557"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3.png"/><Relationship Id="rId4" Type="http://schemas.openxmlformats.org/officeDocument/2006/relationships/image" Target="../media/image45.png"/></Relationships>
</file>

<file path=ppt/slides/_rels/slide8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7.png"/><Relationship Id="rId4" Type="http://schemas.openxmlformats.org/officeDocument/2006/relationships/image" Target="../media/image46.png"/></Relationships>
</file>

<file path=ppt/slides/_rels/slide8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9.png"/><Relationship Id="rId4" Type="http://schemas.openxmlformats.org/officeDocument/2006/relationships/image" Target="../media/image48.png"/></Relationships>
</file>

<file path=ppt/slides/_rels/slide8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0.png"/><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endParaRPr lang="en-NL" sz="1200"/>
            </a:p>
          </p:txBody>
        </p:sp>
        <p:sp>
          <p:nvSpPr>
            <p:cNvPr id="4" name="AutoShape 4"/>
            <p:cNvSpPr/>
            <p:nvPr/>
          </p:nvSpPr>
          <p:spPr>
            <a:xfrm>
              <a:off x="3670296"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4811198"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5952100" y="0"/>
              <a:ext cx="1140902" cy="14540791"/>
            </a:xfrm>
            <a:prstGeom prst="rect">
              <a:avLst/>
            </a:prstGeom>
            <a:solidFill>
              <a:srgbClr val="2F8662">
                <a:alpha val="9804"/>
              </a:srgbClr>
            </a:solidFill>
          </p:spPr>
          <p:txBody>
            <a:bodyPr/>
            <a:lstStyle/>
            <a:p>
              <a:endParaRPr lang="en-NL" sz="1200"/>
            </a:p>
          </p:txBody>
        </p:sp>
      </p:grpSp>
      <p:grpSp>
        <p:nvGrpSpPr>
          <p:cNvPr id="8" name="Group 8"/>
          <p:cNvGrpSpPr/>
          <p:nvPr/>
        </p:nvGrpSpPr>
        <p:grpSpPr>
          <a:xfrm>
            <a:off x="3947115" y="1667936"/>
            <a:ext cx="7200823" cy="3522128"/>
            <a:chOff x="-106924" y="79443"/>
            <a:chExt cx="14401647" cy="7044257"/>
          </a:xfrm>
        </p:grpSpPr>
        <p:sp>
          <p:nvSpPr>
            <p:cNvPr id="9" name="TextBox 9"/>
            <p:cNvSpPr txBox="1"/>
            <p:nvPr/>
          </p:nvSpPr>
          <p:spPr>
            <a:xfrm>
              <a:off x="-106924" y="79443"/>
              <a:ext cx="14401647" cy="4431983"/>
            </a:xfrm>
            <a:prstGeom prst="rect">
              <a:avLst/>
            </a:prstGeom>
          </p:spPr>
          <p:txBody>
            <a:bodyPr lIns="0" tIns="0" rIns="0" bIns="0" rtlCol="0" anchor="t">
              <a:spAutoFit/>
            </a:bodyPr>
            <a:lstStyle/>
            <a:p>
              <a:r>
                <a:rPr lang="en-US" sz="4800" b="1" dirty="0">
                  <a:solidFill>
                    <a:srgbClr val="49403C"/>
                  </a:solidFill>
                  <a:latin typeface="Arial Black" panose="020B0604020202020204" pitchFamily="34" charset="0"/>
                  <a:cs typeface="Arial Black" panose="020B0604020202020204" pitchFamily="34" charset="0"/>
                </a:rPr>
                <a:t>A Strong and Sustainable Library Field for LAC</a:t>
              </a:r>
            </a:p>
          </p:txBody>
        </p:sp>
        <p:sp>
          <p:nvSpPr>
            <p:cNvPr id="10" name="TextBox 10"/>
            <p:cNvSpPr txBox="1"/>
            <p:nvPr/>
          </p:nvSpPr>
          <p:spPr>
            <a:xfrm>
              <a:off x="-2" y="6422096"/>
              <a:ext cx="14187805" cy="701604"/>
            </a:xfrm>
            <a:prstGeom prst="rect">
              <a:avLst/>
            </a:prstGeom>
          </p:spPr>
          <p:txBody>
            <a:bodyPr lIns="0" tIns="0" rIns="0" bIns="0" rtlCol="0" anchor="t">
              <a:spAutoFit/>
            </a:bodyPr>
            <a:lstStyle/>
            <a:p>
              <a:pPr>
                <a:lnSpc>
                  <a:spcPts val="2987"/>
                </a:lnSpc>
              </a:pPr>
              <a:r>
                <a:rPr lang="en-US" sz="2133" spc="96" dirty="0">
                  <a:solidFill>
                    <a:srgbClr val="49403C"/>
                  </a:solidFill>
                  <a:latin typeface="Arial" panose="020B0604020202020204" pitchFamily="34" charset="0"/>
                  <a:cs typeface="Arial" panose="020B0604020202020204" pitchFamily="34" charset="0"/>
                </a:rPr>
                <a:t>Buenos Aires – 20-21 November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Our Agenda (Day 1)</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Opening and welcome (almost over!)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Setting the scene and warming up</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Trends and Futures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IFLA Strategy and Sustainability</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Leadership pathways – bringing forward emerging leaders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Communities – structures and connections to deliver change</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Surgeries – Library Map of the World, Advocacy, Impact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Welcome dinner</a:t>
            </a:r>
          </a:p>
        </p:txBody>
      </p:sp>
    </p:spTree>
    <p:extLst>
      <p:ext uri="{BB962C8B-B14F-4D97-AF65-F5344CB8AC3E}">
        <p14:creationId xmlns:p14="http://schemas.microsoft.com/office/powerpoint/2010/main" val="233614091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2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209019"/>
            <a:ext cx="6428014" cy="2277547"/>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What experiences are similar across groups?</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Where can we help to find solutions regionally?</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47056175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Identify at least one initiative you can take to support emerging leaders</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18669994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Communities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3331799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The library field 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Library and information workers, institutions (of all types), associations, and the services and infrastructures that support them</a:t>
            </a:r>
          </a:p>
        </p:txBody>
      </p:sp>
    </p:spTree>
    <p:extLst>
      <p:ext uri="{BB962C8B-B14F-4D97-AF65-F5344CB8AC3E}">
        <p14:creationId xmlns:p14="http://schemas.microsoft.com/office/powerpoint/2010/main" val="253460056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5E397A0-1363-2350-6686-5D2098E6C2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7725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E3F8D0B-2002-394A-A1C1-9DC8564F4E51}"/>
              </a:ext>
            </a:extLst>
          </p:cNvPr>
          <p:cNvSpPr txBox="1"/>
          <p:nvPr/>
        </p:nvSpPr>
        <p:spPr>
          <a:xfrm>
            <a:off x="9040999" y="5828852"/>
            <a:ext cx="323625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Photo: </a:t>
            </a:r>
            <a:r>
              <a:rPr kumimoji="0" lang="en-GB" sz="1200" b="0"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Abhishedk</a:t>
            </a:r>
            <a:r>
              <a:rPr kumimoji="0" lang="en-GB" sz="1200" b="0"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 Singh, CC-BY-SA 2.0: https://upload.wikimedia.org/wikipedia/commons/6/6e/The_lake_ecosystem_-_Flickr_-_askmeaks.jpg</a:t>
            </a: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 </a:t>
            </a:r>
            <a:endParaRPr kumimoji="0" lang="en-NL"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 name="TextBox 5">
            <a:extLst>
              <a:ext uri="{FF2B5EF4-FFF2-40B4-BE49-F238E27FC236}">
                <a16:creationId xmlns:a16="http://schemas.microsoft.com/office/drawing/2014/main" id="{990F5162-B4A5-3B93-244C-837E539D65F8}"/>
              </a:ext>
            </a:extLst>
          </p:cNvPr>
          <p:cNvSpPr txBox="1"/>
          <p:nvPr/>
        </p:nvSpPr>
        <p:spPr>
          <a:xfrm>
            <a:off x="622804" y="16218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white"/>
                </a:solidFill>
                <a:effectLst/>
                <a:uLnTx/>
                <a:uFillTx/>
                <a:latin typeface="Arial Black" panose="020B0604020202020204" pitchFamily="34" charset="0"/>
                <a:ea typeface="+mn-ea"/>
                <a:cs typeface="+mn-cs"/>
              </a:rPr>
              <a:t>The library field is an ecosystem</a:t>
            </a:r>
          </a:p>
        </p:txBody>
      </p:sp>
    </p:spTree>
    <p:extLst>
      <p:ext uri="{BB962C8B-B14F-4D97-AF65-F5344CB8AC3E}">
        <p14:creationId xmlns:p14="http://schemas.microsoft.com/office/powerpoint/2010/main" val="374889023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E6B8D78-E035-AF93-18E1-EFE6000DBC86}"/>
              </a:ext>
            </a:extLst>
          </p:cNvPr>
          <p:cNvSpPr txBox="1"/>
          <p:nvPr/>
        </p:nvSpPr>
        <p:spPr>
          <a:xfrm>
            <a:off x="1123950" y="2143356"/>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How well connected/integrated is the library field in your country?</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3713233"/>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Go to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and use the code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grpSp>
        <p:nvGrpSpPr>
          <p:cNvPr id="4" name="Group 7">
            <a:extLst>
              <a:ext uri="{FF2B5EF4-FFF2-40B4-BE49-F238E27FC236}">
                <a16:creationId xmlns:a16="http://schemas.microsoft.com/office/drawing/2014/main" id="{22FDA641-052C-AE0F-2694-DB66E94A0160}"/>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29ACD54-07FD-330A-5D33-F51BC919DB15}"/>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EC7C1C23-DEAA-5FA7-2617-75531281ABE5}"/>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10146C00-76B0-D16A-2DD6-93B1E36255F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425315993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7F05F-738E-36D1-A1F3-B91738413C33}"/>
            </a:ext>
          </a:extLst>
        </p:cNvPr>
        <p:cNvGrpSpPr/>
        <p:nvPr/>
      </p:nvGrpSpPr>
      <p:grpSpPr>
        <a:xfrm>
          <a:off x="0" y="0"/>
          <a:ext cx="0" cy="0"/>
          <a:chOff x="0" y="0"/>
          <a:chExt cx="0" cy="0"/>
        </a:xfrm>
      </p:grpSpPr>
      <p:pic>
        <p:nvPicPr>
          <p:cNvPr id="2050" name="Picture 2" descr="The Thinker Images | Free Photos, PNG Stickers, Wallpapers &amp; Backgrounds -  rawpixel">
            <a:extLst>
              <a:ext uri="{FF2B5EF4-FFF2-40B4-BE49-F238E27FC236}">
                <a16:creationId xmlns:a16="http://schemas.microsoft.com/office/drawing/2014/main" id="{F9DDA955-4A30-0B72-1477-B179067760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0087" y="0"/>
            <a:ext cx="5141913"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7">
            <a:extLst>
              <a:ext uri="{FF2B5EF4-FFF2-40B4-BE49-F238E27FC236}">
                <a16:creationId xmlns:a16="http://schemas.microsoft.com/office/drawing/2014/main" id="{131DC828-CA53-74C7-16BC-9F6A3009C7B5}"/>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FCD7090E-4E9F-AC7B-29F5-F3A629AD2AB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5617743E-5043-F0CE-4512-07967CAE787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4B72B965-5902-CC3D-E5F8-9C2B4355222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5E674CCE-9213-279B-6FFC-244B74D678E5}"/>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A hypothesis</a:t>
            </a:r>
          </a:p>
        </p:txBody>
      </p:sp>
      <p:sp>
        <p:nvSpPr>
          <p:cNvPr id="8" name="TextBox 4">
            <a:extLst>
              <a:ext uri="{FF2B5EF4-FFF2-40B4-BE49-F238E27FC236}">
                <a16:creationId xmlns:a16="http://schemas.microsoft.com/office/drawing/2014/main" id="{FE1E40C9-9AD2-4D96-5642-1EF6D85C7B25}"/>
              </a:ext>
            </a:extLst>
          </p:cNvPr>
          <p:cNvSpPr txBox="1"/>
          <p:nvPr/>
        </p:nvSpPr>
        <p:spPr>
          <a:xfrm>
            <a:off x="842838" y="1969044"/>
            <a:ext cx="5811962" cy="344709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Libraries – through both their geographical reach and the range of different library types and activities – are uniquely placed to support the systematic delivery of societal goals, if we can coordinate</a:t>
            </a:r>
          </a:p>
        </p:txBody>
      </p:sp>
    </p:spTree>
    <p:extLst>
      <p:ext uri="{BB962C8B-B14F-4D97-AF65-F5344CB8AC3E}">
        <p14:creationId xmlns:p14="http://schemas.microsoft.com/office/powerpoint/2010/main" val="371433681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C20066-D3FD-2D56-1FCE-ED26611E7582}"/>
              </a:ext>
            </a:extLst>
          </p:cNvPr>
          <p:cNvPicPr>
            <a:picLocks noChangeAspect="1"/>
          </p:cNvPicPr>
          <p:nvPr/>
        </p:nvPicPr>
        <p:blipFill>
          <a:blip r:embed="rId2"/>
          <a:stretch>
            <a:fillRect/>
          </a:stretch>
        </p:blipFill>
        <p:spPr>
          <a:xfrm>
            <a:off x="0" y="0"/>
            <a:ext cx="5184067" cy="6858000"/>
          </a:xfrm>
          <a:prstGeom prst="rect">
            <a:avLst/>
          </a:prstGeom>
        </p:spPr>
      </p:pic>
      <p:grpSp>
        <p:nvGrpSpPr>
          <p:cNvPr id="4" name="Group 7">
            <a:extLst>
              <a:ext uri="{FF2B5EF4-FFF2-40B4-BE49-F238E27FC236}">
                <a16:creationId xmlns:a16="http://schemas.microsoft.com/office/drawing/2014/main" id="{C3F83FF3-FCB7-0291-0C01-FE62CFFC690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B8F46169-2482-40D6-969E-59590CD7E33A}"/>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53B14F3B-46EE-A64B-7B0E-DEB7C091989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62F40C29-EC71-04A7-D25B-EF9DBD94EAE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51D8AC2D-F5EC-24CA-6966-A1A79CF3F45B}"/>
              </a:ext>
            </a:extLst>
          </p:cNvPr>
          <p:cNvSpPr txBox="1"/>
          <p:nvPr/>
        </p:nvSpPr>
        <p:spPr>
          <a:xfrm>
            <a:off x="6012323" y="945984"/>
            <a:ext cx="5169484" cy="2031325"/>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Mapping the library field for outsiders</a:t>
            </a:r>
          </a:p>
        </p:txBody>
      </p:sp>
      <p:sp>
        <p:nvSpPr>
          <p:cNvPr id="9" name="TextBox 4">
            <a:extLst>
              <a:ext uri="{FF2B5EF4-FFF2-40B4-BE49-F238E27FC236}">
                <a16:creationId xmlns:a16="http://schemas.microsoft.com/office/drawing/2014/main" id="{C3E3A276-D2F8-C249-08B1-531A701133E9}"/>
              </a:ext>
            </a:extLst>
          </p:cNvPr>
          <p:cNvSpPr txBox="1"/>
          <p:nvPr/>
        </p:nvSpPr>
        <p:spPr>
          <a:xfrm>
            <a:off x="6096000" y="3428654"/>
            <a:ext cx="5085807"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to help non-library people navigate their way through our sector?</a:t>
            </a:r>
          </a:p>
        </p:txBody>
      </p:sp>
    </p:spTree>
    <p:extLst>
      <p:ext uri="{BB962C8B-B14F-4D97-AF65-F5344CB8AC3E}">
        <p14:creationId xmlns:p14="http://schemas.microsoft.com/office/powerpoint/2010/main" val="155641672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7DA5D-FEDA-E433-8A4C-96A5494F74A6}"/>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B687C670-9755-6D27-B591-29930FA78FE1}"/>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BFFE2B0D-0E0F-EE6E-6F60-69A5A8CC02B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1206721F-332A-8C3A-3F9B-368A89A7F10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43097FAE-4299-5660-201E-7A9A231A2CCD}"/>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6FA25B22-431F-0117-EFC7-630CEB191FA4}"/>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The scenario (1/2)</a:t>
            </a:r>
          </a:p>
        </p:txBody>
      </p:sp>
      <p:sp>
        <p:nvSpPr>
          <p:cNvPr id="9" name="TextBox 4">
            <a:extLst>
              <a:ext uri="{FF2B5EF4-FFF2-40B4-BE49-F238E27FC236}">
                <a16:creationId xmlns:a16="http://schemas.microsoft.com/office/drawing/2014/main" id="{5363FCD5-566B-CD68-25D3-4B993D54B224}"/>
              </a:ext>
            </a:extLst>
          </p:cNvPr>
          <p:cNvSpPr txBox="1"/>
          <p:nvPr/>
        </p:nvSpPr>
        <p:spPr>
          <a:xfrm>
            <a:off x="1186323" y="1758640"/>
            <a:ext cx="10002377" cy="489364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 UN agency wants to fund a project to raise public awareness of and interest in open government activities</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The agency wants to work at the national level, delivering activities and results in every region of the country</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7953989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22FBA-BEEA-D07B-9BA9-26405C3018A2}"/>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FC9B970B-E595-1EA0-B9DA-4E8CF894AEC7}"/>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CAF681D-6CB9-DB14-D007-1D3FD17EDB2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C8436DA0-B95D-3F16-32BE-E569AEE9711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195971F1-667B-F779-D76B-EACA5DEE914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66C7B9BC-847B-E1E8-8E27-BF5EB141BC02}"/>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The scenario (2/2)</a:t>
            </a:r>
          </a:p>
        </p:txBody>
      </p:sp>
      <p:sp>
        <p:nvSpPr>
          <p:cNvPr id="9" name="TextBox 4">
            <a:extLst>
              <a:ext uri="{FF2B5EF4-FFF2-40B4-BE49-F238E27FC236}">
                <a16:creationId xmlns:a16="http://schemas.microsoft.com/office/drawing/2014/main" id="{1084CD03-212D-6E49-D9B4-CBE588DA2797}"/>
              </a:ext>
            </a:extLst>
          </p:cNvPr>
          <p:cNvSpPr txBox="1"/>
          <p:nvPr/>
        </p:nvSpPr>
        <p:spPr>
          <a:xfrm>
            <a:off x="1186323" y="1758640"/>
            <a:ext cx="10002377" cy="6309420"/>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This will involve training public and school librarians in using government publications, who in turn will train people, in particular youth</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There is an expectation that the project will contain an academic/research component, not least in evaluation</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11741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Our Agenda (Day 2)</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350865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Library Map of the World – current priorities and look into the future</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Planning for impact – evaluating and demonstrating value and impact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Partnerships – identifying strategic, equitable partnership opportunities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Advocacy – defining advocacy goals and practicing advocacy skills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Reflection and closing – looking forward to impactful regional actions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Surgeries - Library Map of the World, Advocacy, Impact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Dinner</a:t>
            </a:r>
          </a:p>
        </p:txBody>
      </p:sp>
    </p:spTree>
    <p:extLst>
      <p:ext uri="{BB962C8B-B14F-4D97-AF65-F5344CB8AC3E}">
        <p14:creationId xmlns:p14="http://schemas.microsoft.com/office/powerpoint/2010/main" val="76617841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0B5F1-5006-F3B6-EE3F-776F6A6ADB89}"/>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DC25AA71-ED58-7279-CF72-C50EC5916099}"/>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12B81BD4-F60E-051F-DDC7-103CCBF651F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5F2A9854-2DEE-D754-A0B4-C9A38FF41DA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BF58F34E-AEE8-88CB-D86F-DBC16BBE7D7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A36232F1-5058-9021-722D-5FEF3F0218CD}"/>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The task</a:t>
            </a:r>
          </a:p>
        </p:txBody>
      </p:sp>
      <p:sp>
        <p:nvSpPr>
          <p:cNvPr id="9" name="TextBox 4">
            <a:extLst>
              <a:ext uri="{FF2B5EF4-FFF2-40B4-BE49-F238E27FC236}">
                <a16:creationId xmlns:a16="http://schemas.microsoft.com/office/drawing/2014/main" id="{8BF3188B-9EF7-E64D-0632-D4DC8D631A82}"/>
              </a:ext>
            </a:extLst>
          </p:cNvPr>
          <p:cNvSpPr txBox="1"/>
          <p:nvPr/>
        </p:nvSpPr>
        <p:spPr>
          <a:xfrm>
            <a:off x="1186322" y="1497563"/>
            <a:ext cx="10002377" cy="489364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Draw a map of your library field in order to help the agency understand how you might deliver on such a project. This should include:</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you engage with the agency</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you ensure oversight/coordination</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you ensure reach to all regions</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you ensure training of librarians</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How you ensure research support</a:t>
            </a:r>
          </a:p>
        </p:txBody>
      </p:sp>
    </p:spTree>
    <p:extLst>
      <p:ext uri="{BB962C8B-B14F-4D97-AF65-F5344CB8AC3E}">
        <p14:creationId xmlns:p14="http://schemas.microsoft.com/office/powerpoint/2010/main" val="135241407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0BAD5-3CAF-663E-9236-2BAD56438BF4}"/>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18C13CB1-E504-6D9A-E9D4-9BFBB9652E2B}"/>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963B9ADE-5D1D-3B4D-2E04-25B6A1BBDFCF}"/>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AFB7E799-9614-3092-0C2B-83B75F9418BA}"/>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D4EA55ED-3D9C-D7DF-BF71-CB55389ACB3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49D722ED-D07F-FE45-9A1F-E7692A6198D1}"/>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The task</a:t>
            </a:r>
          </a:p>
        </p:txBody>
      </p:sp>
      <p:sp>
        <p:nvSpPr>
          <p:cNvPr id="9" name="TextBox 4">
            <a:extLst>
              <a:ext uri="{FF2B5EF4-FFF2-40B4-BE49-F238E27FC236}">
                <a16:creationId xmlns:a16="http://schemas.microsoft.com/office/drawing/2014/main" id="{066070CD-F284-6C5E-0E34-90D156BB2DEE}"/>
              </a:ext>
            </a:extLst>
          </p:cNvPr>
          <p:cNvSpPr txBox="1"/>
          <p:nvPr/>
        </p:nvSpPr>
        <p:spPr>
          <a:xfrm>
            <a:off x="1186323" y="1758640"/>
            <a:ext cx="10002377" cy="3231654"/>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Individual reflection</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On your tables, pick one country, and share ideas on how to visualize</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Design your map on the flipchart</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Present!</a:t>
            </a:r>
          </a:p>
        </p:txBody>
      </p:sp>
    </p:spTree>
    <p:extLst>
      <p:ext uri="{BB962C8B-B14F-4D97-AF65-F5344CB8AC3E}">
        <p14:creationId xmlns:p14="http://schemas.microsoft.com/office/powerpoint/2010/main" val="10572523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55774" r="11419"/>
          <a:stretch/>
        </p:blipFill>
        <p:spPr>
          <a:xfrm>
            <a:off x="8191500" y="0"/>
            <a:ext cx="39986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3770520" y="62874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6412951"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662984" y="745289"/>
            <a:ext cx="5267916" cy="5139869"/>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120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Discussion questions</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2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How far do you have structures to perform the different roles?</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2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How well connected are these structures?</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32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How strong is the sense of community? </a:t>
            </a:r>
          </a:p>
        </p:txBody>
      </p:sp>
    </p:spTree>
    <p:extLst>
      <p:ext uri="{BB962C8B-B14F-4D97-AF65-F5344CB8AC3E}">
        <p14:creationId xmlns:p14="http://schemas.microsoft.com/office/powerpoint/2010/main" val="369591243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123950" y="1712605"/>
            <a:ext cx="9944100"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What one action could help build collaboration in order to deliver at a national or regional level?</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Go to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and use the code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193251354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197891"/>
            <a:ext cx="3941890" cy="2462213"/>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Share your experiences of working as a field!</a:t>
            </a:r>
          </a:p>
        </p:txBody>
      </p:sp>
    </p:spTree>
    <p:extLst>
      <p:ext uri="{BB962C8B-B14F-4D97-AF65-F5344CB8AC3E}">
        <p14:creationId xmlns:p14="http://schemas.microsoft.com/office/powerpoint/2010/main" val="70804034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81834" y="3506721"/>
            <a:ext cx="1711353" cy="5075023"/>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8"/>
          <p:cNvSpPr txBox="1"/>
          <p:nvPr/>
        </p:nvSpPr>
        <p:spPr>
          <a:xfrm>
            <a:off x="685801" y="3415980"/>
            <a:ext cx="5778309" cy="329193"/>
          </a:xfrm>
          <a:prstGeom prst="rect">
            <a:avLst/>
          </a:prstGeom>
        </p:spPr>
        <p:txBody>
          <a:bodyPr lIns="0" tIns="0" rIns="0" bIns="0" rtlCol="0" anchor="t">
            <a:spAutoFit/>
          </a:bodyPr>
          <a:lstStyle/>
          <a:p>
            <a:pPr marL="0" marR="0" lvl="0" indent="0" algn="l" defTabSz="609660" rtl="0" eaLnBrk="1" fontAlgn="auto" latinLnBrk="0" hangingPunct="1">
              <a:lnSpc>
                <a:spcPts val="3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TextBox 9">
            <a:extLst>
              <a:ext uri="{FF2B5EF4-FFF2-40B4-BE49-F238E27FC236}">
                <a16:creationId xmlns:a16="http://schemas.microsoft.com/office/drawing/2014/main" id="{8D0B2F81-F68D-0AE9-0338-C7A86A611184}"/>
              </a:ext>
            </a:extLst>
          </p:cNvPr>
          <p:cNvSpPr txBox="1"/>
          <p:nvPr/>
        </p:nvSpPr>
        <p:spPr>
          <a:xfrm>
            <a:off x="5760825" y="1171972"/>
            <a:ext cx="5203615" cy="4514762"/>
          </a:xfrm>
          <a:prstGeom prst="rect">
            <a:avLst/>
          </a:prstGeom>
        </p:spPr>
        <p:txBody>
          <a:bodyPr lIns="0" tIns="0" rIns="0" bIns="0" rtlCol="0" anchor="t">
            <a:spAutoFit/>
          </a:bodyPr>
          <a:lstStyle/>
          <a:p>
            <a:pPr marL="0" marR="0" lvl="0" indent="0" algn="l" defTabSz="609660" rtl="0" eaLnBrk="1" fontAlgn="auto" latinLnBrk="0" hangingPunct="1">
              <a:lnSpc>
                <a:spcPct val="100000"/>
              </a:lnSpc>
              <a:spcBef>
                <a:spcPts val="0"/>
              </a:spcBef>
              <a:spcAft>
                <a:spcPts val="0"/>
              </a:spcAft>
              <a:buClrTx/>
              <a:buSzTx/>
              <a:buFontTx/>
              <a:buNone/>
              <a:tabLst/>
              <a:defRPr/>
            </a:pPr>
            <a:r>
              <a:rPr kumimoji="0" lang="en-GB" sz="2667" b="1" i="0" u="none" strike="noStrike" kern="1200" cap="none" spc="20" normalizeH="0" baseline="0" noProof="0">
                <a:ln>
                  <a:noFill/>
                </a:ln>
                <a:solidFill>
                  <a:srgbClr val="49403C"/>
                </a:solidFill>
                <a:effectLst/>
                <a:uLnTx/>
                <a:uFillTx/>
                <a:latin typeface="Arial"/>
                <a:ea typeface="+mn-ea"/>
                <a:cs typeface="Arial"/>
              </a:rPr>
              <a:t>Our members</a:t>
            </a:r>
          </a:p>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US" sz="2667" b="1"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endParaRPr>
          </a:p>
          <a:p>
            <a:pPr marL="0" marR="0" lvl="0" indent="0" algn="l" defTabSz="609660" rtl="0" eaLnBrk="1" fontAlgn="auto" latinLnBrk="0" hangingPunct="1">
              <a:lnSpc>
                <a:spcPct val="100000"/>
              </a:lnSpc>
              <a:spcBef>
                <a:spcPts val="0"/>
              </a:spcBef>
              <a:spcAft>
                <a:spcPts val="0"/>
              </a:spcAft>
              <a:buClrTx/>
              <a:buSzTx/>
              <a:buFontTx/>
              <a:buNone/>
              <a:tabLst/>
              <a:defRPr/>
            </a:pPr>
            <a:r>
              <a:rPr kumimoji="0" lang="en-US" sz="2667"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Becoming a member of IFLA demonstrates your commitment to delivering exceptional library services and promoting the core values of library and information work.</a:t>
            </a:r>
          </a:p>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endParaRPr>
          </a:p>
          <a:p>
            <a:pPr marL="0" marR="0" lvl="0" indent="0" algn="l" defTabSz="609660" rtl="0" eaLnBrk="1" fontAlgn="auto" latinLnBrk="0" hangingPunct="1">
              <a:lnSpc>
                <a:spcPct val="100000"/>
              </a:lnSpc>
              <a:spcBef>
                <a:spcPts val="0"/>
              </a:spcBef>
              <a:spcAft>
                <a:spcPts val="0"/>
              </a:spcAft>
              <a:buClrTx/>
              <a:buSzTx/>
              <a:buFontTx/>
              <a:buNone/>
              <a:tabLst/>
              <a:defRPr/>
            </a:pPr>
            <a:r>
              <a:rPr kumimoji="0" lang="en-US" sz="2667" b="1"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You are our greatest strength – you make what we do possible.</a:t>
            </a:r>
          </a:p>
        </p:txBody>
      </p:sp>
      <p:pic>
        <p:nvPicPr>
          <p:cNvPr id="9" name="Picture 8" descr="A group of people sitting on a couch reading books&#10;&#10;Description automatically generated">
            <a:extLst>
              <a:ext uri="{FF2B5EF4-FFF2-40B4-BE49-F238E27FC236}">
                <a16:creationId xmlns:a16="http://schemas.microsoft.com/office/drawing/2014/main" id="{7A416BD8-C932-A472-0285-1133473813CB}"/>
              </a:ext>
            </a:extLst>
          </p:cNvPr>
          <p:cNvPicPr>
            <a:picLocks noChangeAspect="1"/>
          </p:cNvPicPr>
          <p:nvPr/>
        </p:nvPicPr>
        <p:blipFill rotWithShape="1">
          <a:blip r:embed="rId3">
            <a:extLst>
              <a:ext uri="{28A0092B-C50C-407E-A947-70E740481C1C}">
                <a14:useLocalDpi xmlns:a14="http://schemas.microsoft.com/office/drawing/2010/main" val="0"/>
              </a:ext>
            </a:extLst>
          </a:blip>
          <a:srcRect l="20058" r="15500"/>
          <a:stretch/>
        </p:blipFill>
        <p:spPr>
          <a:xfrm>
            <a:off x="0" y="0"/>
            <a:ext cx="5075023" cy="5188553"/>
          </a:xfrm>
          <a:prstGeom prst="rect">
            <a:avLst/>
          </a:prstGeom>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34235" y="321925"/>
            <a:ext cx="3108881" cy="1593300"/>
            <a:chOff x="0" y="-66675"/>
            <a:chExt cx="6217762" cy="3186597"/>
          </a:xfrm>
        </p:grpSpPr>
        <p:sp>
          <p:nvSpPr>
            <p:cNvPr id="3" name="TextBox 3"/>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Asia-Oceania</a:t>
              </a:r>
            </a:p>
          </p:txBody>
        </p:sp>
        <p:sp>
          <p:nvSpPr>
            <p:cNvPr id="4" name="TextBox 4"/>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29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163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138 Individuals</a:t>
              </a:r>
            </a:p>
          </p:txBody>
        </p:sp>
      </p:grpSp>
      <p:grpSp>
        <p:nvGrpSpPr>
          <p:cNvPr id="5" name="Group 5"/>
          <p:cNvGrpSpPr/>
          <p:nvPr/>
        </p:nvGrpSpPr>
        <p:grpSpPr>
          <a:xfrm rot="-10800000">
            <a:off x="0" y="5226149"/>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 name="AutoShape 9"/>
          <p:cNvSpPr/>
          <p:nvPr/>
        </p:nvSpPr>
        <p:spPr>
          <a:xfrm>
            <a:off x="4058636" y="-6222"/>
            <a:ext cx="19027" cy="5146647"/>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AutoShape 10"/>
          <p:cNvSpPr/>
          <p:nvPr/>
        </p:nvSpPr>
        <p:spPr>
          <a:xfrm>
            <a:off x="8128086" y="-6222"/>
            <a:ext cx="19027" cy="5146647"/>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AutoShape 11"/>
          <p:cNvSpPr/>
          <p:nvPr/>
        </p:nvSpPr>
        <p:spPr>
          <a:xfrm rot="-5400000">
            <a:off x="6086490" y="-3522674"/>
            <a:ext cx="19022" cy="12192000"/>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2" name="Group 12"/>
          <p:cNvGrpSpPr/>
          <p:nvPr/>
        </p:nvGrpSpPr>
        <p:grpSpPr>
          <a:xfrm>
            <a:off x="4584657" y="321924"/>
            <a:ext cx="3108881" cy="1593300"/>
            <a:chOff x="0" y="-66675"/>
            <a:chExt cx="6217762" cy="3186597"/>
          </a:xfrm>
        </p:grpSpPr>
        <p:sp>
          <p:nvSpPr>
            <p:cNvPr id="13" name="TextBox 13"/>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Europe</a:t>
              </a:r>
            </a:p>
          </p:txBody>
        </p:sp>
        <p:sp>
          <p:nvSpPr>
            <p:cNvPr id="14" name="TextBox 14"/>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66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404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107 Individuals</a:t>
              </a:r>
            </a:p>
          </p:txBody>
        </p:sp>
      </p:grpSp>
      <p:grpSp>
        <p:nvGrpSpPr>
          <p:cNvPr id="15" name="Group 15"/>
          <p:cNvGrpSpPr/>
          <p:nvPr/>
        </p:nvGrpSpPr>
        <p:grpSpPr>
          <a:xfrm>
            <a:off x="8649040" y="321925"/>
            <a:ext cx="3108881" cy="1993317"/>
            <a:chOff x="0" y="-66675"/>
            <a:chExt cx="6217762" cy="3986634"/>
          </a:xfrm>
        </p:grpSpPr>
        <p:sp>
          <p:nvSpPr>
            <p:cNvPr id="16" name="TextBox 16"/>
            <p:cNvSpPr txBox="1"/>
            <p:nvPr/>
          </p:nvSpPr>
          <p:spPr>
            <a:xfrm>
              <a:off x="0" y="-66675"/>
              <a:ext cx="6217762" cy="1580432"/>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Latin America and the Caribbean</a:t>
              </a:r>
            </a:p>
          </p:txBody>
        </p:sp>
        <p:sp>
          <p:nvSpPr>
            <p:cNvPr id="17" name="TextBox 17"/>
            <p:cNvSpPr txBox="1"/>
            <p:nvPr/>
          </p:nvSpPr>
          <p:spPr>
            <a:xfrm>
              <a:off x="0" y="1919411"/>
              <a:ext cx="6217762" cy="2000548"/>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13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49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27 Individuals</a:t>
              </a:r>
            </a:p>
          </p:txBody>
        </p:sp>
      </p:grpSp>
      <p:grpSp>
        <p:nvGrpSpPr>
          <p:cNvPr id="18" name="Group 18"/>
          <p:cNvGrpSpPr/>
          <p:nvPr/>
        </p:nvGrpSpPr>
        <p:grpSpPr>
          <a:xfrm>
            <a:off x="534235" y="2963833"/>
            <a:ext cx="3108881" cy="2326741"/>
            <a:chOff x="0" y="-66675"/>
            <a:chExt cx="6217762" cy="4653480"/>
          </a:xfrm>
        </p:grpSpPr>
        <p:sp>
          <p:nvSpPr>
            <p:cNvPr id="19" name="TextBox 19"/>
            <p:cNvSpPr txBox="1"/>
            <p:nvPr/>
          </p:nvSpPr>
          <p:spPr>
            <a:xfrm>
              <a:off x="0" y="-66675"/>
              <a:ext cx="6217762" cy="1580431"/>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Middle East and North Africa</a:t>
              </a:r>
            </a:p>
          </p:txBody>
        </p:sp>
        <p:sp>
          <p:nvSpPr>
            <p:cNvPr id="20" name="TextBox 20"/>
            <p:cNvSpPr txBox="1"/>
            <p:nvPr/>
          </p:nvSpPr>
          <p:spPr>
            <a:xfrm>
              <a:off x="0" y="1919410"/>
              <a:ext cx="6217762" cy="2667395"/>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42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20 Individuals</a:t>
              </a:r>
            </a:p>
            <a:p>
              <a:pPr marL="0" marR="0" lvl="0" indent="0" algn="l" defTabSz="609660" rtl="0" eaLnBrk="1" fontAlgn="auto" latinLnBrk="0" hangingPunct="1">
                <a:lnSpc>
                  <a:spcPts val="2600"/>
                </a:lnSpc>
                <a:spcBef>
                  <a:spcPts val="0"/>
                </a:spcBef>
                <a:spcAft>
                  <a:spcPts val="0"/>
                </a:spcAft>
                <a:buClrTx/>
                <a:buSzTx/>
                <a:buFontTx/>
                <a:buNone/>
                <a:tabLst/>
                <a:defRPr/>
              </a:pPr>
              <a:endParaRPr kumimoji="0" lang="en-US" sz="2400" b="0" i="0" u="none" strike="noStrike" kern="1200" cap="none" spc="17"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endParaRPr>
            </a:p>
          </p:txBody>
        </p:sp>
      </p:grpSp>
      <p:grpSp>
        <p:nvGrpSpPr>
          <p:cNvPr id="21" name="Group 21"/>
          <p:cNvGrpSpPr/>
          <p:nvPr/>
        </p:nvGrpSpPr>
        <p:grpSpPr>
          <a:xfrm>
            <a:off x="4592871" y="2935237"/>
            <a:ext cx="3108881" cy="1593300"/>
            <a:chOff x="0" y="-66675"/>
            <a:chExt cx="6217762" cy="3186597"/>
          </a:xfrm>
        </p:grpSpPr>
        <p:sp>
          <p:nvSpPr>
            <p:cNvPr id="22" name="TextBox 22"/>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North America</a:t>
              </a:r>
            </a:p>
          </p:txBody>
        </p:sp>
        <p:sp>
          <p:nvSpPr>
            <p:cNvPr id="23" name="TextBox 23"/>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19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108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272 Individuals</a:t>
              </a:r>
            </a:p>
          </p:txBody>
        </p:sp>
      </p:grpSp>
      <p:grpSp>
        <p:nvGrpSpPr>
          <p:cNvPr id="24" name="Group 24"/>
          <p:cNvGrpSpPr/>
          <p:nvPr/>
        </p:nvGrpSpPr>
        <p:grpSpPr>
          <a:xfrm>
            <a:off x="8648029" y="2963832"/>
            <a:ext cx="3306400" cy="1603738"/>
            <a:chOff x="0" y="-66675"/>
            <a:chExt cx="6612801" cy="3207479"/>
          </a:xfrm>
        </p:grpSpPr>
        <p:sp>
          <p:nvSpPr>
            <p:cNvPr id="25" name="TextBox 25"/>
            <p:cNvSpPr txBox="1"/>
            <p:nvPr/>
          </p:nvSpPr>
          <p:spPr>
            <a:xfrm>
              <a:off x="0" y="-66675"/>
              <a:ext cx="6612801" cy="750719"/>
            </a:xfrm>
            <a:prstGeom prst="rect">
              <a:avLst/>
            </a:prstGeom>
          </p:spPr>
          <p:txBody>
            <a:bodyPr wrap="square"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000"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Sub-Saharan Africa</a:t>
              </a:r>
            </a:p>
          </p:txBody>
        </p:sp>
        <p:sp>
          <p:nvSpPr>
            <p:cNvPr id="26" name="TextBox 26"/>
            <p:cNvSpPr txBox="1"/>
            <p:nvPr/>
          </p:nvSpPr>
          <p:spPr>
            <a:xfrm>
              <a:off x="0" y="1140254"/>
              <a:ext cx="6217765" cy="2000550"/>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15 Associations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65 Institutions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14 Individuals</a:t>
              </a: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Membership statistics as of October </a:t>
            </a:r>
            <a:r>
              <a:rPr kumimoji="0" lang="lv-LV" sz="1333" b="0" i="0" u="none" strike="noStrike" kern="1200" cap="none" spc="107" normalizeH="0" baseline="0" noProof="0" dirty="0">
                <a:ln>
                  <a:noFill/>
                </a:ln>
                <a:solidFill>
                  <a:srgbClr val="49403C"/>
                </a:solidFill>
                <a:effectLst/>
                <a:uLnTx/>
                <a:uFillTx/>
                <a:latin typeface="Arial"/>
                <a:ea typeface="+mn-ea"/>
                <a:cs typeface="Arial"/>
              </a:rPr>
              <a:t>2024</a:t>
            </a:r>
            <a:endParaRPr kumimoji="0" lang="en-US" sz="1333" b="0" i="0" u="none" strike="noStrike" kern="1200" cap="none" spc="107" normalizeH="0" baseline="0" noProof="0" dirty="0">
              <a:ln>
                <a:noFill/>
              </a:ln>
              <a:solidFill>
                <a:srgbClr val="49403C"/>
              </a:solidFill>
              <a:effectLst/>
              <a:uLnTx/>
              <a:uFillTx/>
              <a:latin typeface="Arial"/>
              <a:ea typeface="+mn-ea"/>
              <a:cs typeface="Arial"/>
            </a:endParaRP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At the end of October, we have </a:t>
            </a:r>
            <a:r>
              <a:rPr kumimoji="0" lang="en-US" sz="1333" b="1" i="0" u="none" strike="noStrike" kern="1200" cap="none" spc="107" normalizeH="0" baseline="0" noProof="0" dirty="0">
                <a:ln>
                  <a:noFill/>
                </a:ln>
                <a:solidFill>
                  <a:srgbClr val="49403C"/>
                </a:solidFill>
                <a:effectLst/>
                <a:uLnTx/>
                <a:uFillTx/>
                <a:latin typeface="Arial"/>
                <a:ea typeface="+mn-ea"/>
                <a:cs typeface="Arial"/>
              </a:rPr>
              <a:t>1,557 Members and Affiliates in 149 countries</a:t>
            </a:r>
            <a:r>
              <a:rPr kumimoji="0" lang="en-US" sz="1333" b="0" i="0" u="none" strike="noStrike" kern="1200" cap="none" spc="107" normalizeH="0" baseline="0" noProof="0" dirty="0">
                <a:ln>
                  <a:noFill/>
                </a:ln>
                <a:solidFill>
                  <a:srgbClr val="49403C"/>
                </a:solidFill>
                <a:effectLst/>
                <a:uLnTx/>
                <a:uFillTx/>
                <a:latin typeface="Arial"/>
                <a:ea typeface="+mn-ea"/>
                <a:cs typeface="Arial"/>
              </a:rPr>
              <a:t>.</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
          <p:cNvGrpSpPr/>
          <p:nvPr/>
        </p:nvGrpSpPr>
        <p:grpSpPr>
          <a:xfrm rot="-10800000">
            <a:off x="0" y="5290575"/>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Numbers as of October 2024.</a:t>
            </a: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GB" sz="1333" b="0" i="0" u="none" strike="noStrike" kern="1200" cap="none" spc="107" normalizeH="0" baseline="0" noProof="0" dirty="0">
                <a:ln>
                  <a:noFill/>
                </a:ln>
                <a:solidFill>
                  <a:srgbClr val="49403C"/>
                </a:solidFill>
                <a:effectLst/>
                <a:uLnTx/>
                <a:uFillTx/>
                <a:latin typeface="Arial"/>
                <a:ea typeface="+mn-ea"/>
                <a:cs typeface="Arial"/>
              </a:rPr>
              <a:t>At the end of October, we have </a:t>
            </a:r>
            <a:r>
              <a:rPr kumimoji="0" lang="en-GB" sz="1333" b="1" i="0" u="none" strike="noStrike" kern="1200" cap="none" spc="107" normalizeH="0" baseline="0" noProof="0" dirty="0">
                <a:ln>
                  <a:noFill/>
                </a:ln>
                <a:solidFill>
                  <a:srgbClr val="49403C"/>
                </a:solidFill>
                <a:effectLst/>
                <a:uLnTx/>
                <a:uFillTx/>
                <a:latin typeface="Arial"/>
                <a:ea typeface="+mn-ea"/>
                <a:cs typeface="Arial"/>
              </a:rPr>
              <a:t>organisation members in 149 countries</a:t>
            </a:r>
            <a:r>
              <a:rPr kumimoji="0" lang="en-GB" sz="1333" b="0" i="0" u="none" strike="noStrike" kern="1200" cap="none" spc="107" normalizeH="0" baseline="0" noProof="0" dirty="0">
                <a:ln>
                  <a:noFill/>
                </a:ln>
                <a:solidFill>
                  <a:srgbClr val="49403C"/>
                </a:solidFill>
                <a:effectLst/>
                <a:uLnTx/>
                <a:uFillTx/>
                <a:latin typeface="Arial"/>
                <a:ea typeface="+mn-ea"/>
                <a:cs typeface="Arial"/>
              </a:rPr>
              <a:t>.</a:t>
            </a:r>
          </a:p>
        </p:txBody>
      </p:sp>
      <p:graphicFrame>
        <p:nvGraphicFramePr>
          <p:cNvPr id="31" name="Chart 30">
            <a:extLst>
              <a:ext uri="{FF2B5EF4-FFF2-40B4-BE49-F238E27FC236}">
                <a16:creationId xmlns:a16="http://schemas.microsoft.com/office/drawing/2014/main" id="{5ACB4254-20B5-3B99-F6A7-A8F46295DC28}"/>
              </a:ext>
            </a:extLst>
          </p:cNvPr>
          <p:cNvGraphicFramePr/>
          <p:nvPr/>
        </p:nvGraphicFramePr>
        <p:xfrm>
          <a:off x="534234" y="719667"/>
          <a:ext cx="11039928" cy="457090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578943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312AC-7C59-20A8-F628-E270405664FC}"/>
            </a:ext>
          </a:extLst>
        </p:cNvPr>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B6D5C9C4-DB11-CB4D-4787-BABBA8DD5E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90F188A-61F8-6E4E-BEB4-E24F49A5F6BB}"/>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IFLA membership</a:t>
            </a:r>
          </a:p>
        </p:txBody>
      </p:sp>
      <p:pic>
        <p:nvPicPr>
          <p:cNvPr id="9" name="Picture 8" descr="A white grid with black letters&#10;&#10;Description automatically generated">
            <a:extLst>
              <a:ext uri="{FF2B5EF4-FFF2-40B4-BE49-F238E27FC236}">
                <a16:creationId xmlns:a16="http://schemas.microsoft.com/office/drawing/2014/main" id="{628C2C52-643C-8714-61D2-9908298636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90493165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p of the south america&#10;&#10;Description automatically generated">
            <a:extLst>
              <a:ext uri="{FF2B5EF4-FFF2-40B4-BE49-F238E27FC236}">
                <a16:creationId xmlns:a16="http://schemas.microsoft.com/office/drawing/2014/main" id="{88D0D68A-181E-7038-82C0-CEEA9E802881}"/>
              </a:ext>
            </a:extLst>
          </p:cNvPr>
          <p:cNvPicPr>
            <a:picLocks noChangeAspect="1"/>
          </p:cNvPicPr>
          <p:nvPr/>
        </p:nvPicPr>
        <p:blipFill>
          <a:blip r:embed="rId2">
            <a:extLst>
              <a:ext uri="{28A0092B-C50C-407E-A947-70E740481C1C}">
                <a14:useLocalDpi xmlns:a14="http://schemas.microsoft.com/office/drawing/2010/main" val="0"/>
              </a:ext>
            </a:extLst>
          </a:blip>
          <a:srcRect b="8163"/>
          <a:stretch/>
        </p:blipFill>
        <p:spPr>
          <a:xfrm>
            <a:off x="-1919459" y="0"/>
            <a:ext cx="14111459" cy="7090611"/>
          </a:xfrm>
          <a:prstGeom prst="rect">
            <a:avLst/>
          </a:prstGeom>
        </p:spPr>
      </p:pic>
    </p:spTree>
    <p:extLst>
      <p:ext uri="{BB962C8B-B14F-4D97-AF65-F5344CB8AC3E}">
        <p14:creationId xmlns:p14="http://schemas.microsoft.com/office/powerpoint/2010/main" val="535540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Roles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98543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Kristine and Stephen</a:t>
            </a:r>
            <a:r>
              <a:rPr lang="en-US" sz="2400" spc="30" dirty="0">
                <a:solidFill>
                  <a:srgbClr val="49403C"/>
                </a:solidFill>
                <a:latin typeface="Arial" panose="020B0604020202020204" pitchFamily="34" charset="0"/>
              </a:rPr>
              <a:t>: Moderators, additional support</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Esther</a:t>
            </a:r>
            <a:r>
              <a:rPr lang="en-US" sz="2400" spc="30" dirty="0">
                <a:solidFill>
                  <a:srgbClr val="49403C"/>
                </a:solidFill>
                <a:latin typeface="Arial" panose="020B0604020202020204" pitchFamily="34" charset="0"/>
              </a:rPr>
              <a:t>: Keeping the show on the road</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Cristina</a:t>
            </a:r>
            <a:r>
              <a:rPr lang="en-US" sz="2400" spc="30" dirty="0">
                <a:solidFill>
                  <a:srgbClr val="49403C"/>
                </a:solidFill>
                <a:latin typeface="Arial" panose="020B0604020202020204" pitchFamily="34" charset="0"/>
              </a:rPr>
              <a:t>: Recording the memories</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Arlene and Fernando</a:t>
            </a:r>
            <a:r>
              <a:rPr lang="en-US" sz="2400" spc="30" dirty="0">
                <a:solidFill>
                  <a:srgbClr val="49403C"/>
                </a:solidFill>
                <a:latin typeface="Arial" panose="020B0604020202020204" pitchFamily="34" charset="0"/>
              </a:rPr>
              <a:t>: consulting on impact</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Despina </a:t>
            </a:r>
            <a:r>
              <a:rPr lang="en-US" sz="2400" b="1" spc="30" dirty="0" err="1">
                <a:solidFill>
                  <a:srgbClr val="49403C"/>
                </a:solidFill>
                <a:latin typeface="Arial" panose="020B0604020202020204" pitchFamily="34" charset="0"/>
              </a:rPr>
              <a:t>Gerasimidou</a:t>
            </a:r>
            <a:r>
              <a:rPr lang="en-US" sz="2400" spc="30" dirty="0">
                <a:solidFill>
                  <a:srgbClr val="49403C"/>
                </a:solidFill>
                <a:latin typeface="Arial" panose="020B0604020202020204" pitchFamily="34" charset="0"/>
              </a:rPr>
              <a:t>: here in spirit!</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You</a:t>
            </a:r>
            <a:r>
              <a:rPr lang="en-US" sz="2400" spc="30" dirty="0">
                <a:solidFill>
                  <a:srgbClr val="49403C"/>
                </a:solidFill>
                <a:latin typeface="Arial" panose="020B0604020202020204" pitchFamily="34" charset="0"/>
              </a:rPr>
              <a:t>: essential to the success of our time together!</a:t>
            </a:r>
          </a:p>
        </p:txBody>
      </p:sp>
    </p:spTree>
    <p:extLst>
      <p:ext uri="{BB962C8B-B14F-4D97-AF65-F5344CB8AC3E}">
        <p14:creationId xmlns:p14="http://schemas.microsoft.com/office/powerpoint/2010/main" val="375709477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 y="5146647"/>
            <a:ext cx="4239473" cy="1711353"/>
            <a:chOff x="0" y="0"/>
            <a:chExt cx="14540791" cy="3422706"/>
          </a:xfrm>
        </p:grpSpPr>
        <p:sp>
          <p:nvSpPr>
            <p:cNvPr id="3" name="AutoShape 3"/>
            <p:cNvSpPr/>
            <p:nvPr/>
          </p:nvSpPr>
          <p:spPr>
            <a:xfrm rot="5400000">
              <a:off x="6699945" y="-6699945"/>
              <a:ext cx="1140902" cy="14540791"/>
            </a:xfrm>
            <a:prstGeom prst="rect">
              <a:avLst/>
            </a:prstGeom>
            <a:solidFill>
              <a:srgbClr val="2F8662">
                <a:alpha val="6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6699945" y="-5559043"/>
              <a:ext cx="1140902" cy="14540791"/>
            </a:xfrm>
            <a:prstGeom prst="rect">
              <a:avLst/>
            </a:prstGeom>
            <a:solidFill>
              <a:srgbClr val="2F8662">
                <a:alpha val="40000"/>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6699945" y="-4418141"/>
              <a:ext cx="1140902" cy="14540791"/>
            </a:xfrm>
            <a:prstGeom prst="rect">
              <a:avLst/>
            </a:prstGeom>
            <a:solidFill>
              <a:srgbClr val="2F8662">
                <a:alpha val="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6" name="Freeform 6"/>
          <p:cNvSpPr/>
          <p:nvPr/>
        </p:nvSpPr>
        <p:spPr>
          <a:xfrm>
            <a:off x="4239472" y="0"/>
            <a:ext cx="7952528" cy="6858000"/>
          </a:xfrm>
          <a:custGeom>
            <a:avLst/>
            <a:gdLst/>
            <a:ahLst/>
            <a:cxnLst/>
            <a:rect l="l" t="t" r="r" b="b"/>
            <a:pathLst>
              <a:path w="11928792" h="10287000">
                <a:moveTo>
                  <a:pt x="0" y="0"/>
                </a:moveTo>
                <a:lnTo>
                  <a:pt x="11928792" y="0"/>
                </a:lnTo>
                <a:lnTo>
                  <a:pt x="11928792" y="10287000"/>
                </a:lnTo>
                <a:lnTo>
                  <a:pt x="0" y="10287000"/>
                </a:lnTo>
                <a:lnTo>
                  <a:pt x="0" y="0"/>
                </a:lnTo>
                <a:close/>
              </a:path>
            </a:pathLst>
          </a:custGeom>
          <a:blipFill>
            <a:blip r:embed="rId2"/>
            <a:stretch>
              <a:fillRect l="-10305" r="-10305"/>
            </a:stretch>
          </a:blip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AutoShape 7"/>
          <p:cNvSpPr/>
          <p:nvPr/>
        </p:nvSpPr>
        <p:spPr>
          <a:xfrm>
            <a:off x="4239472" y="-1"/>
            <a:ext cx="7952528" cy="6858000"/>
          </a:xfrm>
          <a:prstGeom prst="rect">
            <a:avLst/>
          </a:prstGeom>
          <a:solidFill>
            <a:srgbClr val="2F8662">
              <a:alpha val="82745"/>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Box 8"/>
          <p:cNvSpPr txBox="1"/>
          <p:nvPr/>
        </p:nvSpPr>
        <p:spPr>
          <a:xfrm>
            <a:off x="638175" y="1067523"/>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a:ea typeface="+mn-ea"/>
                <a:cs typeface="+mn-cs"/>
              </a:rPr>
              <a:t>What does </a:t>
            </a:r>
          </a:p>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a:ea typeface="+mn-ea"/>
                <a:cs typeface="Arial" panose="020B0604020202020204" pitchFamily="34" charset="0"/>
              </a:rPr>
              <a:t>IFLA Membership mean to you?</a:t>
            </a:r>
          </a:p>
        </p:txBody>
      </p:sp>
      <p:sp>
        <p:nvSpPr>
          <p:cNvPr id="10" name="TextBox 10"/>
          <p:cNvSpPr txBox="1"/>
          <p:nvPr/>
        </p:nvSpPr>
        <p:spPr>
          <a:xfrm>
            <a:off x="4694110" y="822023"/>
            <a:ext cx="7043252" cy="4062074"/>
          </a:xfrm>
          <a:prstGeom prst="rect">
            <a:avLst/>
          </a:prstGeom>
        </p:spPr>
        <p:txBody>
          <a:bodyPr lIns="0" tIns="0" rIns="0" bIns="0" rtlCol="0" anchor="t">
            <a:spAutoFit/>
          </a:bodyPr>
          <a:lstStyle/>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BEING A LIBRARIAN IS A MISSION. </a:t>
            </a:r>
          </a:p>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BUT BEING WITH LIBRARIANS IS ALSO AT THE HEART OF OUR PROFESSION. </a:t>
            </a:r>
          </a:p>
          <a:p>
            <a:pPr marL="0" marR="0" lvl="0" indent="0" algn="ctr" defTabSz="609660" rtl="0" eaLnBrk="1" fontAlgn="auto" latinLnBrk="0" hangingPunct="1">
              <a:lnSpc>
                <a:spcPct val="100000"/>
              </a:lnSpc>
              <a:spcBef>
                <a:spcPts val="0"/>
              </a:spcBef>
              <a:spcAft>
                <a:spcPts val="0"/>
              </a:spcAft>
              <a:buClrTx/>
              <a:buSzTx/>
              <a:buFontTx/>
              <a:buNone/>
              <a:tabLst/>
              <a:defRPr/>
            </a:pPr>
            <a:endPar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endParaRPr>
          </a:p>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IFLA PROVIDES US WITH ENCOUNTER, DIALOGUE, AND KNOWLEDGE.</a:t>
            </a:r>
          </a:p>
        </p:txBody>
      </p:sp>
      <p:sp>
        <p:nvSpPr>
          <p:cNvPr id="12" name="TextBox 11">
            <a:extLst>
              <a:ext uri="{FF2B5EF4-FFF2-40B4-BE49-F238E27FC236}">
                <a16:creationId xmlns:a16="http://schemas.microsoft.com/office/drawing/2014/main" id="{A8A57851-F2EC-DB23-286E-EC5F00530ABF}"/>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IFLA Personal Affiliate</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5162759"/>
            <a:ext cx="5052775" cy="1695140"/>
            <a:chOff x="-1" y="32426"/>
            <a:chExt cx="14540792" cy="3390280"/>
          </a:xfrm>
        </p:grpSpPr>
        <p:sp>
          <p:nvSpPr>
            <p:cNvPr id="3" name="AutoShape 3"/>
            <p:cNvSpPr/>
            <p:nvPr/>
          </p:nvSpPr>
          <p:spPr>
            <a:xfrm rot="5400000">
              <a:off x="6699944" y="-6667519"/>
              <a:ext cx="1140902" cy="14540791"/>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rot="5400000">
              <a:off x="6699945" y="-5559043"/>
              <a:ext cx="1140902" cy="14540791"/>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5400000">
              <a:off x="6699945" y="-4418141"/>
              <a:ext cx="1140902" cy="14540791"/>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6"/>
          <p:cNvPicPr>
            <a:picLocks noChangeAspect="1"/>
          </p:cNvPicPr>
          <p:nvPr/>
        </p:nvPicPr>
        <p:blipFill>
          <a:blip r:embed="rId2"/>
          <a:srcRect l="23357" r="8515"/>
          <a:stretch>
            <a:fillRect/>
          </a:stretch>
        </p:blipFill>
        <p:spPr>
          <a:xfrm>
            <a:off x="4239472" y="-324367"/>
            <a:ext cx="8328664" cy="7182367"/>
          </a:xfrm>
          <a:prstGeom prst="rect">
            <a:avLst/>
          </a:prstGeom>
        </p:spPr>
      </p:pic>
      <p:sp>
        <p:nvSpPr>
          <p:cNvPr id="7" name="AutoShape 7"/>
          <p:cNvSpPr/>
          <p:nvPr/>
        </p:nvSpPr>
        <p:spPr>
          <a:xfrm>
            <a:off x="4239472" y="0"/>
            <a:ext cx="8150446" cy="6858000"/>
          </a:xfrm>
          <a:prstGeom prst="rect">
            <a:avLst/>
          </a:prstGeom>
          <a:solidFill>
            <a:srgbClr val="D94B47">
              <a:alpha val="82745"/>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TextBox 10"/>
          <p:cNvSpPr txBox="1"/>
          <p:nvPr/>
        </p:nvSpPr>
        <p:spPr>
          <a:xfrm>
            <a:off x="5222917" y="1296073"/>
            <a:ext cx="6183556" cy="3610732"/>
          </a:xfrm>
          <a:prstGeom prst="rect">
            <a:avLst/>
          </a:prstGeom>
        </p:spPr>
        <p:txBody>
          <a:bodyPr lIns="0" tIns="0" rIns="0" bIns="0" rtlCol="0" anchor="t">
            <a:spAutoFit/>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dirty="0">
                <a:ln>
                  <a:noFill/>
                </a:ln>
                <a:solidFill>
                  <a:srgbClr val="FFFFFF"/>
                </a:solidFill>
                <a:effectLst/>
                <a:uLnTx/>
                <a:uFillTx/>
                <a:latin typeface="Arial Black" panose="020B0604020202020204" pitchFamily="34" charset="0"/>
                <a:ea typeface="+mn-ea"/>
                <a:cs typeface="+mn-cs"/>
              </a:rPr>
              <a:t>AS A MEMBER OF THE MULTICULTURAL POPULATIONS COMMITTEE, </a:t>
            </a:r>
          </a:p>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dirty="0">
                <a:ln>
                  <a:noFill/>
                </a:ln>
                <a:solidFill>
                  <a:srgbClr val="FFFFFF"/>
                </a:solidFill>
                <a:effectLst/>
                <a:uLnTx/>
                <a:uFillTx/>
                <a:latin typeface="Arial Black" panose="020B0604020202020204" pitchFamily="34" charset="0"/>
                <a:ea typeface="+mn-ea"/>
                <a:cs typeface="+mn-cs"/>
              </a:rPr>
              <a:t>I RECEIVED A CALL FOR A BOOK CHAPTER AND IT WILL BE MY FIRST TIME BEING PUBLISHED! </a:t>
            </a:r>
          </a:p>
        </p:txBody>
      </p:sp>
      <p:sp>
        <p:nvSpPr>
          <p:cNvPr id="12" name="TextBox 8">
            <a:extLst>
              <a:ext uri="{FF2B5EF4-FFF2-40B4-BE49-F238E27FC236}">
                <a16:creationId xmlns:a16="http://schemas.microsoft.com/office/drawing/2014/main" id="{E13831BC-EB9B-6878-F1A9-B193B62819EA}"/>
              </a:ext>
            </a:extLst>
          </p:cNvPr>
          <p:cNvSpPr txBox="1"/>
          <p:nvPr/>
        </p:nvSpPr>
        <p:spPr>
          <a:xfrm>
            <a:off x="638175" y="1067522"/>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pitchFamily="34" charset="0"/>
                <a:ea typeface="+mn-ea"/>
                <a:cs typeface="Arial" panose="020B0604020202020204" pitchFamily="34" charset="0"/>
              </a:rPr>
              <a:t>What is the main highlight from your IFLA Membership?</a:t>
            </a:r>
          </a:p>
        </p:txBody>
      </p:sp>
      <p:sp>
        <p:nvSpPr>
          <p:cNvPr id="13" name="TextBox 12">
            <a:extLst>
              <a:ext uri="{FF2B5EF4-FFF2-40B4-BE49-F238E27FC236}">
                <a16:creationId xmlns:a16="http://schemas.microsoft.com/office/drawing/2014/main" id="{31F85BA9-0726-46E0-1E8F-316A3094C341}"/>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IFLA Personal Affiliate</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5146647"/>
            <a:ext cx="5052774" cy="1703247"/>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6"/>
          <p:cNvPicPr>
            <a:picLocks noChangeAspect="1"/>
          </p:cNvPicPr>
          <p:nvPr/>
        </p:nvPicPr>
        <p:blipFill>
          <a:blip r:embed="rId2"/>
          <a:srcRect l="11370" r="11370"/>
          <a:stretch>
            <a:fillRect/>
          </a:stretch>
        </p:blipFill>
        <p:spPr>
          <a:xfrm>
            <a:off x="4239472" y="-290812"/>
            <a:ext cx="8289753" cy="7148812"/>
          </a:xfrm>
          <a:prstGeom prst="rect">
            <a:avLst/>
          </a:prstGeom>
        </p:spPr>
      </p:pic>
      <p:sp>
        <p:nvSpPr>
          <p:cNvPr id="7" name="AutoShape 7"/>
          <p:cNvSpPr/>
          <p:nvPr/>
        </p:nvSpPr>
        <p:spPr>
          <a:xfrm>
            <a:off x="4239472" y="0"/>
            <a:ext cx="8150446" cy="7040553"/>
          </a:xfrm>
          <a:prstGeom prst="rect">
            <a:avLst/>
          </a:prstGeom>
          <a:solidFill>
            <a:srgbClr val="008494">
              <a:alpha val="82745"/>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TextBox 10"/>
          <p:cNvSpPr txBox="1"/>
          <p:nvPr/>
        </p:nvSpPr>
        <p:spPr>
          <a:xfrm>
            <a:off x="4846713" y="1299404"/>
            <a:ext cx="7075272" cy="2708049"/>
          </a:xfrm>
          <a:prstGeom prst="rect">
            <a:avLst/>
          </a:prstGeom>
        </p:spPr>
        <p:txBody>
          <a:bodyPr wrap="square" lIns="0" tIns="0" rIns="0" bIns="0" rtlCol="0" anchor="t">
            <a:spAutoFit/>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a:ln>
                  <a:noFill/>
                </a:ln>
                <a:solidFill>
                  <a:srgbClr val="FFFFFF"/>
                </a:solidFill>
                <a:effectLst/>
                <a:uLnTx/>
                <a:uFillTx/>
                <a:latin typeface="Arial Black" panose="020B0604020202020204" pitchFamily="34" charset="0"/>
                <a:ea typeface="+mn-ea"/>
                <a:cs typeface="+mn-cs"/>
              </a:rPr>
              <a:t>IT IS A GLOBAL COMMUNITY OF LIBRARY AND INFORMATION PROFESSIONALS WITH A COMMON GOAL OF MAKING A DIFFERENCE! </a:t>
            </a:r>
          </a:p>
        </p:txBody>
      </p:sp>
      <p:sp>
        <p:nvSpPr>
          <p:cNvPr id="12" name="TextBox 11">
            <a:extLst>
              <a:ext uri="{FF2B5EF4-FFF2-40B4-BE49-F238E27FC236}">
                <a16:creationId xmlns:a16="http://schemas.microsoft.com/office/drawing/2014/main" id="{C2F55368-F481-E37A-AAE6-08D5465509B4}"/>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IFLA Member</a:t>
            </a:r>
          </a:p>
        </p:txBody>
      </p:sp>
      <p:sp>
        <p:nvSpPr>
          <p:cNvPr id="13" name="TextBox 8">
            <a:extLst>
              <a:ext uri="{FF2B5EF4-FFF2-40B4-BE49-F238E27FC236}">
                <a16:creationId xmlns:a16="http://schemas.microsoft.com/office/drawing/2014/main" id="{C981522A-0150-5AC3-A423-E4671949D0B4}"/>
              </a:ext>
            </a:extLst>
          </p:cNvPr>
          <p:cNvSpPr txBox="1"/>
          <p:nvPr/>
        </p:nvSpPr>
        <p:spPr>
          <a:xfrm>
            <a:off x="638175" y="1067522"/>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pitchFamily="34" charset="0"/>
                <a:ea typeface="+mn-ea"/>
                <a:cs typeface="Arial" panose="020B0604020202020204" pitchFamily="34" charset="0"/>
              </a:rPr>
              <a:t>What would you say to others about IFLA?</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84F36-9454-0C91-0551-3911745E8ED5}"/>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52FF5C05-5E88-AE2E-FA48-131FE46A668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BFB28E1-F1C7-52D3-C74B-0C69FAE63532}"/>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24E490B-8CB6-E191-028F-F0167C2F154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B79E8E52-B167-E85C-5438-8FB36303C77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27240141-D6FA-C44F-4263-F78C9E42EE3F}"/>
              </a:ext>
            </a:extLst>
          </p:cNvPr>
          <p:cNvSpPr txBox="1"/>
          <p:nvPr/>
        </p:nvSpPr>
        <p:spPr>
          <a:xfrm>
            <a:off x="1005534" y="1688329"/>
            <a:ext cx="10002377" cy="135421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Who else could benefit from IFLA membership?</a:t>
            </a:r>
          </a:p>
        </p:txBody>
      </p:sp>
      <p:sp>
        <p:nvSpPr>
          <p:cNvPr id="9" name="TextBox 4">
            <a:extLst>
              <a:ext uri="{FF2B5EF4-FFF2-40B4-BE49-F238E27FC236}">
                <a16:creationId xmlns:a16="http://schemas.microsoft.com/office/drawing/2014/main" id="{BD3E6A5A-00D8-EFA7-652A-C658447EC643}"/>
              </a:ext>
            </a:extLst>
          </p:cNvPr>
          <p:cNvSpPr txBox="1"/>
          <p:nvPr/>
        </p:nvSpPr>
        <p:spPr>
          <a:xfrm>
            <a:off x="1094811" y="3307145"/>
            <a:ext cx="10002377" cy="1107996"/>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Let us know who the key universities and other institutions are!</a:t>
            </a:r>
          </a:p>
        </p:txBody>
      </p:sp>
    </p:spTree>
    <p:extLst>
      <p:ext uri="{BB962C8B-B14F-4D97-AF65-F5344CB8AC3E}">
        <p14:creationId xmlns:p14="http://schemas.microsoft.com/office/powerpoint/2010/main" val="407815254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68C7F-3A56-C034-FF61-F9408A6B1BDB}"/>
            </a:ext>
          </a:extLst>
        </p:cNvPr>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9881DFEA-50B7-00B0-CF5A-E52A06F0AC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84D02F04-A6BF-CF78-E4AE-02C0B6696EE4}"/>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Reflection</a:t>
            </a:r>
          </a:p>
        </p:txBody>
      </p:sp>
      <p:pic>
        <p:nvPicPr>
          <p:cNvPr id="9" name="Picture 8" descr="A white grid with black letters&#10;&#10;Description automatically generated">
            <a:extLst>
              <a:ext uri="{FF2B5EF4-FFF2-40B4-BE49-F238E27FC236}">
                <a16:creationId xmlns:a16="http://schemas.microsoft.com/office/drawing/2014/main" id="{D654E4CD-FDCA-1FA5-596D-2CAECBCE0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00235326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5DEDF-5AE0-E180-19D3-071AD8F161E0}"/>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7AF38C41-1BD7-F70C-C7CB-6BC1BD6BD737}"/>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2E5F409-5234-C2AA-B39B-8F6FF4D995F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14FA0514-E2AA-FDA5-03F4-C5B59FD2E43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9CE54A67-D7B8-B8C0-768A-9790D50D218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DC42DAB4-8110-4C4A-DF44-E450C6FB8AB4}"/>
              </a:ext>
            </a:extLst>
          </p:cNvPr>
          <p:cNvSpPr txBox="1"/>
          <p:nvPr/>
        </p:nvSpPr>
        <p:spPr>
          <a:xfrm>
            <a:off x="906922" y="1189466"/>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Final questions!</a:t>
            </a:r>
          </a:p>
        </p:txBody>
      </p:sp>
      <p:sp>
        <p:nvSpPr>
          <p:cNvPr id="9" name="TextBox 4">
            <a:extLst>
              <a:ext uri="{FF2B5EF4-FFF2-40B4-BE49-F238E27FC236}">
                <a16:creationId xmlns:a16="http://schemas.microsoft.com/office/drawing/2014/main" id="{74627B78-DA8F-0A8A-7B1A-7597AB4142AD}"/>
              </a:ext>
            </a:extLst>
          </p:cNvPr>
          <p:cNvSpPr txBox="1"/>
          <p:nvPr/>
        </p:nvSpPr>
        <p:spPr>
          <a:xfrm>
            <a:off x="1094811" y="2092246"/>
            <a:ext cx="10002377" cy="3077766"/>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What was the most interesting discussion you had on your table?</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Can you see how we can advance in these areas at the national/regional/global levels?</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Are you tired?</a:t>
            </a:r>
          </a:p>
        </p:txBody>
      </p:sp>
    </p:spTree>
    <p:extLst>
      <p:ext uri="{BB962C8B-B14F-4D97-AF65-F5344CB8AC3E}">
        <p14:creationId xmlns:p14="http://schemas.microsoft.com/office/powerpoint/2010/main" val="328083134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9078F-408C-ED3A-F6F4-513CB4669D9D}"/>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CC278AC1-63A2-2DBE-3815-35306C84655C}"/>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CFDCDA8C-2B07-E70F-C1DD-706E432BEE7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A43E2D03-A863-FAA0-DC03-7785FCC1918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FA8A9E5B-D7D9-D098-7B61-FE350985914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79A87D12-B6F7-38D2-BFC8-937A432C03E9}"/>
              </a:ext>
            </a:extLst>
          </p:cNvPr>
          <p:cNvSpPr txBox="1"/>
          <p:nvPr/>
        </p:nvSpPr>
        <p:spPr>
          <a:xfrm>
            <a:off x="906922" y="1189466"/>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This evening</a:t>
            </a:r>
          </a:p>
        </p:txBody>
      </p:sp>
      <p:sp>
        <p:nvSpPr>
          <p:cNvPr id="9" name="TextBox 4">
            <a:extLst>
              <a:ext uri="{FF2B5EF4-FFF2-40B4-BE49-F238E27FC236}">
                <a16:creationId xmlns:a16="http://schemas.microsoft.com/office/drawing/2014/main" id="{C9430C62-225D-4EF6-8528-A6EE93A7852E}"/>
              </a:ext>
            </a:extLst>
          </p:cNvPr>
          <p:cNvSpPr txBox="1"/>
          <p:nvPr/>
        </p:nvSpPr>
        <p:spPr>
          <a:xfrm>
            <a:off x="1094811" y="2092246"/>
            <a:ext cx="10002377" cy="3785652"/>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Consultation sessions for those who want on advocacy, impact and Library Map of the World (17:30-18:30)</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Otherwise back to the hotel!</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Meet at hotel reception at 19:40</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Tomorrow morning, meet at 8:35</a:t>
            </a:r>
          </a:p>
        </p:txBody>
      </p:sp>
    </p:spTree>
    <p:extLst>
      <p:ext uri="{BB962C8B-B14F-4D97-AF65-F5344CB8AC3E}">
        <p14:creationId xmlns:p14="http://schemas.microsoft.com/office/powerpoint/2010/main" val="3868965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2" y="76771"/>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Meeting rules and norms</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3" y="1251869"/>
            <a:ext cx="10338968" cy="507831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Please bring your full </a:t>
            </a:r>
            <a:r>
              <a:rPr lang="en-US" sz="2800" b="1" spc="30" dirty="0">
                <a:solidFill>
                  <a:srgbClr val="49403C"/>
                </a:solidFill>
                <a:latin typeface="Arial" panose="020B0604020202020204" pitchFamily="34" charset="0"/>
              </a:rPr>
              <a:t>attention</a:t>
            </a:r>
            <a:r>
              <a:rPr lang="en-US" sz="2800" spc="30" dirty="0">
                <a:solidFill>
                  <a:srgbClr val="49403C"/>
                </a:solidFill>
                <a:latin typeface="Arial" panose="020B0604020202020204" pitchFamily="34" charset="0"/>
              </a:rPr>
              <a:t> to this process and to what others are saying</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Please </a:t>
            </a:r>
            <a:r>
              <a:rPr lang="en-US" sz="2800" b="1" spc="30" dirty="0">
                <a:solidFill>
                  <a:srgbClr val="49403C"/>
                </a:solidFill>
                <a:latin typeface="Arial" panose="020B0604020202020204" pitchFamily="34" charset="0"/>
              </a:rPr>
              <a:t>ask questions </a:t>
            </a:r>
            <a:r>
              <a:rPr lang="en-US" sz="2800" spc="30" dirty="0">
                <a:solidFill>
                  <a:srgbClr val="49403C"/>
                </a:solidFill>
                <a:latin typeface="Arial" panose="020B0604020202020204" pitchFamily="34" charset="0"/>
              </a:rPr>
              <a:t>if you don’t understand</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Be understanding and </a:t>
            </a:r>
            <a:r>
              <a:rPr lang="en-US" sz="2800" b="1" spc="30" dirty="0">
                <a:solidFill>
                  <a:srgbClr val="49403C"/>
                </a:solidFill>
                <a:latin typeface="Arial" panose="020B0604020202020204" pitchFamily="34" charset="0"/>
              </a:rPr>
              <a:t>help each other out</a:t>
            </a:r>
          </a:p>
          <a:p>
            <a:pPr marL="457200" indent="-457200">
              <a:spcBef>
                <a:spcPts val="600"/>
              </a:spcBef>
              <a:spcAft>
                <a:spcPts val="600"/>
              </a:spcAft>
              <a:buBlip>
                <a:blip r:embed="rId2"/>
              </a:buBlip>
            </a:pPr>
            <a:r>
              <a:rPr lang="en-US" sz="2800" b="1" spc="30" dirty="0">
                <a:solidFill>
                  <a:srgbClr val="49403C"/>
                </a:solidFill>
                <a:latin typeface="Arial" panose="020B0604020202020204" pitchFamily="34" charset="0"/>
              </a:rPr>
              <a:t>Assume good intentions</a:t>
            </a:r>
            <a:r>
              <a:rPr lang="en-US" sz="2800" spc="30" dirty="0">
                <a:solidFill>
                  <a:srgbClr val="49403C"/>
                </a:solidFill>
                <a:latin typeface="Arial" panose="020B0604020202020204" pitchFamily="34" charset="0"/>
              </a:rPr>
              <a:t>, do not immediately make a judgement</a:t>
            </a:r>
          </a:p>
          <a:p>
            <a:pPr marL="457200" indent="-457200">
              <a:spcBef>
                <a:spcPts val="600"/>
              </a:spcBef>
              <a:spcAft>
                <a:spcPts val="600"/>
              </a:spcAft>
              <a:buBlip>
                <a:blip r:embed="rId2"/>
              </a:buBlip>
            </a:pPr>
            <a:r>
              <a:rPr lang="en-US" sz="2800" b="1" spc="30" dirty="0">
                <a:solidFill>
                  <a:srgbClr val="49403C"/>
                </a:solidFill>
                <a:latin typeface="Arial" panose="020B0604020202020204" pitchFamily="34" charset="0"/>
              </a:rPr>
              <a:t>Step up </a:t>
            </a:r>
            <a:r>
              <a:rPr lang="en-US" sz="2800" spc="30" dirty="0">
                <a:solidFill>
                  <a:srgbClr val="49403C"/>
                </a:solidFill>
                <a:latin typeface="Arial" panose="020B0604020202020204" pitchFamily="34" charset="0"/>
              </a:rPr>
              <a:t>if you have something to say. </a:t>
            </a:r>
            <a:r>
              <a:rPr lang="en-US" sz="2800" b="1" spc="30" dirty="0">
                <a:solidFill>
                  <a:srgbClr val="49403C"/>
                </a:solidFill>
                <a:latin typeface="Arial" panose="020B0604020202020204" pitchFamily="34" charset="0"/>
              </a:rPr>
              <a:t>Step back </a:t>
            </a:r>
            <a:r>
              <a:rPr lang="en-US" sz="2800" spc="30" dirty="0">
                <a:solidFill>
                  <a:srgbClr val="49403C"/>
                </a:solidFill>
                <a:latin typeface="Arial" panose="020B0604020202020204" pitchFamily="34" charset="0"/>
              </a:rPr>
              <a:t>if you’ve talked already.</a:t>
            </a:r>
          </a:p>
          <a:p>
            <a:pPr marL="457200" indent="-457200">
              <a:spcBef>
                <a:spcPts val="600"/>
              </a:spcBef>
              <a:spcAft>
                <a:spcPts val="600"/>
              </a:spcAft>
              <a:buBlip>
                <a:blip r:embed="rId2"/>
              </a:buBlip>
            </a:pPr>
            <a:r>
              <a:rPr lang="en-US" sz="2800" b="1" spc="30" dirty="0">
                <a:solidFill>
                  <a:srgbClr val="49403C"/>
                </a:solidFill>
                <a:latin typeface="Arial" panose="020B0604020202020204" pitchFamily="34" charset="0"/>
              </a:rPr>
              <a:t>Use the parking lot </a:t>
            </a:r>
            <a:r>
              <a:rPr lang="en-US" sz="2800" spc="30" dirty="0">
                <a:solidFill>
                  <a:srgbClr val="49403C"/>
                </a:solidFill>
                <a:latin typeface="Arial" panose="020B0604020202020204" pitchFamily="34" charset="0"/>
              </a:rPr>
              <a:t>to capture topics that are         important, but not right now</a:t>
            </a:r>
          </a:p>
        </p:txBody>
      </p:sp>
    </p:spTree>
    <p:extLst>
      <p:ext uri="{BB962C8B-B14F-4D97-AF65-F5344CB8AC3E}">
        <p14:creationId xmlns:p14="http://schemas.microsoft.com/office/powerpoint/2010/main" val="272616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By the end of this workshop, </a:t>
            </a:r>
            <a:r>
              <a:rPr lang="lv-LV" sz="3200" i="1" spc="210">
                <a:solidFill>
                  <a:schemeClr val="tx1">
                    <a:lumMod val="75000"/>
                    <a:lumOff val="25000"/>
                  </a:schemeClr>
                </a:solidFill>
                <a:latin typeface="Arial Black" panose="020B0604020202020204" pitchFamily="34" charset="0"/>
              </a:rPr>
              <a:t>we</a:t>
            </a:r>
            <a:r>
              <a:rPr lang="en-US" sz="3200" spc="210">
                <a:solidFill>
                  <a:schemeClr val="tx1">
                    <a:lumMod val="75000"/>
                    <a:lumOff val="25000"/>
                  </a:schemeClr>
                </a:solidFill>
                <a:latin typeface="Arial Black" panose="020B0604020202020204" pitchFamily="34" charset="0"/>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67765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Know you and your national library fields better</a:t>
            </a:r>
          </a:p>
          <a:p>
            <a:pPr marL="457200" indent="-457200">
              <a:spcBef>
                <a:spcPts val="600"/>
              </a:spcBef>
              <a:spcAft>
                <a:spcPts val="600"/>
              </a:spcAft>
              <a:buBlip>
                <a:blip r:embed="rId2"/>
              </a:buBlip>
            </a:pPr>
            <a:r>
              <a:rPr lang="en-US" sz="2400" spc="30" dirty="0">
                <a:solidFill>
                  <a:srgbClr val="49403C"/>
                </a:solidFill>
                <a:latin typeface="Arial"/>
                <a:cs typeface="Arial"/>
              </a:rPr>
              <a:t>Have ideas from you about where there are possibilities to work with the UN, UNESCO, and potential funders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Understand better how we can support a sustainable library field in LAC</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convinced you to extend your engagement in IFLA!</a:t>
            </a:r>
          </a:p>
        </p:txBody>
      </p:sp>
    </p:spTree>
    <p:extLst>
      <p:ext uri="{BB962C8B-B14F-4D97-AF65-F5344CB8AC3E}">
        <p14:creationId xmlns:p14="http://schemas.microsoft.com/office/powerpoint/2010/main" val="470941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329052"/>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Note</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38248"/>
            <a:ext cx="10338968" cy="461664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You will sometimes be asked to think about your own experience, sometimes about your national experience, sometimes about your regional experience, and sometimes globally. Be ready to flex!</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We’ll be using quite a lot of Mentimeter, so please make sure your device can work. Mentimeter does work well on smartphones!</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We’ll be setting out commitments for follow-up work at the national level throughout the workshop, and will </a:t>
            </a:r>
            <a:r>
              <a:rPr lang="en-US" sz="2800" spc="30" dirty="0" err="1">
                <a:solidFill>
                  <a:srgbClr val="49403C"/>
                </a:solidFill>
                <a:latin typeface="Arial" panose="020B0604020202020204" pitchFamily="34" charset="0"/>
              </a:rPr>
              <a:t>summarise</a:t>
            </a:r>
            <a:r>
              <a:rPr lang="en-US" sz="2800" spc="30" dirty="0">
                <a:solidFill>
                  <a:srgbClr val="49403C"/>
                </a:solidFill>
                <a:latin typeface="Arial" panose="020B0604020202020204" pitchFamily="34" charset="0"/>
              </a:rPr>
              <a:t> these at the end</a:t>
            </a:r>
          </a:p>
        </p:txBody>
      </p:sp>
    </p:spTree>
    <p:extLst>
      <p:ext uri="{BB962C8B-B14F-4D97-AF65-F5344CB8AC3E}">
        <p14:creationId xmlns:p14="http://schemas.microsoft.com/office/powerpoint/2010/main" val="3027101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and white square&#10;&#10;Description automatically generated with medium confidence">
            <a:extLst>
              <a:ext uri="{FF2B5EF4-FFF2-40B4-BE49-F238E27FC236}">
                <a16:creationId xmlns:a16="http://schemas.microsoft.com/office/drawing/2014/main" id="{BEC10DBA-3C83-85A8-2D44-D82D7CB84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D16055C6-D124-D909-1A34-63C7588D1918}"/>
              </a:ext>
            </a:extLst>
          </p:cNvPr>
          <p:cNvSpPr txBox="1"/>
          <p:nvPr/>
        </p:nvSpPr>
        <p:spPr>
          <a:xfrm>
            <a:off x="2088715" y="2832880"/>
            <a:ext cx="8014569" cy="1188852"/>
          </a:xfrm>
          <a:prstGeom prst="rect">
            <a:avLst/>
          </a:prstGeom>
        </p:spPr>
        <p:txBody>
          <a:bodyPr wrap="square" lIns="0" tIns="0" rIns="0" bIns="0" rtlCol="0" anchor="t">
            <a:spAutoFit/>
          </a:bodyPr>
          <a:lstStyle/>
          <a:p>
            <a:pPr algn="ctr">
              <a:lnSpc>
                <a:spcPts val="10267"/>
              </a:lnSpc>
            </a:pPr>
            <a:r>
              <a:rPr lang="en-US" sz="5867" b="1">
                <a:solidFill>
                  <a:schemeClr val="bg1"/>
                </a:solidFill>
                <a:latin typeface="Arial Black" panose="020B0604020202020204" pitchFamily="34" charset="0"/>
              </a:rPr>
              <a:t>Setting the scene</a:t>
            </a:r>
          </a:p>
        </p:txBody>
      </p:sp>
      <p:pic>
        <p:nvPicPr>
          <p:cNvPr id="13" name="Picture 12" descr="A white grid with black letters&#10;&#10;Description automatically generated">
            <a:extLst>
              <a:ext uri="{FF2B5EF4-FFF2-40B4-BE49-F238E27FC236}">
                <a16:creationId xmlns:a16="http://schemas.microsoft.com/office/drawing/2014/main" id="{1F3B2256-A67F-67B6-0457-656BCCB88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25215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Have you ever…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Warming up</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07219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Been an IFLA volunteer?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81691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Attended an IFLA Congress?</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22809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1274169"/>
            <a:ext cx="10519576" cy="3830023"/>
          </a:xfrm>
          <a:prstGeom prst="rect">
            <a:avLst/>
          </a:prstGeom>
        </p:spPr>
        <p:txBody>
          <a:bodyPr wrap="square" lIns="0" tIns="0" rIns="0" bIns="0" rtlCol="0" anchor="t">
            <a:spAutoFit/>
          </a:bodyPr>
          <a:lstStyle/>
          <a:p>
            <a:pPr algn="ctr">
              <a:lnSpc>
                <a:spcPts val="10267"/>
              </a:lnSpc>
            </a:pPr>
            <a:r>
              <a:rPr lang="en-US" sz="7200" b="1" dirty="0">
                <a:solidFill>
                  <a:schemeClr val="bg1"/>
                </a:solidFill>
                <a:latin typeface="Arial Black"/>
              </a:rPr>
              <a:t>Wi-Fi</a:t>
            </a:r>
            <a:endParaRPr lang="en-US" sz="5850" b="1" dirty="0">
              <a:solidFill>
                <a:schemeClr val="bg1"/>
              </a:solidFill>
              <a:latin typeface="Arial Black"/>
            </a:endParaRPr>
          </a:p>
          <a:p>
            <a:pPr algn="ctr">
              <a:lnSpc>
                <a:spcPts val="10267"/>
              </a:lnSpc>
            </a:pPr>
            <a:r>
              <a:rPr lang="en-US" sz="5850" b="1" dirty="0">
                <a:solidFill>
                  <a:schemeClr val="bg1"/>
                </a:solidFill>
                <a:latin typeface="Arial Black"/>
              </a:rPr>
              <a:t>Network: BCN-WIFI-IFLA</a:t>
            </a:r>
          </a:p>
          <a:p>
            <a:pPr algn="ctr">
              <a:lnSpc>
                <a:spcPts val="10267"/>
              </a:lnSpc>
            </a:pPr>
            <a:r>
              <a:rPr lang="en-US" sz="5850" b="1" dirty="0">
                <a:solidFill>
                  <a:schemeClr val="bg1"/>
                </a:solidFill>
                <a:latin typeface="Arial Black"/>
              </a:rPr>
              <a:t>Password: IFLA2024</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4179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1991265"/>
            <a:ext cx="5521237" cy="287546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Nominated someone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697391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Voted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2934554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Talked to someone else about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91641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1439177"/>
          </a:xfrm>
          <a:prstGeom prst="rect">
            <a:avLst/>
          </a:prstGeom>
        </p:spPr>
        <p:txBody>
          <a:bodyPr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Been as wet as yesterday?</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508160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3068484"/>
            <a:ext cx="994410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What score did you get?</a:t>
            </a:r>
          </a:p>
        </p:txBody>
      </p:sp>
    </p:spTree>
    <p:extLst>
      <p:ext uri="{BB962C8B-B14F-4D97-AF65-F5344CB8AC3E}">
        <p14:creationId xmlns:p14="http://schemas.microsoft.com/office/powerpoint/2010/main" val="3099680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15300" y="1705451"/>
            <a:ext cx="3403600" cy="3447098"/>
          </a:xfrm>
          <a:prstGeom prst="rect">
            <a:avLst/>
          </a:prstGeom>
        </p:spPr>
        <p:txBody>
          <a:bodyPr wrap="square" lIns="0" tIns="0" rIns="0" bIns="0" rtlCol="0" anchor="t">
            <a:spAutoFit/>
          </a:bodyPr>
          <a:lstStyle/>
          <a:p>
            <a:pPr defTabSz="609630"/>
            <a:r>
              <a:rPr lang="en-US" sz="3200" b="1" spc="140" dirty="0">
                <a:solidFill>
                  <a:srgbClr val="49403C"/>
                </a:solidFill>
                <a:latin typeface="Arial Black" panose="020B0604020202020204" pitchFamily="34" charset="0"/>
              </a:rPr>
              <a:t>If you had to move to another country in LAC, which one would you choose? </a:t>
            </a:r>
          </a:p>
        </p:txBody>
      </p:sp>
      <p:grpSp>
        <p:nvGrpSpPr>
          <p:cNvPr id="5" name="Group 5"/>
          <p:cNvGrpSpPr/>
          <p:nvPr/>
        </p:nvGrpSpPr>
        <p:grpSpPr>
          <a:xfrm rot="-10800000">
            <a:off x="5459610" y="-2"/>
            <a:ext cx="1803038" cy="6947339"/>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pic>
        <p:nvPicPr>
          <p:cNvPr id="1026" name="Picture 2" descr="Latin America Maps Images | Free Photos, PNG Stickers, Wallpapers ...">
            <a:extLst>
              <a:ext uri="{FF2B5EF4-FFF2-40B4-BE49-F238E27FC236}">
                <a16:creationId xmlns:a16="http://schemas.microsoft.com/office/drawing/2014/main" id="{CEF46EAB-13B1-7E40-BE4D-99E8D21715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090" t="25309" r="10449" b="4758"/>
          <a:stretch/>
        </p:blipFill>
        <p:spPr bwMode="auto">
          <a:xfrm>
            <a:off x="0" y="0"/>
            <a:ext cx="545960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239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1712605"/>
            <a:ext cx="9944100"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In what other LAC country would you like to live? </a:t>
            </a:r>
          </a:p>
        </p:txBody>
      </p:sp>
      <p:sp>
        <p:nvSpPr>
          <p:cNvPr id="3" name="TextBox 4">
            <a:extLst>
              <a:ext uri="{FF2B5EF4-FFF2-40B4-BE49-F238E27FC236}">
                <a16:creationId xmlns:a16="http://schemas.microsoft.com/office/drawing/2014/main" id="{8851E507-A5B3-3A9D-A2C5-FD9FF7EB33D0}"/>
              </a:ext>
            </a:extLst>
          </p:cNvPr>
          <p:cNvSpPr txBox="1"/>
          <p:nvPr/>
        </p:nvSpPr>
        <p:spPr>
          <a:xfrm>
            <a:off x="1123950" y="4257149"/>
            <a:ext cx="10338968" cy="1231106"/>
          </a:xfrm>
          <a:prstGeom prst="rect">
            <a:avLst/>
          </a:prstGeom>
        </p:spPr>
        <p:txBody>
          <a:bodyPr wrap="square" lIns="0" tIns="0" rIns="0" bIns="0" rtlCol="0" anchor="t">
            <a:spAutoFit/>
          </a:bodyPr>
          <a:lstStyle/>
          <a:p>
            <a:pPr>
              <a:spcBef>
                <a:spcPts val="600"/>
              </a:spcBef>
              <a:spcAft>
                <a:spcPts val="600"/>
              </a:spcAft>
            </a:pPr>
            <a:r>
              <a:rPr lang="en-US" sz="4000" spc="30" dirty="0">
                <a:solidFill>
                  <a:srgbClr val="49403C"/>
                </a:solidFill>
                <a:highlight>
                  <a:srgbClr val="FFFFFF"/>
                </a:highlight>
                <a:latin typeface="Arial" panose="020B0604020202020204" pitchFamily="34" charset="0"/>
              </a:rPr>
              <a:t>Go to </a:t>
            </a:r>
            <a:r>
              <a:rPr lang="en-US" sz="4000" b="1" spc="30" dirty="0">
                <a:solidFill>
                  <a:srgbClr val="49403C"/>
                </a:solidFill>
                <a:highlight>
                  <a:srgbClr val="FFFFFF"/>
                </a:highlight>
                <a:latin typeface="Arial" panose="020B0604020202020204" pitchFamily="34" charset="0"/>
              </a:rPr>
              <a:t>www.menti.com </a:t>
            </a:r>
            <a:r>
              <a:rPr lang="en-US" sz="4000" spc="30" dirty="0">
                <a:solidFill>
                  <a:srgbClr val="49403C"/>
                </a:solidFill>
                <a:highlight>
                  <a:srgbClr val="FFFFFF"/>
                </a:highlight>
                <a:latin typeface="Arial" panose="020B0604020202020204" pitchFamily="34" charset="0"/>
              </a:rPr>
              <a:t>and use the code </a:t>
            </a:r>
            <a:r>
              <a:rPr lang="en-US" sz="4000" b="1" spc="30" dirty="0">
                <a:solidFill>
                  <a:srgbClr val="49403C"/>
                </a:solidFill>
                <a:highlight>
                  <a:srgbClr val="FFFFFF"/>
                </a:highlight>
                <a:latin typeface="Arial" panose="020B0604020202020204" pitchFamily="34" charset="0"/>
              </a:rPr>
              <a:t>4916 9923</a:t>
            </a:r>
          </a:p>
        </p:txBody>
      </p:sp>
    </p:spTree>
    <p:extLst>
      <p:ext uri="{BB962C8B-B14F-4D97-AF65-F5344CB8AC3E}">
        <p14:creationId xmlns:p14="http://schemas.microsoft.com/office/powerpoint/2010/main" val="218443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Introduce yourselves to your table in 1 minute, saying:</a:t>
            </a: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Who you are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Your engagement with IFLA</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you want to get from this meeting!</a:t>
            </a:r>
          </a:p>
        </p:txBody>
      </p:sp>
    </p:spTree>
    <p:extLst>
      <p:ext uri="{BB962C8B-B14F-4D97-AF65-F5344CB8AC3E}">
        <p14:creationId xmlns:p14="http://schemas.microsoft.com/office/powerpoint/2010/main" val="3938644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pic>
        <p:nvPicPr>
          <p:cNvPr id="4" name="Picture 3" descr="A sign on a pole&#10;&#10;Description automatically generated">
            <a:extLst>
              <a:ext uri="{FF2B5EF4-FFF2-40B4-BE49-F238E27FC236}">
                <a16:creationId xmlns:a16="http://schemas.microsoft.com/office/drawing/2014/main" id="{4485D299-3693-F966-B07D-8F1B2AFCF3E4}"/>
              </a:ext>
            </a:extLst>
          </p:cNvPr>
          <p:cNvPicPr>
            <a:picLocks noChangeAspect="1"/>
          </p:cNvPicPr>
          <p:nvPr/>
        </p:nvPicPr>
        <p:blipFill>
          <a:blip r:embed="rId3">
            <a:extLst>
              <a:ext uri="{28A0092B-C50C-407E-A947-70E740481C1C}">
                <a14:useLocalDpi xmlns:a14="http://schemas.microsoft.com/office/drawing/2010/main" val="0"/>
              </a:ext>
            </a:extLst>
          </a:blip>
          <a:srcRect t="25037"/>
          <a:stretch/>
        </p:blipFill>
        <p:spPr>
          <a:xfrm>
            <a:off x="0" y="-1"/>
            <a:ext cx="12192000" cy="6854614"/>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2388251" y="1918480"/>
            <a:ext cx="10519576" cy="1188852"/>
          </a:xfrm>
          <a:prstGeom prst="rect">
            <a:avLst/>
          </a:prstGeom>
        </p:spPr>
        <p:txBody>
          <a:bodyPr wrap="square" lIns="0" tIns="0" rIns="0" bIns="0" rtlCol="0" anchor="t">
            <a:spAutoFit/>
          </a:bodyPr>
          <a:lstStyle/>
          <a:p>
            <a:pPr algn="ctr">
              <a:lnSpc>
                <a:spcPts val="10267"/>
              </a:lnSpc>
            </a:pPr>
            <a:r>
              <a:rPr lang="en-US" sz="5867" b="1" dirty="0">
                <a:solidFill>
                  <a:schemeClr val="bg1"/>
                </a:solidFill>
                <a:latin typeface="Arial Black" panose="020B0604020202020204" pitchFamily="34" charset="0"/>
              </a:rPr>
              <a:t>The road to</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678504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3" y="3464811"/>
            <a:ext cx="1711353" cy="5075024"/>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defTabSz="609660">
                <a:defRPr/>
              </a:pPr>
              <a:endParaRPr lang="en-NL" sz="1200">
                <a:solidFill>
                  <a:prstClr val="black"/>
                </a:solidFill>
                <a:latin typeface="Calibri"/>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defTabSz="609660">
                <a:defRPr/>
              </a:pPr>
              <a:endParaRPr lang="en-NL" sz="1200">
                <a:solidFill>
                  <a:prstClr val="black"/>
                </a:solidFill>
                <a:latin typeface="Calibri"/>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defTabSz="609660">
                <a:defRPr/>
              </a:pPr>
              <a:endParaRPr lang="en-NL" sz="1200">
                <a:solidFill>
                  <a:prstClr val="black"/>
                </a:solidFill>
                <a:latin typeface="Calibri"/>
              </a:endParaRPr>
            </a:p>
          </p:txBody>
        </p:sp>
      </p:grpSp>
      <p:sp>
        <p:nvSpPr>
          <p:cNvPr id="8" name="TextBox 8"/>
          <p:cNvSpPr txBox="1"/>
          <p:nvPr/>
        </p:nvSpPr>
        <p:spPr>
          <a:xfrm>
            <a:off x="685801" y="3415980"/>
            <a:ext cx="5778309" cy="329193"/>
          </a:xfrm>
          <a:prstGeom prst="rect">
            <a:avLst/>
          </a:prstGeom>
        </p:spPr>
        <p:txBody>
          <a:bodyPr lIns="0" tIns="0" rIns="0" bIns="0" rtlCol="0" anchor="t">
            <a:spAutoFit/>
          </a:bodyPr>
          <a:lstStyle/>
          <a:p>
            <a:pPr defTabSz="609660">
              <a:lnSpc>
                <a:spcPts val="3000"/>
              </a:lnSpc>
              <a:defRPr/>
            </a:pPr>
            <a:endParaRPr sz="1200">
              <a:solidFill>
                <a:prstClr val="black"/>
              </a:solidFill>
              <a:latin typeface="Calibri"/>
            </a:endParaRPr>
          </a:p>
        </p:txBody>
      </p:sp>
      <p:sp>
        <p:nvSpPr>
          <p:cNvPr id="9" name="TextBox 9"/>
          <p:cNvSpPr txBox="1"/>
          <p:nvPr/>
        </p:nvSpPr>
        <p:spPr>
          <a:xfrm>
            <a:off x="892385" y="3073577"/>
            <a:ext cx="5203615" cy="1661993"/>
          </a:xfrm>
          <a:prstGeom prst="rect">
            <a:avLst/>
          </a:prstGeom>
        </p:spPr>
        <p:txBody>
          <a:bodyPr lIns="0" tIns="0" rIns="0" bIns="0" rtlCol="0" anchor="t">
            <a:spAutoFit/>
          </a:bodyPr>
          <a:lstStyle/>
          <a:p>
            <a:pPr algn="ctr" defTabSz="609660">
              <a:defRPr/>
            </a:pPr>
            <a:endParaRPr lang="en-GB" sz="3600" spc="20" dirty="0">
              <a:solidFill>
                <a:srgbClr val="49403C"/>
              </a:solidFill>
              <a:latin typeface="Arial"/>
              <a:cs typeface="Arial"/>
            </a:endParaRPr>
          </a:p>
          <a:p>
            <a:pPr algn="ctr" defTabSz="609660">
              <a:defRPr/>
            </a:pPr>
            <a:r>
              <a:rPr lang="en-GB" sz="3600" spc="20" dirty="0">
                <a:solidFill>
                  <a:srgbClr val="49403C"/>
                </a:solidFill>
                <a:latin typeface="Arial"/>
                <a:cs typeface="Arial"/>
              </a:rPr>
              <a:t>the world’s library organisation</a:t>
            </a:r>
            <a:endParaRPr lang="en-GB" sz="3600" spc="20" dirty="0">
              <a:solidFill>
                <a:srgbClr val="49403C"/>
              </a:solidFill>
              <a:latin typeface="Arial" panose="020B0604020202020204" pitchFamily="34" charset="0"/>
              <a:cs typeface="Arial" panose="020B0604020202020204" pitchFamily="34" charset="0"/>
            </a:endParaRPr>
          </a:p>
        </p:txBody>
      </p:sp>
      <p:sp>
        <p:nvSpPr>
          <p:cNvPr id="11" name="TextBox 9">
            <a:extLst>
              <a:ext uri="{FF2B5EF4-FFF2-40B4-BE49-F238E27FC236}">
                <a16:creationId xmlns:a16="http://schemas.microsoft.com/office/drawing/2014/main" id="{F4054022-43BA-87A8-FB86-17A137A83A30}"/>
              </a:ext>
            </a:extLst>
          </p:cNvPr>
          <p:cNvSpPr txBox="1"/>
          <p:nvPr/>
        </p:nvSpPr>
        <p:spPr>
          <a:xfrm>
            <a:off x="47531" y="1568433"/>
            <a:ext cx="7054849" cy="1641731"/>
          </a:xfrm>
          <a:prstGeom prst="rect">
            <a:avLst/>
          </a:prstGeom>
        </p:spPr>
        <p:txBody>
          <a:bodyPr wrap="square" lIns="0" tIns="0" rIns="0" bIns="0" rtlCol="0" anchor="t">
            <a:spAutoFit/>
          </a:bodyPr>
          <a:lstStyle/>
          <a:p>
            <a:pPr algn="ctr" defTabSz="609630"/>
            <a:r>
              <a:rPr lang="en-US" sz="5334">
                <a:solidFill>
                  <a:srgbClr val="49403C"/>
                </a:solidFill>
                <a:latin typeface="Arial Black"/>
                <a:cs typeface="Arial"/>
              </a:rPr>
              <a:t>WELCOME TO </a:t>
            </a:r>
          </a:p>
          <a:p>
            <a:pPr algn="ctr" defTabSz="609630"/>
            <a:r>
              <a:rPr lang="en-US" sz="5334">
                <a:solidFill>
                  <a:srgbClr val="49403C"/>
                </a:solidFill>
                <a:latin typeface="Arial Black"/>
                <a:cs typeface="Arial"/>
              </a:rPr>
              <a:t>IFLA</a:t>
            </a:r>
            <a:endParaRPr lang="en-US" sz="5334">
              <a:solidFill>
                <a:prstClr val="black"/>
              </a:solidFill>
              <a:latin typeface="Arial" panose="020B0604020202020204"/>
            </a:endParaRPr>
          </a:p>
        </p:txBody>
      </p:sp>
      <p:pic>
        <p:nvPicPr>
          <p:cNvPr id="16" name="Picture 15" descr="A hand holding a globe&#10;&#10;Description automatically generated">
            <a:extLst>
              <a:ext uri="{FF2B5EF4-FFF2-40B4-BE49-F238E27FC236}">
                <a16:creationId xmlns:a16="http://schemas.microsoft.com/office/drawing/2014/main" id="{8F762E15-1C96-111B-715F-21A74D2ADA43}"/>
              </a:ext>
            </a:extLst>
          </p:cNvPr>
          <p:cNvPicPr>
            <a:picLocks noChangeAspect="1"/>
          </p:cNvPicPr>
          <p:nvPr/>
        </p:nvPicPr>
        <p:blipFill rotWithShape="1">
          <a:blip r:embed="rId2">
            <a:extLst>
              <a:ext uri="{28A0092B-C50C-407E-A947-70E740481C1C}">
                <a14:useLocalDpi xmlns:a14="http://schemas.microsoft.com/office/drawing/2010/main" val="0"/>
              </a:ext>
            </a:extLst>
          </a:blip>
          <a:srcRect l="15914" r="18314"/>
          <a:stretch/>
        </p:blipFill>
        <p:spPr>
          <a:xfrm>
            <a:off x="7116976" y="1"/>
            <a:ext cx="5075025" cy="5146645"/>
          </a:xfrm>
          <a:prstGeom prst="rect">
            <a:avLst/>
          </a:prstGeom>
        </p:spPr>
      </p:pic>
    </p:spTree>
    <p:extLst>
      <p:ext uri="{BB962C8B-B14F-4D97-AF65-F5344CB8AC3E}">
        <p14:creationId xmlns:p14="http://schemas.microsoft.com/office/powerpoint/2010/main" val="3584285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17473"/>
            <a:ext cx="10519576" cy="1188852"/>
          </a:xfrm>
          <a:prstGeom prst="rect">
            <a:avLst/>
          </a:prstGeom>
        </p:spPr>
        <p:txBody>
          <a:bodyPr wrap="square" lIns="0" tIns="0" rIns="0" bIns="0" rtlCol="0" anchor="t">
            <a:spAutoFit/>
          </a:bodyPr>
          <a:lstStyle/>
          <a:p>
            <a:pPr algn="ctr">
              <a:lnSpc>
                <a:spcPts val="10267"/>
              </a:lnSpc>
            </a:pPr>
            <a:r>
              <a:rPr lang="en-US" sz="5867" b="1" dirty="0">
                <a:solidFill>
                  <a:schemeClr val="bg1"/>
                </a:solidFill>
                <a:latin typeface="Arial Black" panose="020B0604020202020204" pitchFamily="34" charset="0"/>
              </a:rPr>
              <a:t>Opening and Welcome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41631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p of the south america&#10;&#10;Description automatically generated">
            <a:extLst>
              <a:ext uri="{FF2B5EF4-FFF2-40B4-BE49-F238E27FC236}">
                <a16:creationId xmlns:a16="http://schemas.microsoft.com/office/drawing/2014/main" id="{88D0D68A-181E-7038-82C0-CEEA9E802881}"/>
              </a:ext>
            </a:extLst>
          </p:cNvPr>
          <p:cNvPicPr>
            <a:picLocks noChangeAspect="1"/>
          </p:cNvPicPr>
          <p:nvPr/>
        </p:nvPicPr>
        <p:blipFill>
          <a:blip r:embed="rId2">
            <a:extLst>
              <a:ext uri="{28A0092B-C50C-407E-A947-70E740481C1C}">
                <a14:useLocalDpi xmlns:a14="http://schemas.microsoft.com/office/drawing/2010/main" val="0"/>
              </a:ext>
            </a:extLst>
          </a:blip>
          <a:srcRect b="8163"/>
          <a:stretch/>
        </p:blipFill>
        <p:spPr>
          <a:xfrm>
            <a:off x="-1919459" y="0"/>
            <a:ext cx="14111459" cy="7090611"/>
          </a:xfrm>
          <a:prstGeom prst="rect">
            <a:avLst/>
          </a:prstGeom>
        </p:spPr>
      </p:pic>
    </p:spTree>
    <p:extLst>
      <p:ext uri="{BB962C8B-B14F-4D97-AF65-F5344CB8AC3E}">
        <p14:creationId xmlns:p14="http://schemas.microsoft.com/office/powerpoint/2010/main" val="2362758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371583" y="466774"/>
            <a:ext cx="7134617" cy="718145"/>
          </a:xfrm>
          <a:prstGeom prst="rect">
            <a:avLst/>
          </a:prstGeom>
        </p:spPr>
        <p:txBody>
          <a:bodyPr wrap="square" lIns="0" tIns="0" rIns="0" bIns="0" rtlCol="0" anchor="t">
            <a:spAutoFit/>
          </a:bodyPr>
          <a:lstStyle/>
          <a:p>
            <a:pPr algn="r" defTabSz="609630">
              <a:lnSpc>
                <a:spcPts val="5600"/>
              </a:lnSpc>
            </a:pPr>
            <a:r>
              <a:rPr lang="en-US" sz="4667" spc="140">
                <a:solidFill>
                  <a:srgbClr val="49403C"/>
                </a:solidFill>
                <a:latin typeface="Franklin Gothic Heavy"/>
              </a:rPr>
              <a:t>IFLA is…</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14" name="Group 11">
            <a:extLst>
              <a:ext uri="{FF2B5EF4-FFF2-40B4-BE49-F238E27FC236}">
                <a16:creationId xmlns:a16="http://schemas.microsoft.com/office/drawing/2014/main" id="{C242A400-21FC-FDBE-A4A3-744847679FA5}"/>
              </a:ext>
            </a:extLst>
          </p:cNvPr>
          <p:cNvGrpSpPr/>
          <p:nvPr/>
        </p:nvGrpSpPr>
        <p:grpSpPr>
          <a:xfrm>
            <a:off x="907383" y="1508919"/>
            <a:ext cx="11176203" cy="3553900"/>
            <a:chOff x="0" y="-66675"/>
            <a:chExt cx="11556619" cy="7107800"/>
          </a:xfrm>
        </p:grpSpPr>
        <p:sp>
          <p:nvSpPr>
            <p:cNvPr id="15" name="TextBox 12">
              <a:extLst>
                <a:ext uri="{FF2B5EF4-FFF2-40B4-BE49-F238E27FC236}">
                  <a16:creationId xmlns:a16="http://schemas.microsoft.com/office/drawing/2014/main" id="{E4E1E5D1-CDE0-CE73-4FD7-313DE2D2906A}"/>
                </a:ext>
              </a:extLst>
            </p:cNvPr>
            <p:cNvSpPr txBox="1"/>
            <p:nvPr/>
          </p:nvSpPr>
          <p:spPr>
            <a:xfrm>
              <a:off x="0" y="-66675"/>
              <a:ext cx="11556619" cy="820738"/>
            </a:xfrm>
            <a:prstGeom prst="rect">
              <a:avLst/>
            </a:prstGeom>
          </p:spPr>
          <p:txBody>
            <a:bodyPr lIns="0" tIns="0" rIns="0" bIns="0" rtlCol="0" anchor="t">
              <a:spAutoFit/>
            </a:bodyPr>
            <a:lstStyle/>
            <a:p>
              <a:pPr defTabSz="609630">
                <a:lnSpc>
                  <a:spcPts val="3173"/>
                </a:lnSpc>
              </a:pPr>
              <a:endParaRPr lang="en-US" sz="3200" spc="113">
                <a:solidFill>
                  <a:srgbClr val="49403C"/>
                </a:solidFill>
                <a:latin typeface="Univers 2"/>
              </a:endParaRPr>
            </a:p>
          </p:txBody>
        </p:sp>
        <p:sp>
          <p:nvSpPr>
            <p:cNvPr id="16" name="TextBox 13">
              <a:extLst>
                <a:ext uri="{FF2B5EF4-FFF2-40B4-BE49-F238E27FC236}">
                  <a16:creationId xmlns:a16="http://schemas.microsoft.com/office/drawing/2014/main" id="{F0388609-D51F-B37E-BF50-4A8DDC904BEC}"/>
                </a:ext>
              </a:extLst>
            </p:cNvPr>
            <p:cNvSpPr txBox="1"/>
            <p:nvPr/>
          </p:nvSpPr>
          <p:spPr>
            <a:xfrm>
              <a:off x="0" y="885593"/>
              <a:ext cx="10408024" cy="6155532"/>
            </a:xfrm>
            <a:prstGeom prst="rect">
              <a:avLst/>
            </a:prstGeom>
          </p:spPr>
          <p:txBody>
            <a:bodyPr wrap="square" lIns="0" tIns="0" rIns="0" bIns="0" rtlCol="0" anchor="t">
              <a:spAutoFit/>
            </a:bodyPr>
            <a:lstStyle/>
            <a:p>
              <a:pPr defTabSz="457223">
                <a:spcAft>
                  <a:spcPts val="1200"/>
                </a:spcAft>
                <a:defRPr/>
              </a:pPr>
              <a:r>
                <a:rPr lang="en-US" sz="4000" dirty="0">
                  <a:solidFill>
                    <a:prstClr val="black"/>
                  </a:solidFill>
                  <a:latin typeface="Univers"/>
                </a:rPr>
                <a:t>An essential actor in advancing global librarianship, bringing benefits to libraries, library and information workers, library associations, and the communities that they serve</a:t>
              </a:r>
            </a:p>
          </p:txBody>
        </p:sp>
      </p:grpSp>
    </p:spTree>
    <p:extLst>
      <p:ext uri="{BB962C8B-B14F-4D97-AF65-F5344CB8AC3E}">
        <p14:creationId xmlns:p14="http://schemas.microsoft.com/office/powerpoint/2010/main" val="3028588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727159" y="446908"/>
            <a:ext cx="8779042" cy="1436291"/>
          </a:xfrm>
          <a:prstGeom prst="rect">
            <a:avLst/>
          </a:prstGeom>
        </p:spPr>
        <p:txBody>
          <a:bodyPr wrap="square" lIns="0" tIns="0" rIns="0" bIns="0" rtlCol="0" anchor="t">
            <a:spAutoFit/>
          </a:bodyPr>
          <a:lstStyle/>
          <a:p>
            <a:pPr algn="r" defTabSz="609630">
              <a:lnSpc>
                <a:spcPts val="5600"/>
              </a:lnSpc>
            </a:pPr>
            <a:r>
              <a:rPr lang="en-US" sz="4667" spc="140" dirty="0">
                <a:solidFill>
                  <a:srgbClr val="49403C"/>
                </a:solidFill>
                <a:latin typeface="Franklin Gothic Heavy"/>
              </a:rPr>
              <a:t>If IFLA didn’t exist, we would need to invent it because…</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14" name="Group 11">
            <a:extLst>
              <a:ext uri="{FF2B5EF4-FFF2-40B4-BE49-F238E27FC236}">
                <a16:creationId xmlns:a16="http://schemas.microsoft.com/office/drawing/2014/main" id="{C242A400-21FC-FDBE-A4A3-744847679FA5}"/>
              </a:ext>
            </a:extLst>
          </p:cNvPr>
          <p:cNvGrpSpPr/>
          <p:nvPr/>
        </p:nvGrpSpPr>
        <p:grpSpPr>
          <a:xfrm>
            <a:off x="907383" y="1508919"/>
            <a:ext cx="11176203" cy="4969672"/>
            <a:chOff x="0" y="-66675"/>
            <a:chExt cx="11556619" cy="9939342"/>
          </a:xfrm>
        </p:grpSpPr>
        <p:sp>
          <p:nvSpPr>
            <p:cNvPr id="15" name="TextBox 12">
              <a:extLst>
                <a:ext uri="{FF2B5EF4-FFF2-40B4-BE49-F238E27FC236}">
                  <a16:creationId xmlns:a16="http://schemas.microsoft.com/office/drawing/2014/main" id="{E4E1E5D1-CDE0-CE73-4FD7-313DE2D2906A}"/>
                </a:ext>
              </a:extLst>
            </p:cNvPr>
            <p:cNvSpPr txBox="1"/>
            <p:nvPr/>
          </p:nvSpPr>
          <p:spPr>
            <a:xfrm>
              <a:off x="0" y="-66675"/>
              <a:ext cx="11556619" cy="820738"/>
            </a:xfrm>
            <a:prstGeom prst="rect">
              <a:avLst/>
            </a:prstGeom>
          </p:spPr>
          <p:txBody>
            <a:bodyPr lIns="0" tIns="0" rIns="0" bIns="0" rtlCol="0" anchor="t">
              <a:spAutoFit/>
            </a:bodyPr>
            <a:lstStyle/>
            <a:p>
              <a:pPr defTabSz="609630">
                <a:lnSpc>
                  <a:spcPts val="3173"/>
                </a:lnSpc>
              </a:pPr>
              <a:endParaRPr lang="en-US" sz="3200" spc="113">
                <a:solidFill>
                  <a:srgbClr val="49403C"/>
                </a:solidFill>
                <a:latin typeface="Univers 2"/>
              </a:endParaRPr>
            </a:p>
          </p:txBody>
        </p:sp>
        <p:sp>
          <p:nvSpPr>
            <p:cNvPr id="16" name="TextBox 13">
              <a:extLst>
                <a:ext uri="{FF2B5EF4-FFF2-40B4-BE49-F238E27FC236}">
                  <a16:creationId xmlns:a16="http://schemas.microsoft.com/office/drawing/2014/main" id="{F0388609-D51F-B37E-BF50-4A8DDC904BEC}"/>
                </a:ext>
              </a:extLst>
            </p:cNvPr>
            <p:cNvSpPr txBox="1"/>
            <p:nvPr/>
          </p:nvSpPr>
          <p:spPr>
            <a:xfrm>
              <a:off x="0" y="885593"/>
              <a:ext cx="11204255" cy="8987074"/>
            </a:xfrm>
            <a:prstGeom prst="rect">
              <a:avLst/>
            </a:prstGeom>
          </p:spPr>
          <p:txBody>
            <a:bodyPr wrap="square" lIns="0" tIns="0" rIns="0" bIns="0" rtlCol="0" anchor="t">
              <a:spAutoFit/>
            </a:bodyPr>
            <a:lstStyle/>
            <a:p>
              <a:pPr marL="571529" indent="-571529" defTabSz="457223">
                <a:spcAft>
                  <a:spcPts val="1200"/>
                </a:spcAft>
                <a:buFont typeface="Arial" panose="020B0604020202020204" pitchFamily="34" charset="0"/>
                <a:buChar char="•"/>
                <a:defRPr/>
              </a:pPr>
              <a:r>
                <a:rPr lang="en-US" sz="2800" dirty="0">
                  <a:solidFill>
                    <a:prstClr val="black"/>
                  </a:solidFill>
                  <a:latin typeface="Univers" panose="020B0503020202020204" pitchFamily="34" charset="0"/>
                </a:rPr>
                <a:t>We have enough in common to mean we gain from sharing</a:t>
              </a:r>
            </a:p>
            <a:p>
              <a:pPr marL="571529" indent="-571529" defTabSz="457223">
                <a:spcAft>
                  <a:spcPts val="1200"/>
                </a:spcAft>
                <a:buFont typeface="Arial" panose="020B0604020202020204" pitchFamily="34" charset="0"/>
                <a:buChar char="•"/>
                <a:defRPr/>
              </a:pPr>
              <a:r>
                <a:rPr lang="en-US" sz="2800" dirty="0">
                  <a:solidFill>
                    <a:prstClr val="black"/>
                  </a:solidFill>
                  <a:latin typeface="Univers" panose="020B0503020202020204" pitchFamily="34" charset="0"/>
                </a:rPr>
                <a:t>To collaborate, we need international infrastructures and standards</a:t>
              </a:r>
            </a:p>
            <a:p>
              <a:pPr marL="571529" indent="-571529" defTabSz="457223">
                <a:spcAft>
                  <a:spcPts val="1200"/>
                </a:spcAft>
                <a:buFont typeface="Arial" panose="020B0604020202020204" pitchFamily="34" charset="0"/>
                <a:buChar char="•"/>
                <a:defRPr/>
              </a:pPr>
              <a:r>
                <a:rPr lang="en-US" sz="2800" dirty="0">
                  <a:solidFill>
                    <a:prstClr val="black"/>
                  </a:solidFill>
                  <a:latin typeface="Univers" panose="020B0503020202020204" pitchFamily="34" charset="0"/>
                </a:rPr>
                <a:t>Decisions are being made internationally that need library input!</a:t>
              </a:r>
            </a:p>
            <a:p>
              <a:pPr marL="571529" indent="-571529" defTabSz="457223">
                <a:spcAft>
                  <a:spcPts val="1200"/>
                </a:spcAft>
                <a:buFont typeface="Arial" panose="020B0604020202020204" pitchFamily="34" charset="0"/>
                <a:buChar char="•"/>
                <a:defRPr/>
              </a:pPr>
              <a:r>
                <a:rPr lang="en-US" sz="2800" dirty="0">
                  <a:solidFill>
                    <a:prstClr val="black"/>
                  </a:solidFill>
                  <a:latin typeface="Univers" panose="020B0503020202020204" pitchFamily="34" charset="0"/>
                </a:rPr>
                <a:t>Libraries are missing out on partnerships by only working nationally</a:t>
              </a:r>
            </a:p>
            <a:p>
              <a:pPr marL="571529" indent="-571529" defTabSz="457223">
                <a:spcAft>
                  <a:spcPts val="1200"/>
                </a:spcAft>
                <a:buFont typeface="Arial" panose="020B0604020202020204" pitchFamily="34" charset="0"/>
                <a:buChar char="•"/>
                <a:defRPr/>
              </a:pPr>
              <a:r>
                <a:rPr lang="en-US" sz="2800" dirty="0">
                  <a:solidFill>
                    <a:prstClr val="black"/>
                  </a:solidFill>
                  <a:latin typeface="Univers" panose="020B0503020202020204" pitchFamily="34" charset="0"/>
                </a:rPr>
                <a:t>There is a sense of professional solidarity between colleagues</a:t>
              </a:r>
            </a:p>
          </p:txBody>
        </p:sp>
      </p:grpSp>
    </p:spTree>
    <p:extLst>
      <p:ext uri="{BB962C8B-B14F-4D97-AF65-F5344CB8AC3E}">
        <p14:creationId xmlns:p14="http://schemas.microsoft.com/office/powerpoint/2010/main" val="1371333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C5048-BD3D-20FD-3362-8F691AE9274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19004E1-75CA-4C81-845B-8F154820A69A}"/>
              </a:ext>
            </a:extLst>
          </p:cNvPr>
          <p:cNvSpPr txBox="1"/>
          <p:nvPr/>
        </p:nvSpPr>
        <p:spPr>
          <a:xfrm>
            <a:off x="2727159" y="446908"/>
            <a:ext cx="8779042" cy="718145"/>
          </a:xfrm>
          <a:prstGeom prst="rect">
            <a:avLst/>
          </a:prstGeom>
        </p:spPr>
        <p:txBody>
          <a:bodyPr wrap="square" lIns="0" tIns="0" rIns="0" bIns="0" rtlCol="0" anchor="t">
            <a:spAutoFit/>
          </a:bodyPr>
          <a:lstStyle/>
          <a:p>
            <a:pPr algn="r" defTabSz="609630">
              <a:lnSpc>
                <a:spcPts val="5600"/>
              </a:lnSpc>
            </a:pPr>
            <a:r>
              <a:rPr lang="en-US" sz="4667" spc="140" dirty="0">
                <a:solidFill>
                  <a:srgbClr val="49403C"/>
                </a:solidFill>
                <a:latin typeface="Franklin Gothic Heavy"/>
              </a:rPr>
              <a:t>A virtuous circle is possible…</a:t>
            </a:r>
          </a:p>
        </p:txBody>
      </p:sp>
      <p:grpSp>
        <p:nvGrpSpPr>
          <p:cNvPr id="3" name="Group 3">
            <a:extLst>
              <a:ext uri="{FF2B5EF4-FFF2-40B4-BE49-F238E27FC236}">
                <a16:creationId xmlns:a16="http://schemas.microsoft.com/office/drawing/2014/main" id="{1FCD407A-864E-7797-AC5F-DF31A57A31E8}"/>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08AE79DA-45ED-960B-7152-7362444A13E7}"/>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a:extLst>
                <a:ext uri="{FF2B5EF4-FFF2-40B4-BE49-F238E27FC236}">
                  <a16:creationId xmlns:a16="http://schemas.microsoft.com/office/drawing/2014/main" id="{6E3B475E-E65A-FB9F-B278-6A66449678AF}"/>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a:extLst>
                <a:ext uri="{FF2B5EF4-FFF2-40B4-BE49-F238E27FC236}">
                  <a16:creationId xmlns:a16="http://schemas.microsoft.com/office/drawing/2014/main" id="{BD34361C-B6D6-6995-F9CB-7ED2D46A9E8C}"/>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7" name="Group 7">
            <a:extLst>
              <a:ext uri="{FF2B5EF4-FFF2-40B4-BE49-F238E27FC236}">
                <a16:creationId xmlns:a16="http://schemas.microsoft.com/office/drawing/2014/main" id="{19EB4508-96F6-AC05-4D5D-92266C614B99}"/>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6126F312-AC07-8BC4-FD50-552288BE2377}"/>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9" name="AutoShape 9">
              <a:extLst>
                <a:ext uri="{FF2B5EF4-FFF2-40B4-BE49-F238E27FC236}">
                  <a16:creationId xmlns:a16="http://schemas.microsoft.com/office/drawing/2014/main" id="{EEC39515-BFFD-CEF0-8C3E-A799FF85552F}"/>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10" name="AutoShape 10">
              <a:extLst>
                <a:ext uri="{FF2B5EF4-FFF2-40B4-BE49-F238E27FC236}">
                  <a16:creationId xmlns:a16="http://schemas.microsoft.com/office/drawing/2014/main" id="{FCF4347A-FF33-407C-C640-C2027B2D28FF}"/>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sp>
        <p:nvSpPr>
          <p:cNvPr id="11" name="Arrow: Curved Up 10">
            <a:extLst>
              <a:ext uri="{FF2B5EF4-FFF2-40B4-BE49-F238E27FC236}">
                <a16:creationId xmlns:a16="http://schemas.microsoft.com/office/drawing/2014/main" id="{7E4181EE-E555-48B1-1226-B77183EB1550}"/>
              </a:ext>
            </a:extLst>
          </p:cNvPr>
          <p:cNvSpPr/>
          <p:nvPr/>
        </p:nvSpPr>
        <p:spPr>
          <a:xfrm>
            <a:off x="3046416" y="4660777"/>
            <a:ext cx="5544317" cy="1514285"/>
          </a:xfrm>
          <a:prstGeom prst="curvedUpArrow">
            <a:avLst>
              <a:gd name="adj1" fmla="val 35428"/>
              <a:gd name="adj2" fmla="val 50000"/>
              <a:gd name="adj3" fmla="val 589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solidFill>
                <a:schemeClr val="tx1"/>
              </a:solidFill>
            </a:endParaRPr>
          </a:p>
        </p:txBody>
      </p:sp>
      <p:sp>
        <p:nvSpPr>
          <p:cNvPr id="12" name="Arrow: Curved Up 11">
            <a:extLst>
              <a:ext uri="{FF2B5EF4-FFF2-40B4-BE49-F238E27FC236}">
                <a16:creationId xmlns:a16="http://schemas.microsoft.com/office/drawing/2014/main" id="{8FB028C5-7863-B363-F18C-1EAE96105F3C}"/>
              </a:ext>
            </a:extLst>
          </p:cNvPr>
          <p:cNvSpPr/>
          <p:nvPr/>
        </p:nvSpPr>
        <p:spPr>
          <a:xfrm rot="10800000">
            <a:off x="2754429" y="1687346"/>
            <a:ext cx="5544316" cy="1514285"/>
          </a:xfrm>
          <a:prstGeom prst="curvedUpArrow">
            <a:avLst>
              <a:gd name="adj1" fmla="val 40520"/>
              <a:gd name="adj2" fmla="val 55339"/>
              <a:gd name="adj3" fmla="val 6737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solidFill>
                <a:schemeClr val="tx1"/>
              </a:solidFill>
            </a:endParaRPr>
          </a:p>
        </p:txBody>
      </p:sp>
      <p:sp>
        <p:nvSpPr>
          <p:cNvPr id="13" name="TextBox 12">
            <a:extLst>
              <a:ext uri="{FF2B5EF4-FFF2-40B4-BE49-F238E27FC236}">
                <a16:creationId xmlns:a16="http://schemas.microsoft.com/office/drawing/2014/main" id="{1C93F357-3F3C-3EAB-32D2-8CFDFF588716}"/>
              </a:ext>
            </a:extLst>
          </p:cNvPr>
          <p:cNvSpPr txBox="1"/>
          <p:nvPr/>
        </p:nvSpPr>
        <p:spPr>
          <a:xfrm>
            <a:off x="1516477" y="3450397"/>
            <a:ext cx="4033374" cy="954107"/>
          </a:xfrm>
          <a:prstGeom prst="rect">
            <a:avLst/>
          </a:prstGeom>
          <a:noFill/>
        </p:spPr>
        <p:txBody>
          <a:bodyPr wrap="square" rtlCol="0">
            <a:spAutoFit/>
          </a:bodyPr>
          <a:lstStyle/>
          <a:p>
            <a:r>
              <a:rPr lang="en-GB" sz="2800" b="1" dirty="0">
                <a:latin typeface="Univers" panose="020B0503020202020204" pitchFamily="34" charset="0"/>
              </a:rPr>
              <a:t>Stronger delivery on policy/societal goals</a:t>
            </a:r>
            <a:endParaRPr lang="en-NL" sz="2800" b="1" dirty="0">
              <a:latin typeface="Univers" panose="020B0503020202020204" pitchFamily="34" charset="0"/>
            </a:endParaRPr>
          </a:p>
        </p:txBody>
      </p:sp>
      <p:sp>
        <p:nvSpPr>
          <p:cNvPr id="17" name="TextBox 16">
            <a:extLst>
              <a:ext uri="{FF2B5EF4-FFF2-40B4-BE49-F238E27FC236}">
                <a16:creationId xmlns:a16="http://schemas.microsoft.com/office/drawing/2014/main" id="{55988DAA-A132-4E92-6A8D-10CD596F5D1D}"/>
              </a:ext>
            </a:extLst>
          </p:cNvPr>
          <p:cNvSpPr txBox="1"/>
          <p:nvPr/>
        </p:nvSpPr>
        <p:spPr>
          <a:xfrm>
            <a:off x="6187918" y="3442372"/>
            <a:ext cx="4033374" cy="954107"/>
          </a:xfrm>
          <a:prstGeom prst="rect">
            <a:avLst/>
          </a:prstGeom>
          <a:noFill/>
        </p:spPr>
        <p:txBody>
          <a:bodyPr wrap="square" rtlCol="0">
            <a:spAutoFit/>
          </a:bodyPr>
          <a:lstStyle/>
          <a:p>
            <a:r>
              <a:rPr lang="en-GB" sz="2800" b="1" dirty="0">
                <a:latin typeface="Univers" panose="020B0503020202020204" pitchFamily="34" charset="0"/>
              </a:rPr>
              <a:t>Deeper/broader support for libraries</a:t>
            </a:r>
            <a:endParaRPr lang="en-NL" sz="2800" b="1" dirty="0">
              <a:latin typeface="Univers" panose="020B0503020202020204" pitchFamily="34" charset="0"/>
            </a:endParaRPr>
          </a:p>
        </p:txBody>
      </p:sp>
      <p:sp>
        <p:nvSpPr>
          <p:cNvPr id="18" name="Rectangle: Rounded Corners 17">
            <a:extLst>
              <a:ext uri="{FF2B5EF4-FFF2-40B4-BE49-F238E27FC236}">
                <a16:creationId xmlns:a16="http://schemas.microsoft.com/office/drawing/2014/main" id="{2C37E7B7-579D-95D5-2A42-7F894C796764}"/>
              </a:ext>
            </a:extLst>
          </p:cNvPr>
          <p:cNvSpPr/>
          <p:nvPr/>
        </p:nvSpPr>
        <p:spPr>
          <a:xfrm>
            <a:off x="1310286" y="3380311"/>
            <a:ext cx="4033374" cy="1094282"/>
          </a:xfrm>
          <a:prstGeom prst="round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9" name="Rectangle: Rounded Corners 18">
            <a:extLst>
              <a:ext uri="{FF2B5EF4-FFF2-40B4-BE49-F238E27FC236}">
                <a16:creationId xmlns:a16="http://schemas.microsoft.com/office/drawing/2014/main" id="{2FB1BDEA-9339-C93B-376C-76D83EF5D791}"/>
              </a:ext>
            </a:extLst>
          </p:cNvPr>
          <p:cNvSpPr/>
          <p:nvPr/>
        </p:nvSpPr>
        <p:spPr>
          <a:xfrm>
            <a:off x="5883388" y="3388319"/>
            <a:ext cx="4033374" cy="1094282"/>
          </a:xfrm>
          <a:prstGeom prst="round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11274932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D3E55-08AD-79DF-909F-7A563CC9613B}"/>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F95CC3E-4FA8-6B05-D82D-D52B15346884}"/>
              </a:ext>
            </a:extLst>
          </p:cNvPr>
          <p:cNvSpPr txBox="1"/>
          <p:nvPr/>
        </p:nvSpPr>
        <p:spPr>
          <a:xfrm>
            <a:off x="7823575" y="1535042"/>
            <a:ext cx="3579180" cy="3590727"/>
          </a:xfrm>
          <a:prstGeom prst="rect">
            <a:avLst/>
          </a:prstGeom>
        </p:spPr>
        <p:txBody>
          <a:bodyPr wrap="square" lIns="0" tIns="0" rIns="0" bIns="0" rtlCol="0" anchor="t">
            <a:spAutoFit/>
          </a:bodyPr>
          <a:lstStyle/>
          <a:p>
            <a:pPr algn="r" defTabSz="609630">
              <a:lnSpc>
                <a:spcPts val="5600"/>
              </a:lnSpc>
            </a:pPr>
            <a:r>
              <a:rPr lang="en-US" sz="4667" spc="140" dirty="0">
                <a:solidFill>
                  <a:srgbClr val="49403C"/>
                </a:solidFill>
                <a:latin typeface="Franklin Gothic Heavy"/>
              </a:rPr>
              <a:t>… that can be achieved at all levels of our field… </a:t>
            </a:r>
          </a:p>
        </p:txBody>
      </p:sp>
      <p:grpSp>
        <p:nvGrpSpPr>
          <p:cNvPr id="3" name="Group 3">
            <a:extLst>
              <a:ext uri="{FF2B5EF4-FFF2-40B4-BE49-F238E27FC236}">
                <a16:creationId xmlns:a16="http://schemas.microsoft.com/office/drawing/2014/main" id="{406B8A60-25CA-FE25-CE2B-8C7BB7A58C0F}"/>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72949723-B2D9-664B-8D6C-F10432D05F9D}"/>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a:extLst>
                <a:ext uri="{FF2B5EF4-FFF2-40B4-BE49-F238E27FC236}">
                  <a16:creationId xmlns:a16="http://schemas.microsoft.com/office/drawing/2014/main" id="{344F1103-57D7-E17C-B676-EF129D9A3BC2}"/>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a:extLst>
                <a:ext uri="{FF2B5EF4-FFF2-40B4-BE49-F238E27FC236}">
                  <a16:creationId xmlns:a16="http://schemas.microsoft.com/office/drawing/2014/main" id="{9CF8EDF9-4E8E-680F-A98B-041763342DE0}"/>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7" name="Group 7">
            <a:extLst>
              <a:ext uri="{FF2B5EF4-FFF2-40B4-BE49-F238E27FC236}">
                <a16:creationId xmlns:a16="http://schemas.microsoft.com/office/drawing/2014/main" id="{F2314BDC-79A7-57E2-DBE6-512747DF06DB}"/>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D4C87469-DE18-57C6-2E9C-FFE20B2924BB}"/>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9" name="AutoShape 9">
              <a:extLst>
                <a:ext uri="{FF2B5EF4-FFF2-40B4-BE49-F238E27FC236}">
                  <a16:creationId xmlns:a16="http://schemas.microsoft.com/office/drawing/2014/main" id="{EBA97B81-1A59-F037-2D35-76DF1A50FDC0}"/>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10" name="AutoShape 10">
              <a:extLst>
                <a:ext uri="{FF2B5EF4-FFF2-40B4-BE49-F238E27FC236}">
                  <a16:creationId xmlns:a16="http://schemas.microsoft.com/office/drawing/2014/main" id="{A482B95C-8AE8-1C00-8CC8-65060F96E3B4}"/>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pic>
        <p:nvPicPr>
          <p:cNvPr id="2050" name="Picture 2">
            <a:extLst>
              <a:ext uri="{FF2B5EF4-FFF2-40B4-BE49-F238E27FC236}">
                <a16:creationId xmlns:a16="http://schemas.microsoft.com/office/drawing/2014/main" id="{BECAACC6-697E-4861-3635-BD70B771F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157" y="0"/>
            <a:ext cx="8575362" cy="68580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12B090A-6257-1B2E-61FC-C22F7F44B4F5}"/>
              </a:ext>
            </a:extLst>
          </p:cNvPr>
          <p:cNvSpPr txBox="1"/>
          <p:nvPr/>
        </p:nvSpPr>
        <p:spPr>
          <a:xfrm>
            <a:off x="7628134" y="5633600"/>
            <a:ext cx="2037348" cy="1015663"/>
          </a:xfrm>
          <a:prstGeom prst="rect">
            <a:avLst/>
          </a:prstGeom>
          <a:noFill/>
        </p:spPr>
        <p:txBody>
          <a:bodyPr wrap="square" rtlCol="0">
            <a:spAutoFit/>
          </a:bodyPr>
          <a:lstStyle/>
          <a:p>
            <a:r>
              <a:rPr lang="en-GB" sz="1200" dirty="0"/>
              <a:t>Photo: Ankush Sabharwal, CC-BY-3.0, https://commons.wikimedia.org/wiki/File:Fractals_in_stone.JPG</a:t>
            </a:r>
            <a:endParaRPr lang="en-NL" sz="1200" dirty="0"/>
          </a:p>
        </p:txBody>
      </p:sp>
    </p:spTree>
    <p:extLst>
      <p:ext uri="{BB962C8B-B14F-4D97-AF65-F5344CB8AC3E}">
        <p14:creationId xmlns:p14="http://schemas.microsoft.com/office/powerpoint/2010/main" val="2034624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holding signs&#10;&#10;Description automatically generated">
            <a:extLst>
              <a:ext uri="{FF2B5EF4-FFF2-40B4-BE49-F238E27FC236}">
                <a16:creationId xmlns:a16="http://schemas.microsoft.com/office/drawing/2014/main" id="{27ADB9E8-7DC8-2D8C-7BB0-F9983DAF7C25}"/>
              </a:ext>
            </a:extLst>
          </p:cNvPr>
          <p:cNvPicPr>
            <a:picLocks noChangeAspect="1"/>
          </p:cNvPicPr>
          <p:nvPr/>
        </p:nvPicPr>
        <p:blipFill>
          <a:blip r:embed="rId2">
            <a:extLst>
              <a:ext uri="{28A0092B-C50C-407E-A947-70E740481C1C}">
                <a14:useLocalDpi xmlns:a14="http://schemas.microsoft.com/office/drawing/2010/main" val="0"/>
              </a:ext>
            </a:extLst>
          </a:blip>
          <a:srcRect t="11027" b="4719"/>
          <a:stretch/>
        </p:blipFill>
        <p:spPr>
          <a:xfrm>
            <a:off x="20" y="1282"/>
            <a:ext cx="12191980" cy="6856718"/>
          </a:xfrm>
          <a:prstGeom prst="rect">
            <a:avLst/>
          </a:prstGeom>
        </p:spPr>
      </p:pic>
    </p:spTree>
    <p:extLst>
      <p:ext uri="{BB962C8B-B14F-4D97-AF65-F5344CB8AC3E}">
        <p14:creationId xmlns:p14="http://schemas.microsoft.com/office/powerpoint/2010/main" val="2670334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holding signs&#10;&#10;Description automatically generated">
            <a:extLst>
              <a:ext uri="{FF2B5EF4-FFF2-40B4-BE49-F238E27FC236}">
                <a16:creationId xmlns:a16="http://schemas.microsoft.com/office/drawing/2014/main" id="{DF412C76-019E-F549-D3DC-3CA4A77C8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4920"/>
            <a:ext cx="12192000" cy="8122920"/>
          </a:xfrm>
          <a:prstGeom prst="rect">
            <a:avLst/>
          </a:prstGeom>
        </p:spPr>
      </p:pic>
    </p:spTree>
    <p:extLst>
      <p:ext uri="{BB962C8B-B14F-4D97-AF65-F5344CB8AC3E}">
        <p14:creationId xmlns:p14="http://schemas.microsoft.com/office/powerpoint/2010/main" val="9732777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087A5-1020-5AE5-9A2B-61FDB5461623}"/>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48C796BB-7441-FC2C-3296-A13127D033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735"/>
            <a:ext cx="12192000" cy="8107680"/>
          </a:xfrm>
          <a:prstGeom prst="rect">
            <a:avLst/>
          </a:prstGeom>
        </p:spPr>
      </p:pic>
      <p:sp>
        <p:nvSpPr>
          <p:cNvPr id="2" name="TextBox 2">
            <a:extLst>
              <a:ext uri="{FF2B5EF4-FFF2-40B4-BE49-F238E27FC236}">
                <a16:creationId xmlns:a16="http://schemas.microsoft.com/office/drawing/2014/main" id="{3E21D979-8DE6-E3E8-27D0-C2F5501CE0CD}"/>
              </a:ext>
            </a:extLst>
          </p:cNvPr>
          <p:cNvSpPr txBox="1"/>
          <p:nvPr/>
        </p:nvSpPr>
        <p:spPr>
          <a:xfrm>
            <a:off x="2768381" y="5650271"/>
            <a:ext cx="5878427" cy="718145"/>
          </a:xfrm>
          <a:prstGeom prst="rect">
            <a:avLst/>
          </a:prstGeom>
        </p:spPr>
        <p:txBody>
          <a:bodyPr wrap="square" lIns="0" tIns="0" rIns="0" bIns="0" rtlCol="0" anchor="t">
            <a:spAutoFit/>
          </a:bodyPr>
          <a:lstStyle/>
          <a:p>
            <a:pPr algn="r" defTabSz="609630">
              <a:lnSpc>
                <a:spcPts val="5600"/>
              </a:lnSpc>
            </a:pPr>
            <a:r>
              <a:rPr lang="en-US" sz="4667" spc="140" dirty="0">
                <a:solidFill>
                  <a:srgbClr val="49403C"/>
                </a:solidFill>
                <a:latin typeface="Franklin Gothic Heavy"/>
              </a:rPr>
              <a:t>… SUSTAINABLY!</a:t>
            </a:r>
          </a:p>
        </p:txBody>
      </p:sp>
      <p:grpSp>
        <p:nvGrpSpPr>
          <p:cNvPr id="3" name="Group 3">
            <a:extLst>
              <a:ext uri="{FF2B5EF4-FFF2-40B4-BE49-F238E27FC236}">
                <a16:creationId xmlns:a16="http://schemas.microsoft.com/office/drawing/2014/main" id="{9F12C597-0744-F766-5131-B33C13D57CBF}"/>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135D3729-67EC-EDD1-B409-D4EC08C3F44A}"/>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a:extLst>
                <a:ext uri="{FF2B5EF4-FFF2-40B4-BE49-F238E27FC236}">
                  <a16:creationId xmlns:a16="http://schemas.microsoft.com/office/drawing/2014/main" id="{2DABB2ED-8F66-F633-A89E-21B3C183FEAC}"/>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a:extLst>
                <a:ext uri="{FF2B5EF4-FFF2-40B4-BE49-F238E27FC236}">
                  <a16:creationId xmlns:a16="http://schemas.microsoft.com/office/drawing/2014/main" id="{B2C59398-F57B-A370-4460-6722F3864FFD}"/>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grpSp>
        <p:nvGrpSpPr>
          <p:cNvPr id="7" name="Group 7">
            <a:extLst>
              <a:ext uri="{FF2B5EF4-FFF2-40B4-BE49-F238E27FC236}">
                <a16:creationId xmlns:a16="http://schemas.microsoft.com/office/drawing/2014/main" id="{8D15E64A-7B65-4247-9237-7583024C67EF}"/>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EA0F89D7-6BE0-37CE-E9A8-6D44591B1DE1}"/>
                </a:ext>
              </a:extLst>
            </p:cNvPr>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9" name="AutoShape 9">
              <a:extLst>
                <a:ext uri="{FF2B5EF4-FFF2-40B4-BE49-F238E27FC236}">
                  <a16:creationId xmlns:a16="http://schemas.microsoft.com/office/drawing/2014/main" id="{CDCD179F-126F-52D8-5371-A10CC1C84B86}"/>
                </a:ext>
              </a:extLst>
            </p:cNvPr>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10" name="AutoShape 10">
              <a:extLst>
                <a:ext uri="{FF2B5EF4-FFF2-40B4-BE49-F238E27FC236}">
                  <a16:creationId xmlns:a16="http://schemas.microsoft.com/office/drawing/2014/main" id="{3AB36C7C-0383-3241-F870-176C2234AA5F}"/>
                </a:ext>
              </a:extLst>
            </p:cNvPr>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sp>
        <p:nvSpPr>
          <p:cNvPr id="14" name="TextBox 13">
            <a:extLst>
              <a:ext uri="{FF2B5EF4-FFF2-40B4-BE49-F238E27FC236}">
                <a16:creationId xmlns:a16="http://schemas.microsoft.com/office/drawing/2014/main" id="{BCE87078-FF72-9C09-FB48-53FB9C5B6A04}"/>
              </a:ext>
            </a:extLst>
          </p:cNvPr>
          <p:cNvSpPr txBox="1"/>
          <p:nvPr/>
        </p:nvSpPr>
        <p:spPr>
          <a:xfrm>
            <a:off x="10198607" y="66254"/>
            <a:ext cx="2037348" cy="830997"/>
          </a:xfrm>
          <a:prstGeom prst="rect">
            <a:avLst/>
          </a:prstGeom>
          <a:noFill/>
        </p:spPr>
        <p:txBody>
          <a:bodyPr wrap="square" rtlCol="0">
            <a:spAutoFit/>
          </a:bodyPr>
          <a:lstStyle/>
          <a:p>
            <a:r>
              <a:rPr lang="en-GB" sz="1200" dirty="0"/>
              <a:t>Photo: Steve Harwood, CC-BY-NC 2.0: </a:t>
            </a:r>
            <a:r>
              <a:rPr lang="en-GB" sz="1200" dirty="0">
                <a:hlinkClick r:id="rId3"/>
              </a:rPr>
              <a:t>https://www.flickr.com/photos/captkodak/272746539</a:t>
            </a:r>
            <a:r>
              <a:rPr lang="en-GB" sz="1200" dirty="0"/>
              <a:t> </a:t>
            </a:r>
            <a:endParaRPr lang="en-NL" sz="1200" dirty="0"/>
          </a:p>
        </p:txBody>
      </p:sp>
    </p:spTree>
    <p:extLst>
      <p:ext uri="{BB962C8B-B14F-4D97-AF65-F5344CB8AC3E}">
        <p14:creationId xmlns:p14="http://schemas.microsoft.com/office/powerpoint/2010/main" val="3264897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rot="10800000">
            <a:off x="10890976" y="0"/>
            <a:ext cx="1835148" cy="6858000"/>
          </a:xfrm>
          <a:prstGeom prst="rect">
            <a:avLst/>
          </a:prstGeom>
          <a:solidFill>
            <a:srgbClr val="2F8662"/>
          </a:solidFill>
        </p:spPr>
        <p:txBody>
          <a:bodyPr/>
          <a:lstStyle/>
          <a:p>
            <a:pPr defTabSz="609630"/>
            <a:endParaRPr lang="en-NL" sz="1200">
              <a:solidFill>
                <a:prstClr val="black"/>
              </a:solidFill>
              <a:latin typeface="Arial" panose="020B0604020202020204"/>
            </a:endParaRPr>
          </a:p>
        </p:txBody>
      </p:sp>
      <p:grpSp>
        <p:nvGrpSpPr>
          <p:cNvPr id="11" name="Group 10">
            <a:extLst>
              <a:ext uri="{FF2B5EF4-FFF2-40B4-BE49-F238E27FC236}">
                <a16:creationId xmlns:a16="http://schemas.microsoft.com/office/drawing/2014/main" id="{3251B45F-EB1E-5DF3-CCF2-E0771203C1FF}"/>
              </a:ext>
            </a:extLst>
          </p:cNvPr>
          <p:cNvGrpSpPr/>
          <p:nvPr/>
        </p:nvGrpSpPr>
        <p:grpSpPr>
          <a:xfrm>
            <a:off x="9179623" y="0"/>
            <a:ext cx="1711353" cy="6858000"/>
            <a:chOff x="13769434" y="-309297"/>
            <a:chExt cx="2567030" cy="10905593"/>
          </a:xfrm>
        </p:grpSpPr>
        <p:sp>
          <p:nvSpPr>
            <p:cNvPr id="4" name="AutoShape 4"/>
            <p:cNvSpPr/>
            <p:nvPr/>
          </p:nvSpPr>
          <p:spPr>
            <a:xfrm rot="10800000">
              <a:off x="15480787" y="-309297"/>
              <a:ext cx="855677" cy="10905593"/>
            </a:xfrm>
            <a:prstGeom prst="rect">
              <a:avLst/>
            </a:prstGeom>
            <a:solidFill>
              <a:srgbClr val="2F8662">
                <a:alpha val="69804"/>
              </a:srgbClr>
            </a:solidFill>
          </p:spPr>
          <p:txBody>
            <a:bodyPr/>
            <a:lstStyle/>
            <a:p>
              <a:pPr defTabSz="609630"/>
              <a:endParaRPr lang="en-NL" sz="1200">
                <a:solidFill>
                  <a:prstClr val="black"/>
                </a:solidFill>
                <a:latin typeface="Arial" panose="020B0604020202020204"/>
              </a:endParaRPr>
            </a:p>
          </p:txBody>
        </p:sp>
        <p:sp>
          <p:nvSpPr>
            <p:cNvPr id="5" name="AutoShape 5"/>
            <p:cNvSpPr/>
            <p:nvPr/>
          </p:nvSpPr>
          <p:spPr>
            <a:xfrm rot="10800000">
              <a:off x="14625111" y="-309297"/>
              <a:ext cx="855677" cy="10905593"/>
            </a:xfrm>
            <a:prstGeom prst="rect">
              <a:avLst/>
            </a:prstGeom>
            <a:solidFill>
              <a:srgbClr val="2F8662">
                <a:alpha val="40000"/>
              </a:srgbClr>
            </a:solidFill>
          </p:spPr>
          <p:txBody>
            <a:bodyPr/>
            <a:lstStyle/>
            <a:p>
              <a:pPr defTabSz="609630"/>
              <a:endParaRPr lang="en-NL" sz="1200">
                <a:solidFill>
                  <a:prstClr val="black"/>
                </a:solidFill>
                <a:latin typeface="Arial" panose="020B0604020202020204"/>
              </a:endParaRPr>
            </a:p>
          </p:txBody>
        </p:sp>
        <p:sp>
          <p:nvSpPr>
            <p:cNvPr id="6" name="AutoShape 6"/>
            <p:cNvSpPr/>
            <p:nvPr/>
          </p:nvSpPr>
          <p:spPr>
            <a:xfrm rot="10800000">
              <a:off x="13769434" y="-309297"/>
              <a:ext cx="855677" cy="10905593"/>
            </a:xfrm>
            <a:prstGeom prst="rect">
              <a:avLst/>
            </a:prstGeom>
            <a:solidFill>
              <a:srgbClr val="2F8662">
                <a:alpha val="9804"/>
              </a:srgbClr>
            </a:solidFill>
          </p:spPr>
          <p:txBody>
            <a:bodyPr/>
            <a:lstStyle/>
            <a:p>
              <a:pPr defTabSz="609630"/>
              <a:endParaRPr lang="en-NL" sz="1200">
                <a:solidFill>
                  <a:prstClr val="black"/>
                </a:solidFill>
                <a:latin typeface="Arial" panose="020B0604020202020204"/>
              </a:endParaRPr>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defTabSz="609630">
              <a:lnSpc>
                <a:spcPts val="2664"/>
              </a:lnSpc>
            </a:pPr>
            <a:r>
              <a:rPr lang="en-US" sz="2400" spc="216" dirty="0">
                <a:solidFill>
                  <a:srgbClr val="FFFFFF"/>
                </a:solidFill>
                <a:latin typeface="Arial" panose="020B0604020202020204" pitchFamily="34" charset="0"/>
              </a:rPr>
              <a:t>IFLA HEADQUARTERS 2023</a:t>
            </a:r>
          </a:p>
        </p:txBody>
      </p:sp>
      <p:pic>
        <p:nvPicPr>
          <p:cNvPr id="15" name="Picture 14" descr="A map of the south and south america&#10;&#10;Description automatically generated">
            <a:extLst>
              <a:ext uri="{FF2B5EF4-FFF2-40B4-BE49-F238E27FC236}">
                <a16:creationId xmlns:a16="http://schemas.microsoft.com/office/drawing/2014/main" id="{5AA0EEE3-1E09-599D-8265-DA84665CAAC7}"/>
              </a:ext>
            </a:extLst>
          </p:cNvPr>
          <p:cNvPicPr>
            <a:picLocks noChangeAspect="1"/>
          </p:cNvPicPr>
          <p:nvPr/>
        </p:nvPicPr>
        <p:blipFill>
          <a:blip r:embed="rId2">
            <a:extLst>
              <a:ext uri="{28A0092B-C50C-407E-A947-70E740481C1C}">
                <a14:useLocalDpi xmlns:a14="http://schemas.microsoft.com/office/drawing/2010/main" val="0"/>
              </a:ext>
            </a:extLst>
          </a:blip>
          <a:srcRect r="21417"/>
          <a:stretch/>
        </p:blipFill>
        <p:spPr>
          <a:xfrm>
            <a:off x="1" y="0"/>
            <a:ext cx="9750073" cy="6889826"/>
          </a:xfrm>
          <a:prstGeom prst="rect">
            <a:avLst/>
          </a:prstGeom>
        </p:spPr>
      </p:pic>
      <p:sp>
        <p:nvSpPr>
          <p:cNvPr id="13" name="TextBox 5">
            <a:extLst>
              <a:ext uri="{FF2B5EF4-FFF2-40B4-BE49-F238E27FC236}">
                <a16:creationId xmlns:a16="http://schemas.microsoft.com/office/drawing/2014/main" id="{AE97893D-313D-406D-B115-610360629D94}"/>
              </a:ext>
            </a:extLst>
          </p:cNvPr>
          <p:cNvSpPr txBox="1"/>
          <p:nvPr/>
        </p:nvSpPr>
        <p:spPr>
          <a:xfrm>
            <a:off x="362661" y="3546251"/>
            <a:ext cx="4638675" cy="916020"/>
          </a:xfrm>
          <a:prstGeom prst="rect">
            <a:avLst/>
          </a:prstGeom>
        </p:spPr>
        <p:txBody>
          <a:bodyPr wrap="square" lIns="0" tIns="0" rIns="0" bIns="0" rtlCol="0" anchor="t">
            <a:spAutoFit/>
          </a:bodyPr>
          <a:lstStyle/>
          <a:p>
            <a:pPr algn="ctr">
              <a:lnSpc>
                <a:spcPts val="8400"/>
              </a:lnSpc>
            </a:pPr>
            <a:r>
              <a:rPr lang="en-GB" sz="3200" spc="210" dirty="0">
                <a:solidFill>
                  <a:schemeClr val="tx1">
                    <a:lumMod val="75000"/>
                    <a:lumOff val="25000"/>
                  </a:schemeClr>
                </a:solidFill>
                <a:latin typeface="Arial Black" panose="020B0604020202020204" pitchFamily="34" charset="0"/>
              </a:rPr>
              <a:t>Represented here</a:t>
            </a:r>
          </a:p>
        </p:txBody>
      </p:sp>
    </p:spTree>
    <p:extLst>
      <p:ext uri="{BB962C8B-B14F-4D97-AF65-F5344CB8AC3E}">
        <p14:creationId xmlns:p14="http://schemas.microsoft.com/office/powerpoint/2010/main" val="7717366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2639E-A680-738F-8E84-6A046D6C77FD}"/>
            </a:ext>
          </a:extLst>
        </p:cNvPr>
        <p:cNvGrpSpPr/>
        <p:nvPr/>
      </p:nvGrpSpPr>
      <p:grpSpPr>
        <a:xfrm>
          <a:off x="0" y="0"/>
          <a:ext cx="0" cy="0"/>
          <a:chOff x="0" y="0"/>
          <a:chExt cx="0" cy="0"/>
        </a:xfrm>
      </p:grpSpPr>
      <p:grpSp>
        <p:nvGrpSpPr>
          <p:cNvPr id="2" name="Group 7">
            <a:extLst>
              <a:ext uri="{FF2B5EF4-FFF2-40B4-BE49-F238E27FC236}">
                <a16:creationId xmlns:a16="http://schemas.microsoft.com/office/drawing/2014/main" id="{80287DE2-97F1-25D0-2CB5-86ADD96EC04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C38188BA-F4BD-C284-F23A-D1104A80EACC}"/>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4EE3B73E-2357-36B8-9F15-ECED52B2EEB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D0EAE46E-2F9B-CE00-2CA1-522875E6FD0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D380B15B-91CB-EBDB-663B-88593B061CA2}"/>
              </a:ext>
            </a:extLst>
          </p:cNvPr>
          <p:cNvSpPr txBox="1"/>
          <p:nvPr/>
        </p:nvSpPr>
        <p:spPr>
          <a:xfrm>
            <a:off x="788504" y="381463"/>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By the end of this workshop, </a:t>
            </a:r>
            <a:r>
              <a:rPr kumimoji="0" lang="en-US" sz="3200" b="0" i="1"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you</a:t>
            </a: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should...</a:t>
            </a:r>
          </a:p>
        </p:txBody>
      </p:sp>
      <p:sp>
        <p:nvSpPr>
          <p:cNvPr id="8" name="TextBox 4">
            <a:extLst>
              <a:ext uri="{FF2B5EF4-FFF2-40B4-BE49-F238E27FC236}">
                <a16:creationId xmlns:a16="http://schemas.microsoft.com/office/drawing/2014/main" id="{17FAC33D-6942-0418-9586-E19D91E68081}"/>
              </a:ext>
            </a:extLst>
          </p:cNvPr>
          <p:cNvSpPr txBox="1"/>
          <p:nvPr/>
        </p:nvSpPr>
        <p:spPr>
          <a:xfrm>
            <a:off x="926515" y="1549365"/>
            <a:ext cx="10338968" cy="5124480"/>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Have an understanding of what a sustainable library field means, and how you can apply this in your own work</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a:ea typeface="+mn-ea"/>
                <a:cs typeface="Arial"/>
              </a:rPr>
              <a:t>Have new ideas about how you can engage with the </a:t>
            </a:r>
            <a:r>
              <a:rPr lang="en-US" sz="2400" spc="30" dirty="0">
                <a:solidFill>
                  <a:srgbClr val="49403C"/>
                </a:solidFill>
                <a:latin typeface="Arial"/>
                <a:cs typeface="Arial"/>
              </a:rPr>
              <a:t>UN</a:t>
            </a:r>
            <a:r>
              <a:rPr kumimoji="0" lang="en-US" sz="2400" b="0" i="0" u="none" strike="noStrike" kern="1200" cap="none" spc="30" normalizeH="0" baseline="0" noProof="0" dirty="0">
                <a:ln>
                  <a:noFill/>
                </a:ln>
                <a:solidFill>
                  <a:srgbClr val="49403C"/>
                </a:solidFill>
                <a:effectLst/>
                <a:uLnTx/>
                <a:uFillTx/>
                <a:latin typeface="Arial"/>
                <a:ea typeface="+mn-ea"/>
                <a:cs typeface="Arial"/>
              </a:rPr>
              <a:t>, UNESCO and other international initiatives within your country and regionally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Be able to apply (IFLA) tools and references in your own strategic planning, in particular around gathering and applying data, assessing impact, partnerships and emerging leaders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Be ready to work with us in shaping an IFLA ‘offer’ that responds to the needs of the region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Have built your own networks!</a:t>
            </a:r>
          </a:p>
          <a:p>
            <a:pPr marL="457200" marR="0" lvl="0" indent="-45720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29278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1713706"/>
            <a:ext cx="10519576" cy="3830023"/>
          </a:xfrm>
          <a:prstGeom prst="rect">
            <a:avLst/>
          </a:prstGeom>
        </p:spPr>
        <p:txBody>
          <a:bodyPr wrap="square" lIns="0" tIns="0" rIns="0" bIns="0" rtlCol="0" anchor="t">
            <a:spAutoFit/>
          </a:bodyPr>
          <a:lstStyle/>
          <a:p>
            <a:pPr algn="ctr">
              <a:lnSpc>
                <a:spcPts val="10267"/>
              </a:lnSpc>
            </a:pPr>
            <a:r>
              <a:rPr lang="en-US" sz="7200" b="1" dirty="0">
                <a:solidFill>
                  <a:schemeClr val="bg1"/>
                </a:solidFill>
                <a:latin typeface="Arial Black"/>
              </a:rPr>
              <a:t>Alejandro Santa</a:t>
            </a:r>
          </a:p>
          <a:p>
            <a:pPr algn="ctr">
              <a:lnSpc>
                <a:spcPts val="10267"/>
              </a:lnSpc>
            </a:pPr>
            <a:r>
              <a:rPr lang="en-US" sz="4400" b="1" dirty="0">
                <a:solidFill>
                  <a:schemeClr val="bg1"/>
                </a:solidFill>
                <a:latin typeface="Arial Black"/>
              </a:rPr>
              <a:t>Chair, IFLA Regional Council 2023-2025</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692191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5" y="2751889"/>
            <a:ext cx="3941890" cy="1354217"/>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Any questions?</a:t>
            </a:r>
          </a:p>
        </p:txBody>
      </p:sp>
    </p:spTree>
    <p:extLst>
      <p:ext uri="{BB962C8B-B14F-4D97-AF65-F5344CB8AC3E}">
        <p14:creationId xmlns:p14="http://schemas.microsoft.com/office/powerpoint/2010/main" val="40304839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16373"/>
            <a:ext cx="10519576"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Trends and Futures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688879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94E73-61C9-0F3A-6680-38C56FEC4199}"/>
              </a:ext>
            </a:extLst>
          </p:cNvPr>
          <p:cNvSpPr>
            <a:spLocks noGrp="1"/>
          </p:cNvSpPr>
          <p:nvPr>
            <p:ph type="title"/>
          </p:nvPr>
        </p:nvSpPr>
        <p:spPr>
          <a:xfrm>
            <a:off x="380259" y="3761640"/>
            <a:ext cx="5930348" cy="1325563"/>
          </a:xfrm>
        </p:spPr>
        <p:txBody>
          <a:bodyPr>
            <a:normAutofit/>
          </a:bodyPr>
          <a:lstStyle/>
          <a:p>
            <a:r>
              <a:rPr lang="en-AU" sz="4000" dirty="0"/>
              <a:t>PRESENTING THE</a:t>
            </a:r>
            <a:endParaRPr lang="en-NL" sz="4000" dirty="0"/>
          </a:p>
        </p:txBody>
      </p:sp>
      <p:sp>
        <p:nvSpPr>
          <p:cNvPr id="3" name="Rectangle 2">
            <a:extLst>
              <a:ext uri="{FF2B5EF4-FFF2-40B4-BE49-F238E27FC236}">
                <a16:creationId xmlns:a16="http://schemas.microsoft.com/office/drawing/2014/main" id="{4D36CC03-0D2B-5292-0DDB-0A3426AD4D18}"/>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4958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lstStyle/>
          <a:p>
            <a:r>
              <a:rPr lang="en-US" dirty="0">
                <a:latin typeface="Arial Black" panose="020B0A04020102020204" pitchFamily="34" charset="0"/>
              </a:rPr>
              <a:t>Trend Report</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26901"/>
            <a:ext cx="7482198" cy="3534146"/>
          </a:xfrm>
        </p:spPr>
        <p:txBody>
          <a:bodyPr>
            <a:noAutofit/>
          </a:bodyPr>
          <a:lstStyle/>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The report is generative rather than predictive.</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What is currently happening? What is likely to happen in the near future?</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The identified trends occur in the context of the rapid advancement of generative AI and all the questions it raises for information and society in general.</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Prepared by Prof. Michael Dezuanni and Dr Kim Osman, Digital Media Research Centre, Queensland University of Technology, Australia</a:t>
            </a:r>
          </a:p>
        </p:txBody>
      </p:sp>
      <p:pic>
        <p:nvPicPr>
          <p:cNvPr id="14" name="Picture Placeholder 13" descr="A child reaching for a book on a shelf&#10;&#10;Description automatically generated">
            <a:extLst>
              <a:ext uri="{FF2B5EF4-FFF2-40B4-BE49-F238E27FC236}">
                <a16:creationId xmlns:a16="http://schemas.microsoft.com/office/drawing/2014/main" id="{416BD743-BFE9-3626-FF18-A45AB1B0B453}"/>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p:blipFill>
        <p:spPr>
          <a:xfrm>
            <a:off x="9060873" y="0"/>
            <a:ext cx="3131127" cy="6331527"/>
          </a:xfrm>
        </p:spPr>
      </p:pic>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5" name="Rectangle 2">
            <a:extLst>
              <a:ext uri="{FF2B5EF4-FFF2-40B4-BE49-F238E27FC236}">
                <a16:creationId xmlns:a16="http://schemas.microsoft.com/office/drawing/2014/main" id="{31F8B6F0-8243-126C-698B-BEA174BA648E}"/>
              </a:ext>
            </a:extLst>
          </p:cNvPr>
          <p:cNvSpPr>
            <a:spLocks noChangeArrowheads="1"/>
          </p:cNvSpPr>
          <p:nvPr/>
        </p:nvSpPr>
        <p:spPr bwMode="auto">
          <a:xfrm>
            <a:off x="4692806" y="6288495"/>
            <a:ext cx="381896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4"/>
              </a:rPr>
              <a:t>Pierre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4"/>
              </a:rPr>
              <a:t>Bamin</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on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5"/>
              </a:rPr>
              <a:t>Unsplash</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p>
        </p:txBody>
      </p:sp>
      <p:pic>
        <p:nvPicPr>
          <p:cNvPr id="7" name="Picture 6" descr="A hand reaching for a book on a shelf&#10;&#10;Description automatically generated">
            <a:extLst>
              <a:ext uri="{FF2B5EF4-FFF2-40B4-BE49-F238E27FC236}">
                <a16:creationId xmlns:a16="http://schemas.microsoft.com/office/drawing/2014/main" id="{02F06051-F6A3-31F4-FD37-DA2B52746A72}"/>
              </a:ext>
            </a:extLst>
          </p:cNvPr>
          <p:cNvPicPr>
            <a:picLocks noChangeAspect="1"/>
          </p:cNvPicPr>
          <p:nvPr/>
        </p:nvPicPr>
        <p:blipFill>
          <a:blip r:embed="rId6"/>
          <a:srcRect l="19562" r="50000" b="7677"/>
          <a:stretch/>
        </p:blipFill>
        <p:spPr>
          <a:xfrm>
            <a:off x="8704729" y="0"/>
            <a:ext cx="3487271" cy="7051692"/>
          </a:xfrm>
          <a:prstGeom prst="rect">
            <a:avLst/>
          </a:prstGeom>
        </p:spPr>
      </p:pic>
      <p:grpSp>
        <p:nvGrpSpPr>
          <p:cNvPr id="3" name="Group 7">
            <a:extLst>
              <a:ext uri="{FF2B5EF4-FFF2-40B4-BE49-F238E27FC236}">
                <a16:creationId xmlns:a16="http://schemas.microsoft.com/office/drawing/2014/main" id="{EFB5E55E-B90A-792B-241C-B20305471857}"/>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68CBBBC4-5A84-C3CC-923F-1E8988D1787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10F0723F-DDC0-D259-6588-58A1107E0EC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10">
              <a:extLst>
                <a:ext uri="{FF2B5EF4-FFF2-40B4-BE49-F238E27FC236}">
                  <a16:creationId xmlns:a16="http://schemas.microsoft.com/office/drawing/2014/main" id="{BCC8E4D4-C192-9496-4BE7-550BD3609051}"/>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5506695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latin typeface="Arial Black" panose="020B0A04020102020204" pitchFamily="34" charset="0"/>
              </a:rPr>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086379"/>
            <a:ext cx="7935722" cy="3541586"/>
          </a:xfrm>
        </p:spPr>
        <p:txBody>
          <a:bodyPr>
            <a:noAutofit/>
          </a:bodyPr>
          <a:lstStyle/>
          <a:p>
            <a:pPr marL="13970">
              <a:lnSpc>
                <a:spcPct val="120000"/>
              </a:lnSpc>
              <a:spcBef>
                <a:spcPts val="600"/>
              </a:spcBef>
            </a:pPr>
            <a:r>
              <a:rPr lang="en-GB" sz="2000" b="1" dirty="0">
                <a:solidFill>
                  <a:srgbClr val="000000"/>
                </a:solidFill>
                <a:latin typeface="Univers" panose="020B0503020202020204" pitchFamily="34" charset="0"/>
                <a:ea typeface="Arial" panose="020B0604020202020204" pitchFamily="34" charset="0"/>
              </a:rPr>
              <a:t>Literature Review</a:t>
            </a:r>
          </a:p>
          <a:p>
            <a:pPr marL="299720" indent="-285750">
              <a:lnSpc>
                <a:spcPct val="120000"/>
              </a:lnSpc>
              <a:spcBef>
                <a:spcPts val="600"/>
              </a:spcBef>
              <a:buFont typeface="Arial" panose="020B0604020202020204" pitchFamily="34" charset="0"/>
              <a:buChar char="•"/>
            </a:pPr>
            <a:r>
              <a:rPr lang="en-GB" sz="2000" dirty="0">
                <a:solidFill>
                  <a:srgbClr val="000000"/>
                </a:solidFill>
                <a:latin typeface="Univers" panose="020B0503020202020204" pitchFamily="34" charset="0"/>
                <a:ea typeface="Arial" panose="020B0604020202020204" pitchFamily="34" charset="0"/>
              </a:rPr>
              <a:t>Horizon scan of trends (n=515) across different domains and national contexts including socioeconomic, geopolitical, consumer, business, technology, risk and information.</a:t>
            </a:r>
            <a:r>
              <a:rPr lang="en-AU" sz="2000" dirty="0">
                <a:latin typeface="Univers" panose="020B0503020202020204" pitchFamily="34" charset="0"/>
              </a:rPr>
              <a:t> </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Coding and synthesizing individual trends to identify their prominence in the literature and their relevance to information futures.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Identification of key trends, sub-trends and their interrelations.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Consultation with expert groups to feedback on identified trends.</a:t>
            </a: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3074" name="Picture 2" descr="hand, magnifying glass, finger, photography, thumb">
            <a:extLst>
              <a:ext uri="{FF2B5EF4-FFF2-40B4-BE49-F238E27FC236}">
                <a16:creationId xmlns:a16="http://schemas.microsoft.com/office/drawing/2014/main" id="{90688817-561E-B055-B815-E9FAD1BC2C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46" r="22672" b="8758"/>
          <a:stretch/>
        </p:blipFill>
        <p:spPr bwMode="auto">
          <a:xfrm>
            <a:off x="8772334" y="0"/>
            <a:ext cx="3419666" cy="686436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7">
            <a:extLst>
              <a:ext uri="{FF2B5EF4-FFF2-40B4-BE49-F238E27FC236}">
                <a16:creationId xmlns:a16="http://schemas.microsoft.com/office/drawing/2014/main" id="{B43A3260-0880-C2F5-79CD-31F7BC9F2B5A}"/>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E92383F5-12F4-35C2-1368-1C186477B5C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50386B88-2BA5-89F3-7BB9-1803E69E548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67E95673-2BA3-E42C-1059-A430CD00782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40927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latin typeface="Arial Black" panose="020B0A04020102020204" pitchFamily="34" charset="0"/>
              </a:rPr>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6917203" cy="3541586"/>
          </a:xfrm>
        </p:spPr>
        <p:txBody>
          <a:bodyPr>
            <a:noAutofit/>
          </a:bodyPr>
          <a:lstStyle/>
          <a:p>
            <a:pPr marL="13970">
              <a:lnSpc>
                <a:spcPct val="120000"/>
              </a:lnSpc>
              <a:spcBef>
                <a:spcPts val="600"/>
              </a:spcBef>
            </a:pPr>
            <a:r>
              <a:rPr lang="en-US" sz="2000" b="1" dirty="0">
                <a:latin typeface="Univers" panose="020B0503020202020204" pitchFamily="34" charset="0"/>
              </a:rPr>
              <a:t>Scenarios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Speculative futures over the next 5-10 years.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Combine trends and explore ways they may play out.</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A catalyst for thinking through the potential implications for information, knowledge and libraries in a variety of contexts and possible futures.</a:t>
            </a:r>
          </a:p>
          <a:p>
            <a:pPr marL="13970">
              <a:lnSpc>
                <a:spcPct val="113999"/>
              </a:lnSpc>
              <a:spcBef>
                <a:spcPts val="600"/>
              </a:spcBef>
            </a:pPr>
            <a:endParaRPr lang="en-US" sz="1800" b="1" dirty="0">
              <a:highlight>
                <a:srgbClr val="FFFF00"/>
              </a:highlight>
              <a:latin typeface="Univers" panose="020B0503020202020204" pitchFamily="34" charset="0"/>
            </a:endParaRPr>
          </a:p>
          <a:p>
            <a:pPr marL="13970">
              <a:lnSpc>
                <a:spcPct val="113999"/>
              </a:lnSpc>
              <a:spcBef>
                <a:spcPts val="600"/>
              </a:spcBef>
            </a:pPr>
            <a:endParaRPr lang="en-US" sz="1800" dirty="0">
              <a:latin typeface="Univers" panose="020B0503020202020204" pitchFamily="34" charset="0"/>
            </a:endParaRP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4098" name="Picture 2" descr="Free A Boy Looking at a Viewing Telescope Stock Photo">
            <a:extLst>
              <a:ext uri="{FF2B5EF4-FFF2-40B4-BE49-F238E27FC236}">
                <a16:creationId xmlns:a16="http://schemas.microsoft.com/office/drawing/2014/main" id="{6CDDA106-D627-D514-612E-EBC8831BB4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15" t="8997" r="32245" b="-8997"/>
          <a:stretch/>
        </p:blipFill>
        <p:spPr bwMode="auto">
          <a:xfrm>
            <a:off x="8570260" y="0"/>
            <a:ext cx="3621740" cy="7984528"/>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a:extLst>
              <a:ext uri="{FF2B5EF4-FFF2-40B4-BE49-F238E27FC236}">
                <a16:creationId xmlns:a16="http://schemas.microsoft.com/office/drawing/2014/main" id="{F83FD580-AB76-FFDC-52FF-3947BEB0C902}"/>
              </a:ext>
            </a:extLst>
          </p:cNvPr>
          <p:cNvSpPr txBox="1">
            <a:spLocks/>
          </p:cNvSpPr>
          <p:nvPr/>
        </p:nvSpPr>
        <p:spPr>
          <a:xfrm>
            <a:off x="1357002" y="5567081"/>
            <a:ext cx="6917203" cy="153109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marR="0" lvl="0" indent="0" algn="l" defTabSz="914400" rtl="0" eaLnBrk="1" fontAlgn="auto" latinLnBrk="0" hangingPunct="1">
              <a:lnSpc>
                <a:spcPct val="113999"/>
              </a:lnSpc>
              <a:spcBef>
                <a:spcPts val="600"/>
              </a:spcBef>
              <a:spcAft>
                <a:spcPts val="0"/>
              </a:spcAft>
              <a:buClrTx/>
              <a:buSzTx/>
              <a:buFont typeface="Arial" panose="020B0604020202020204" pitchFamily="34" charset="0"/>
              <a:buNone/>
              <a:tabLst/>
              <a:defRPr/>
            </a:pPr>
            <a:endParaRPr kumimoji="0" lang="en-US" sz="1600" b="1" i="0" u="none" strike="noStrike" kern="1200" cap="none" spc="0" normalizeH="0" baseline="0" noProof="0" dirty="0">
              <a:ln>
                <a:noFill/>
              </a:ln>
              <a:solidFill>
                <a:prstClr val="black"/>
              </a:solidFill>
              <a:effectLst/>
              <a:highlight>
                <a:srgbClr val="FFFF00"/>
              </a:highlight>
              <a:uLnTx/>
              <a:uFillTx/>
              <a:latin typeface="Avenir Book" panose="02000503020000020003" pitchFamily="2" charset="0"/>
              <a:ea typeface="+mn-ea"/>
              <a:cs typeface="+mn-cs"/>
            </a:endParaRPr>
          </a:p>
          <a:p>
            <a:pPr marL="13970" marR="0" lvl="0" indent="0" algn="l" defTabSz="914400" rtl="0" eaLnBrk="1" fontAlgn="auto" latinLnBrk="0" hangingPunct="1">
              <a:lnSpc>
                <a:spcPct val="113999"/>
              </a:lnSpc>
              <a:spcBef>
                <a:spcPts val="6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8" name="Text Placeholder 3">
            <a:extLst>
              <a:ext uri="{FF2B5EF4-FFF2-40B4-BE49-F238E27FC236}">
                <a16:creationId xmlns:a16="http://schemas.microsoft.com/office/drawing/2014/main" id="{5E2237E9-EAB2-FEB6-21B9-31E11EA1FFA6}"/>
              </a:ext>
            </a:extLst>
          </p:cNvPr>
          <p:cNvSpPr txBox="1">
            <a:spLocks/>
          </p:cNvSpPr>
          <p:nvPr/>
        </p:nvSpPr>
        <p:spPr>
          <a:xfrm>
            <a:off x="6459617" y="6099696"/>
            <a:ext cx="1962615" cy="3799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marR="0" lvl="0" indent="0" algn="r" defTabSz="914400" rtl="0" eaLnBrk="1" fontAlgn="auto" latinLnBrk="0" hangingPunct="1">
              <a:lnSpc>
                <a:spcPct val="120000"/>
              </a:lnSpc>
              <a:spcBef>
                <a:spcPts val="6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Photo: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Euvgeny</a:t>
            </a: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PH,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Pexels</a:t>
            </a:r>
            <a:endParaRPr kumimoji="0" lang="en-US"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grpSp>
        <p:nvGrpSpPr>
          <p:cNvPr id="3" name="Group 7">
            <a:extLst>
              <a:ext uri="{FF2B5EF4-FFF2-40B4-BE49-F238E27FC236}">
                <a16:creationId xmlns:a16="http://schemas.microsoft.com/office/drawing/2014/main" id="{26AC9261-C23D-0F68-3962-AE522368CAB9}"/>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BFD2369-3970-E772-0ED7-B3C8E97AFE9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9">
              <a:extLst>
                <a:ext uri="{FF2B5EF4-FFF2-40B4-BE49-F238E27FC236}">
                  <a16:creationId xmlns:a16="http://schemas.microsoft.com/office/drawing/2014/main" id="{49E5AE03-6D8E-C0D7-EBFE-FD02127B95C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10">
              <a:extLst>
                <a:ext uri="{FF2B5EF4-FFF2-40B4-BE49-F238E27FC236}">
                  <a16:creationId xmlns:a16="http://schemas.microsoft.com/office/drawing/2014/main" id="{1A8F117A-E840-23C8-8430-0A6CF3821D8C}"/>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0563888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F807F-6D5D-5046-3D21-3B5AE809CEC2}"/>
              </a:ext>
            </a:extLst>
          </p:cNvPr>
          <p:cNvSpPr>
            <a:spLocks noGrp="1"/>
          </p:cNvSpPr>
          <p:nvPr>
            <p:ph type="title"/>
          </p:nvPr>
        </p:nvSpPr>
        <p:spPr/>
        <p:txBody>
          <a:bodyPr/>
          <a:lstStyle/>
          <a:p>
            <a:r>
              <a:rPr lang="en-AU" dirty="0">
                <a:latin typeface="Arial Black" panose="020B0A04020102020204" pitchFamily="34" charset="0"/>
              </a:rPr>
              <a:t>Trends</a:t>
            </a:r>
            <a:endParaRPr lang="en-NL" dirty="0">
              <a:latin typeface="Arial Black" panose="020B0A04020102020204" pitchFamily="34" charset="0"/>
            </a:endParaRPr>
          </a:p>
        </p:txBody>
      </p:sp>
      <p:sp>
        <p:nvSpPr>
          <p:cNvPr id="3" name="Text Placeholder 2">
            <a:extLst>
              <a:ext uri="{FF2B5EF4-FFF2-40B4-BE49-F238E27FC236}">
                <a16:creationId xmlns:a16="http://schemas.microsoft.com/office/drawing/2014/main" id="{7D47BDB4-96B5-F48E-82F3-B384B7E1DA0A}"/>
              </a:ext>
            </a:extLst>
          </p:cNvPr>
          <p:cNvSpPr>
            <a:spLocks noGrp="1"/>
          </p:cNvSpPr>
          <p:nvPr>
            <p:ph type="body" idx="1"/>
          </p:nvPr>
        </p:nvSpPr>
        <p:spPr/>
        <p:txBody>
          <a:bodyPr/>
          <a:lstStyle/>
          <a:p>
            <a:endParaRPr lang="en-NL" dirty="0"/>
          </a:p>
        </p:txBody>
      </p:sp>
      <p:grpSp>
        <p:nvGrpSpPr>
          <p:cNvPr id="4" name="Group 7">
            <a:extLst>
              <a:ext uri="{FF2B5EF4-FFF2-40B4-BE49-F238E27FC236}">
                <a16:creationId xmlns:a16="http://schemas.microsoft.com/office/drawing/2014/main" id="{E2E7C7F1-104B-1BD1-E626-395CBD9C2563}"/>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09F02FC2-D270-EAE7-C5D6-7BE9A1FD694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60FE9F71-D8E7-3E92-3749-A6DE93D8956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33E8AA47-A583-5B48-710F-5A7C42E71FC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7520571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55903"/>
            <a:ext cx="7608166" cy="1984918"/>
          </a:xfrm>
        </p:spPr>
        <p:txBody>
          <a:bodyPr>
            <a:normAutofit fontScale="92500"/>
          </a:bodyPr>
          <a:lstStyle/>
          <a:p>
            <a:pPr fontAlgn="base">
              <a:lnSpc>
                <a:spcPct val="100000"/>
              </a:lnSpc>
            </a:pPr>
            <a:r>
              <a:rPr lang="en-US" sz="2000" b="1" i="0" dirty="0">
                <a:effectLst/>
                <a:latin typeface="Univers" panose="020B0503020202020204" pitchFamily="34" charset="0"/>
              </a:rPr>
              <a:t>The future holds both opportunities and challenges for improving equity in knowledge systems</a:t>
            </a: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Acceptance of the need to recognize diverse perspectives and voices.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Misinformation continues to impact society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New ways to create, share and use information </a:t>
            </a:r>
          </a:p>
          <a:p>
            <a:endParaRPr lang="en-US" i="1" dirty="0">
              <a:latin typeface="Univers" panose="020B0503020202020204" pitchFamily="34" charset="0"/>
            </a:endParaRPr>
          </a:p>
        </p:txBody>
      </p:sp>
      <p:sp>
        <p:nvSpPr>
          <p:cNvPr id="6" name="Pentagon 5">
            <a:extLst>
              <a:ext uri="{FF2B5EF4-FFF2-40B4-BE49-F238E27FC236}">
                <a16:creationId xmlns:a16="http://schemas.microsoft.com/office/drawing/2014/main" id="{CA15C9F7-8E84-1677-6E15-55B09F6C8AB8}"/>
              </a:ext>
            </a:extLst>
          </p:cNvPr>
          <p:cNvSpPr/>
          <p:nvPr/>
        </p:nvSpPr>
        <p:spPr>
          <a:xfrm>
            <a:off x="801543" y="4378036"/>
            <a:ext cx="7386494" cy="165812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288000" rtlCol="0" anchor="ctr"/>
          <a:lstStyle/>
          <a:p>
            <a:pPr marL="274638" marR="0" lvl="0" indent="0" algn="l" defTabSz="914400" rtl="0" eaLnBrk="1" fontAlgn="base"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How can you build skills in your community to counter misinformation? </a:t>
            </a:r>
          </a:p>
          <a:p>
            <a:pPr marL="274638"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How do you use short form video to engage people with library information? </a:t>
            </a:r>
            <a:endPar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endParaRPr>
          </a:p>
        </p:txBody>
      </p:sp>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500634" y="821837"/>
            <a:ext cx="1902988" cy="648000"/>
          </a:xfrm>
        </p:spPr>
        <p:txBody>
          <a:bodyPr>
            <a:normAutofit/>
          </a:bodyPr>
          <a:lstStyle/>
          <a:p>
            <a:pPr>
              <a:lnSpc>
                <a:spcPct val="114000"/>
              </a:lnSpc>
            </a:pPr>
            <a:r>
              <a:rPr lang="en-US" dirty="0">
                <a:latin typeface="Arial Black" panose="020B0A04020102020204" pitchFamily="34" charset="0"/>
              </a:rPr>
              <a:t>Trend 1</a:t>
            </a:r>
          </a:p>
        </p:txBody>
      </p:sp>
      <p:sp>
        <p:nvSpPr>
          <p:cNvPr id="7" name="TextBox 6">
            <a:extLst>
              <a:ext uri="{FF2B5EF4-FFF2-40B4-BE49-F238E27FC236}">
                <a16:creationId xmlns:a16="http://schemas.microsoft.com/office/drawing/2014/main" id="{C2BD4A63-47F5-C2FF-09BF-F8071BA1CC57}"/>
              </a:ext>
            </a:extLst>
          </p:cNvPr>
          <p:cNvSpPr txBox="1"/>
          <p:nvPr/>
        </p:nvSpPr>
        <p:spPr>
          <a:xfrm>
            <a:off x="2780379" y="648000"/>
            <a:ext cx="5270802"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rPr>
              <a:t>Knowledge practices are changing</a:t>
            </a:r>
            <a:endParaRPr kumimoji="0" lang="en-US" sz="18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endParaRPr>
          </a:p>
        </p:txBody>
      </p:sp>
      <p:cxnSp>
        <p:nvCxnSpPr>
          <p:cNvPr id="10" name="Straight Connector 9">
            <a:extLst>
              <a:ext uri="{FF2B5EF4-FFF2-40B4-BE49-F238E27FC236}">
                <a16:creationId xmlns:a16="http://schemas.microsoft.com/office/drawing/2014/main" id="{392444DA-E5A2-AF95-CA0D-01038A4131E1}"/>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7726980A-6786-C71F-90AA-28DA44229778}"/>
              </a:ext>
            </a:extLst>
          </p:cNvPr>
          <p:cNvSpPr>
            <a:spLocks noChangeArrowheads="1"/>
          </p:cNvSpPr>
          <p:nvPr/>
        </p:nvSpPr>
        <p:spPr bwMode="auto">
          <a:xfrm>
            <a:off x="4249271" y="6332094"/>
            <a:ext cx="369345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3"/>
              </a:rPr>
              <a:t>Nick Moore</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on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4"/>
              </a:rPr>
              <a:t>Unsplash</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p>
        </p:txBody>
      </p:sp>
      <p:pic>
        <p:nvPicPr>
          <p:cNvPr id="9" name="Picture 8" descr="A hand reaching out to the water&#10;&#10;Description automatically generated">
            <a:extLst>
              <a:ext uri="{FF2B5EF4-FFF2-40B4-BE49-F238E27FC236}">
                <a16:creationId xmlns:a16="http://schemas.microsoft.com/office/drawing/2014/main" id="{BF031A84-ACDA-8FB9-490D-977D4A545F6A}"/>
              </a:ext>
            </a:extLst>
          </p:cNvPr>
          <p:cNvPicPr>
            <a:picLocks noChangeAspect="1"/>
          </p:cNvPicPr>
          <p:nvPr/>
        </p:nvPicPr>
        <p:blipFill>
          <a:blip r:embed="rId5"/>
          <a:srcRect l="12039" r="13889"/>
          <a:stretch/>
        </p:blipFill>
        <p:spPr>
          <a:xfrm>
            <a:off x="8695778" y="0"/>
            <a:ext cx="3496222" cy="7080078"/>
          </a:xfrm>
          <a:prstGeom prst="rect">
            <a:avLst/>
          </a:prstGeom>
        </p:spPr>
      </p:pic>
      <p:grpSp>
        <p:nvGrpSpPr>
          <p:cNvPr id="5" name="Group 7">
            <a:extLst>
              <a:ext uri="{FF2B5EF4-FFF2-40B4-BE49-F238E27FC236}">
                <a16:creationId xmlns:a16="http://schemas.microsoft.com/office/drawing/2014/main" id="{F4DB14D9-82E2-27FF-CA08-DF215D3E1378}"/>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09CE39F-C040-0ECE-35FC-1A0DAFB62478}"/>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9">
              <a:extLst>
                <a:ext uri="{FF2B5EF4-FFF2-40B4-BE49-F238E27FC236}">
                  <a16:creationId xmlns:a16="http://schemas.microsoft.com/office/drawing/2014/main" id="{AC071636-9A19-19C3-13FF-09B4E2CAA8DB}"/>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30AC6090-8EB0-740B-362A-531090A0C58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777884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63337"/>
            <a:ext cx="7658003" cy="3397904"/>
          </a:xfrm>
        </p:spPr>
        <p:txBody>
          <a:bodyPr/>
          <a:lstStyle/>
          <a:p>
            <a:pPr fontAlgn="base">
              <a:lnSpc>
                <a:spcPct val="100000"/>
              </a:lnSpc>
            </a:pPr>
            <a:r>
              <a:rPr lang="en-US" sz="2000" b="1" i="0" dirty="0">
                <a:solidFill>
                  <a:srgbClr val="000000"/>
                </a:solidFill>
                <a:effectLst/>
                <a:latin typeface="Univers" panose="020B0503020202020204" pitchFamily="34" charset="0"/>
              </a:rPr>
              <a:t>Generative AI and new technologies are changing how we create, share and use information</a:t>
            </a:r>
            <a:endParaRPr lang="en-US" dirty="0">
              <a:solidFill>
                <a:srgbClr val="000000"/>
              </a:solidFill>
              <a:latin typeface="Univers" panose="020B0503020202020204" pitchFamily="34" charset="0"/>
            </a:endParaRPr>
          </a:p>
          <a:p>
            <a:pPr marL="285750" indent="-285750" algn="l" rtl="0" fontAlgn="base">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Generative AI has great potential, but also potential harms </a:t>
            </a:r>
          </a:p>
          <a:p>
            <a:pPr marL="285750" indent="-285750" algn="l" rtl="0" fontAlgn="base">
              <a:buFont typeface="Arial" panose="020B0604020202020204" pitchFamily="34" charset="0"/>
              <a:buChar char="•"/>
            </a:pPr>
            <a:r>
              <a:rPr lang="en-US" sz="1800" b="0" i="0" dirty="0">
                <a:solidFill>
                  <a:srgbClr val="000000"/>
                </a:solidFill>
                <a:effectLst/>
                <a:latin typeface="Univers" panose="020B0503020202020204" pitchFamily="34" charset="0"/>
              </a:rPr>
              <a:t>Digital twins are scaling up </a:t>
            </a:r>
          </a:p>
          <a:p>
            <a:endParaRPr lang="en-US" dirty="0">
              <a:latin typeface="Univers" panose="020B0503020202020204" pitchFamily="34" charset="0"/>
            </a:endParaRPr>
          </a:p>
        </p:txBody>
      </p:sp>
      <p:sp>
        <p:nvSpPr>
          <p:cNvPr id="3" name="Pentagon 2">
            <a:extLst>
              <a:ext uri="{FF2B5EF4-FFF2-40B4-BE49-F238E27FC236}">
                <a16:creationId xmlns:a16="http://schemas.microsoft.com/office/drawing/2014/main" id="{5F94C874-ECA8-9CD3-B815-BF7BB3CD862A}"/>
              </a:ext>
            </a:extLst>
          </p:cNvPr>
          <p:cNvSpPr/>
          <p:nvPr/>
        </p:nvSpPr>
        <p:spPr>
          <a:xfrm>
            <a:off x="801543" y="4473499"/>
            <a:ext cx="7386494" cy="1235561"/>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How will AI change things like learning, language translation and creating content and information? </a:t>
            </a:r>
          </a:p>
        </p:txBody>
      </p:sp>
      <p:sp>
        <p:nvSpPr>
          <p:cNvPr id="5" name="Title 1">
            <a:extLst>
              <a:ext uri="{FF2B5EF4-FFF2-40B4-BE49-F238E27FC236}">
                <a16:creationId xmlns:a16="http://schemas.microsoft.com/office/drawing/2014/main" id="{FCBC3A65-0C5C-49DF-6C27-DB77BB249661}"/>
              </a:ext>
            </a:extLst>
          </p:cNvPr>
          <p:cNvSpPr txBox="1">
            <a:spLocks/>
          </p:cNvSpPr>
          <p:nvPr/>
        </p:nvSpPr>
        <p:spPr>
          <a:xfrm>
            <a:off x="526929" y="819447"/>
            <a:ext cx="793572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114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Trend 2</a:t>
            </a:r>
          </a:p>
        </p:txBody>
      </p:sp>
      <p:sp>
        <p:nvSpPr>
          <p:cNvPr id="6" name="TextBox 5">
            <a:extLst>
              <a:ext uri="{FF2B5EF4-FFF2-40B4-BE49-F238E27FC236}">
                <a16:creationId xmlns:a16="http://schemas.microsoft.com/office/drawing/2014/main" id="{46AC9F6B-EADB-34D8-10F3-0E05B1012D06}"/>
              </a:ext>
            </a:extLst>
          </p:cNvPr>
          <p:cNvSpPr txBox="1"/>
          <p:nvPr/>
        </p:nvSpPr>
        <p:spPr>
          <a:xfrm>
            <a:off x="2441579" y="738174"/>
            <a:ext cx="6033684"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rPr>
              <a:t>AI and other technologies are transforming society</a:t>
            </a:r>
            <a:endParaRPr kumimoji="0" lang="en-US" sz="18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endParaRPr>
          </a:p>
        </p:txBody>
      </p:sp>
      <p:cxnSp>
        <p:nvCxnSpPr>
          <p:cNvPr id="7" name="Straight Connector 6">
            <a:extLst>
              <a:ext uri="{FF2B5EF4-FFF2-40B4-BE49-F238E27FC236}">
                <a16:creationId xmlns:a16="http://schemas.microsoft.com/office/drawing/2014/main" id="{EDFDC52E-1AEA-5E27-2002-BF8BF8A30782}"/>
              </a:ext>
            </a:extLst>
          </p:cNvPr>
          <p:cNvCxnSpPr>
            <a:cxnSpLocks/>
          </p:cNvCxnSpPr>
          <p:nvPr/>
        </p:nvCxnSpPr>
        <p:spPr>
          <a:xfrm>
            <a:off x="2403741" y="604838"/>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4B779FB-024C-E41C-514D-7EAEDD1E7A56}"/>
              </a:ext>
            </a:extLst>
          </p:cNvPr>
          <p:cNvSpPr>
            <a:spLocks noChangeArrowheads="1"/>
          </p:cNvSpPr>
          <p:nvPr/>
        </p:nvSpPr>
        <p:spPr bwMode="auto">
          <a:xfrm>
            <a:off x="4427952" y="6081951"/>
            <a:ext cx="369345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2"/>
              </a:rPr>
              <a:t>bruce</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2"/>
              </a:rPr>
              <a:t> mars</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on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3"/>
              </a:rPr>
              <a:t>Unsplash</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p>
        </p:txBody>
      </p:sp>
      <p:pic>
        <p:nvPicPr>
          <p:cNvPr id="11" name="Picture 10" descr="A child sitting on the floor looking at a phone&#10;&#10;Description automatically generated">
            <a:extLst>
              <a:ext uri="{FF2B5EF4-FFF2-40B4-BE49-F238E27FC236}">
                <a16:creationId xmlns:a16="http://schemas.microsoft.com/office/drawing/2014/main" id="{313D05A5-7A19-24C3-0FD5-4A220BC7C3EA}"/>
              </a:ext>
            </a:extLst>
          </p:cNvPr>
          <p:cNvPicPr>
            <a:picLocks noChangeAspect="1"/>
          </p:cNvPicPr>
          <p:nvPr/>
        </p:nvPicPr>
        <p:blipFill>
          <a:blip r:embed="rId4"/>
          <a:srcRect l="10769" r="16886"/>
          <a:stretch/>
        </p:blipFill>
        <p:spPr>
          <a:xfrm>
            <a:off x="8738522" y="0"/>
            <a:ext cx="3453477" cy="6950766"/>
          </a:xfrm>
          <a:prstGeom prst="rect">
            <a:avLst/>
          </a:prstGeom>
        </p:spPr>
      </p:pic>
      <p:grpSp>
        <p:nvGrpSpPr>
          <p:cNvPr id="8" name="Group 7">
            <a:extLst>
              <a:ext uri="{FF2B5EF4-FFF2-40B4-BE49-F238E27FC236}">
                <a16:creationId xmlns:a16="http://schemas.microsoft.com/office/drawing/2014/main" id="{4DEE39CD-D28C-1109-B549-215F6AD6C792}"/>
              </a:ext>
            </a:extLst>
          </p:cNvPr>
          <p:cNvGrpSpPr/>
          <p:nvPr/>
        </p:nvGrpSpPr>
        <p:grpSpPr>
          <a:xfrm rot="14993752" flipH="1">
            <a:off x="10000949" y="3653021"/>
            <a:ext cx="1441889" cy="5998533"/>
            <a:chOff x="0" y="0"/>
            <a:chExt cx="3422705" cy="14540791"/>
          </a:xfrm>
        </p:grpSpPr>
        <p:sp>
          <p:nvSpPr>
            <p:cNvPr id="9" name="AutoShape 8">
              <a:extLst>
                <a:ext uri="{FF2B5EF4-FFF2-40B4-BE49-F238E27FC236}">
                  <a16:creationId xmlns:a16="http://schemas.microsoft.com/office/drawing/2014/main" id="{F123DC44-2930-0826-DC03-42CC6C98079A}"/>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9">
              <a:extLst>
                <a:ext uri="{FF2B5EF4-FFF2-40B4-BE49-F238E27FC236}">
                  <a16:creationId xmlns:a16="http://schemas.microsoft.com/office/drawing/2014/main" id="{515FEAF8-E941-5D45-8A51-9AEE52F23B5E}"/>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E865A75A-AAD7-85A0-96EF-A89400015AC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807244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544992" y="822331"/>
            <a:ext cx="2129612" cy="648000"/>
          </a:xfrm>
        </p:spPr>
        <p:txBody>
          <a:bodyPr>
            <a:normAutofit/>
          </a:bodyPr>
          <a:lstStyle/>
          <a:p>
            <a:r>
              <a:rPr lang="en-US" dirty="0">
                <a:latin typeface="Arial Black" panose="020B0A04020102020204" pitchFamily="34" charset="0"/>
              </a:rPr>
              <a:t>Trend 3</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872890" cy="2445836"/>
          </a:xfrm>
        </p:spPr>
        <p:txBody>
          <a:bodyPr>
            <a:normAutofit/>
          </a:bodyPr>
          <a:lstStyle/>
          <a:p>
            <a:pPr>
              <a:lnSpc>
                <a:spcPct val="100000"/>
              </a:lnSpc>
              <a:spcBef>
                <a:spcPts val="0"/>
              </a:spcBef>
            </a:pPr>
            <a:r>
              <a:rPr lang="en-AU" sz="2000" b="1" dirty="0">
                <a:latin typeface="Univers" panose="020B0503020202020204" pitchFamily="34" charset="0"/>
              </a:rPr>
              <a:t>Re-establishing trust in government and media is central for our societies to flourish</a:t>
            </a:r>
          </a:p>
          <a:p>
            <a:pPr marL="285750" lvl="0" indent="-285750">
              <a:lnSpc>
                <a:spcPct val="100000"/>
              </a:lnSpc>
              <a:spcBef>
                <a:spcPts val="2200"/>
              </a:spcBef>
              <a:buFont typeface="Arial" panose="020B0604020202020204" pitchFamily="34" charset="0"/>
              <a:buChar char="•"/>
            </a:pPr>
            <a:r>
              <a:rPr lang="en-AU" sz="1800" dirty="0">
                <a:latin typeface="Univers" panose="020B0503020202020204" pitchFamily="34" charset="0"/>
              </a:rPr>
              <a:t>The loss of local news production is affecting those communities already disadvantaged in other ways </a:t>
            </a:r>
          </a:p>
          <a:p>
            <a:pPr marL="285750" lvl="0" indent="-285750">
              <a:lnSpc>
                <a:spcPct val="100000"/>
              </a:lnSpc>
              <a:buFont typeface="Arial" panose="020B0604020202020204" pitchFamily="34" charset="0"/>
              <a:buChar char="•"/>
            </a:pPr>
            <a:r>
              <a:rPr lang="en-AU" sz="1800" dirty="0">
                <a:latin typeface="Univers" panose="020B0503020202020204" pitchFamily="34" charset="0"/>
              </a:rPr>
              <a:t>The open movements face challenges </a:t>
            </a:r>
          </a:p>
        </p:txBody>
      </p:sp>
      <p:sp>
        <p:nvSpPr>
          <p:cNvPr id="6" name="Pentagon 5">
            <a:extLst>
              <a:ext uri="{FF2B5EF4-FFF2-40B4-BE49-F238E27FC236}">
                <a16:creationId xmlns:a16="http://schemas.microsoft.com/office/drawing/2014/main" id="{BBD22513-CDA1-4E59-DFCA-DF20042AF309}"/>
              </a:ext>
            </a:extLst>
          </p:cNvPr>
          <p:cNvSpPr/>
          <p:nvPr/>
        </p:nvSpPr>
        <p:spPr>
          <a:xfrm>
            <a:off x="802800" y="4549699"/>
            <a:ext cx="7323662" cy="1385610"/>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180000" rtlCol="0" anchor="ctr"/>
          <a:lstStyle/>
          <a:p>
            <a:pPr marL="273050" marR="0" lvl="0" indent="0" algn="l" defTabSz="914400" rtl="0" eaLnBrk="1" fontAlgn="auto" latinLnBrk="0" hangingPunct="1">
              <a:lnSpc>
                <a:spcPct val="113999"/>
              </a:lnSpc>
              <a:spcBef>
                <a:spcPts val="6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What role can local libraries play in news deserts?</a:t>
            </a:r>
          </a:p>
          <a:p>
            <a:pPr marL="273050" marR="0" lvl="0" indent="0" algn="l" defTabSz="914400" rtl="0" eaLnBrk="1" fontAlgn="auto" latinLnBrk="0" hangingPunct="1">
              <a:lnSpc>
                <a:spcPct val="113999"/>
              </a:lnSpc>
              <a:spcBef>
                <a:spcPts val="6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How can libraries help build trust in public institutions? </a:t>
            </a:r>
            <a:endParaRPr kumimoji="0" lang="en-US" sz="18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p:txBody>
      </p:sp>
      <p:sp>
        <p:nvSpPr>
          <p:cNvPr id="7" name="Title 1">
            <a:extLst>
              <a:ext uri="{FF2B5EF4-FFF2-40B4-BE49-F238E27FC236}">
                <a16:creationId xmlns:a16="http://schemas.microsoft.com/office/drawing/2014/main" id="{AA959CA4-7E94-18BF-8A19-41A6035AC587}"/>
              </a:ext>
            </a:extLst>
          </p:cNvPr>
          <p:cNvSpPr txBox="1">
            <a:spLocks/>
          </p:cNvSpPr>
          <p:nvPr/>
        </p:nvSpPr>
        <p:spPr>
          <a:xfrm>
            <a:off x="2757207" y="1054379"/>
            <a:ext cx="5709419" cy="60030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Trust is being renegotiated</a:t>
            </a:r>
          </a:p>
        </p:txBody>
      </p:sp>
      <p:cxnSp>
        <p:nvCxnSpPr>
          <p:cNvPr id="9" name="Straight Connector 8">
            <a:extLst>
              <a:ext uri="{FF2B5EF4-FFF2-40B4-BE49-F238E27FC236}">
                <a16:creationId xmlns:a16="http://schemas.microsoft.com/office/drawing/2014/main" id="{1B831317-62DB-FFF9-D4AF-47B564E33059}"/>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Rectangle 1">
            <a:extLst>
              <a:ext uri="{FF2B5EF4-FFF2-40B4-BE49-F238E27FC236}">
                <a16:creationId xmlns:a16="http://schemas.microsoft.com/office/drawing/2014/main" id="{1318126A-1D23-B769-0B0D-2AD1CEC39442}"/>
              </a:ext>
            </a:extLst>
          </p:cNvPr>
          <p:cNvSpPr>
            <a:spLocks noChangeArrowheads="1"/>
          </p:cNvSpPr>
          <p:nvPr/>
        </p:nvSpPr>
        <p:spPr bwMode="auto">
          <a:xfrm>
            <a:off x="3816820" y="6209907"/>
            <a:ext cx="485887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2"/>
              </a:rPr>
              <a:t>Aniruddha Bhattacharya</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on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3"/>
              </a:rPr>
              <a:t>Unsplash</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p>
        </p:txBody>
      </p:sp>
      <p:pic>
        <p:nvPicPr>
          <p:cNvPr id="12" name="Picture 11" descr="A person carrying a stack of newspapers&#10;&#10;Description automatically generated">
            <a:extLst>
              <a:ext uri="{FF2B5EF4-FFF2-40B4-BE49-F238E27FC236}">
                <a16:creationId xmlns:a16="http://schemas.microsoft.com/office/drawing/2014/main" id="{6D1DA66C-FCAF-0013-F7AC-593259751F71}"/>
              </a:ext>
            </a:extLst>
          </p:cNvPr>
          <p:cNvPicPr>
            <a:picLocks noChangeAspect="1"/>
          </p:cNvPicPr>
          <p:nvPr/>
        </p:nvPicPr>
        <p:blipFill>
          <a:blip r:embed="rId4"/>
          <a:srcRect l="18063" r="8801"/>
          <a:stretch/>
        </p:blipFill>
        <p:spPr>
          <a:xfrm>
            <a:off x="8840896" y="0"/>
            <a:ext cx="3351104" cy="6872982"/>
          </a:xfrm>
          <a:prstGeom prst="rect">
            <a:avLst/>
          </a:prstGeom>
        </p:spPr>
      </p:pic>
      <p:grpSp>
        <p:nvGrpSpPr>
          <p:cNvPr id="3" name="Group 7">
            <a:extLst>
              <a:ext uri="{FF2B5EF4-FFF2-40B4-BE49-F238E27FC236}">
                <a16:creationId xmlns:a16="http://schemas.microsoft.com/office/drawing/2014/main" id="{6572EA42-6B2B-7259-7B7F-0C609BFB8C68}"/>
              </a:ext>
            </a:extLst>
          </p:cNvPr>
          <p:cNvGrpSpPr/>
          <p:nvPr/>
        </p:nvGrpSpPr>
        <p:grpSpPr>
          <a:xfrm rot="14993752" flipH="1">
            <a:off x="10000949" y="3661986"/>
            <a:ext cx="1441889" cy="5998533"/>
            <a:chOff x="0" y="0"/>
            <a:chExt cx="3422705" cy="14540791"/>
          </a:xfrm>
        </p:grpSpPr>
        <p:sp>
          <p:nvSpPr>
            <p:cNvPr id="5" name="AutoShape 8">
              <a:extLst>
                <a:ext uri="{FF2B5EF4-FFF2-40B4-BE49-F238E27FC236}">
                  <a16:creationId xmlns:a16="http://schemas.microsoft.com/office/drawing/2014/main" id="{A78670D3-4721-D881-D10B-4F46D52811B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7DB06E04-CE28-C4D7-7C52-DCFDC0612AE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6590A5A4-F0C5-3634-CB4A-AA5647CCE4A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612738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88504" y="381463"/>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By the end of this workshop, </a:t>
            </a:r>
            <a:r>
              <a:rPr kumimoji="0" lang="en-US" sz="3200" b="0" i="1"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you</a:t>
            </a: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5" y="1549365"/>
            <a:ext cx="10338968" cy="5124480"/>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Have an understanding of what a sustainable library field means, and how you can apply this in your own work</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a:ea typeface="+mn-ea"/>
                <a:cs typeface="Arial"/>
              </a:rPr>
              <a:t>Have new ideas about how you can engage with the </a:t>
            </a:r>
            <a:r>
              <a:rPr lang="en-US" sz="2400" spc="30" dirty="0">
                <a:solidFill>
                  <a:srgbClr val="49403C"/>
                </a:solidFill>
                <a:latin typeface="Arial"/>
                <a:cs typeface="Arial"/>
              </a:rPr>
              <a:t>UN</a:t>
            </a:r>
            <a:r>
              <a:rPr kumimoji="0" lang="en-US" sz="2400" b="0" i="0" u="none" strike="noStrike" kern="1200" cap="none" spc="30" normalizeH="0" baseline="0" noProof="0" dirty="0">
                <a:ln>
                  <a:noFill/>
                </a:ln>
                <a:solidFill>
                  <a:srgbClr val="49403C"/>
                </a:solidFill>
                <a:effectLst/>
                <a:uLnTx/>
                <a:uFillTx/>
                <a:latin typeface="Arial"/>
                <a:ea typeface="+mn-ea"/>
                <a:cs typeface="Arial"/>
              </a:rPr>
              <a:t>, UNESCO and other international initiatives within your country and regionally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Be able to apply (IFLA) tools and references in your own strategic planning, in particular around gathering and applying data, assessing impact, partnerships and emerging leaders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Be ready to work with us in shaping an IFLA ‘offer’ that responds to the needs of the region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Have built your own networks!</a:t>
            </a:r>
          </a:p>
          <a:p>
            <a:pPr marL="457200" marR="0" lvl="0" indent="-45720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803137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2414" y="648000"/>
            <a:ext cx="6337245" cy="1069975"/>
          </a:xfrm>
        </p:spPr>
        <p:txBody>
          <a:bodyPr/>
          <a:lstStyle/>
          <a:p>
            <a:pPr>
              <a:lnSpc>
                <a:spcPct val="100000"/>
              </a:lnSpc>
            </a:pPr>
            <a:r>
              <a:rPr lang="en-US" dirty="0">
                <a:latin typeface="Arial Black" panose="020B0A04020102020204" pitchFamily="34" charset="0"/>
              </a:rPr>
              <a:t>Skills and abilities are becoming more complex</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935722" cy="3488190"/>
          </a:xfrm>
        </p:spPr>
        <p:txBody>
          <a:bodyPr rIns="108000"/>
          <a:lstStyle/>
          <a:p>
            <a:pPr>
              <a:lnSpc>
                <a:spcPct val="113999"/>
              </a:lnSpc>
              <a:spcBef>
                <a:spcPts val="600"/>
              </a:spcBef>
              <a:buClr>
                <a:srgbClr val="000000"/>
              </a:buClr>
              <a:buSzPts val="1445"/>
            </a:pPr>
            <a:r>
              <a:rPr lang="en-AU" sz="2000" b="1"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People will need practical, critical and digital skills to thrive</a:t>
            </a:r>
          </a:p>
          <a:p>
            <a:pPr marL="285750" indent="-285750">
              <a:lnSpc>
                <a:spcPct val="100000"/>
              </a:lnSpc>
              <a:spcBef>
                <a:spcPts val="2200"/>
              </a:spcBef>
              <a:buClr>
                <a:srgbClr val="000000"/>
              </a:buClr>
              <a:buSzPts val="1445"/>
              <a:buFont typeface="Arial" panose="020B0604020202020204" pitchFamily="34" charset="0"/>
              <a:buChar char="•"/>
            </a:pPr>
            <a:r>
              <a:rPr lang="en-AU" sz="18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There is a global talent shortage and a growing demand for digital skills and competencies </a:t>
            </a:r>
          </a:p>
          <a:p>
            <a:pPr marL="285750" indent="-285750">
              <a:lnSpc>
                <a:spcPct val="100000"/>
              </a:lnSpc>
              <a:spcBef>
                <a:spcPts val="600"/>
              </a:spcBef>
              <a:buClr>
                <a:srgbClr val="000000"/>
              </a:buClr>
              <a:buSzPts val="1445"/>
              <a:buFont typeface="Arial" panose="020B0604020202020204" pitchFamily="34" charset="0"/>
              <a:buChar char="•"/>
            </a:pPr>
            <a:r>
              <a:rPr lang="en-AU" sz="18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Media and information literacy benefits individuals and communities </a:t>
            </a:r>
          </a:p>
          <a:p>
            <a:pPr>
              <a:lnSpc>
                <a:spcPct val="113999"/>
              </a:lnSpc>
              <a:spcBef>
                <a:spcPts val="600"/>
              </a:spcBef>
              <a:buClr>
                <a:srgbClr val="000000"/>
              </a:buClr>
              <a:buSzPts val="1445"/>
            </a:pPr>
            <a:endParaRPr lang="en-AU" sz="16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endParaRPr>
          </a:p>
          <a:p>
            <a:endParaRPr lang="en-US" dirty="0">
              <a:latin typeface="Univers" panose="020B0503020202020204" pitchFamily="34" charset="0"/>
            </a:endParaRPr>
          </a:p>
        </p:txBody>
      </p:sp>
      <p:sp>
        <p:nvSpPr>
          <p:cNvPr id="3" name="Title 1">
            <a:extLst>
              <a:ext uri="{FF2B5EF4-FFF2-40B4-BE49-F238E27FC236}">
                <a16:creationId xmlns:a16="http://schemas.microsoft.com/office/drawing/2014/main" id="{8CB9F15F-B832-CD03-98B3-53E08F57444D}"/>
              </a:ext>
            </a:extLst>
          </p:cNvPr>
          <p:cNvSpPr txBox="1">
            <a:spLocks/>
          </p:cNvSpPr>
          <p:nvPr/>
        </p:nvSpPr>
        <p:spPr>
          <a:xfrm>
            <a:off x="582596" y="854687"/>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Trend 4</a:t>
            </a:r>
          </a:p>
        </p:txBody>
      </p:sp>
      <p:sp>
        <p:nvSpPr>
          <p:cNvPr id="5" name="Title 1">
            <a:extLst>
              <a:ext uri="{FF2B5EF4-FFF2-40B4-BE49-F238E27FC236}">
                <a16:creationId xmlns:a16="http://schemas.microsoft.com/office/drawing/2014/main" id="{F7B0E7AD-3705-5B4A-CE7F-1E9B525D885C}"/>
              </a:ext>
            </a:extLst>
          </p:cNvPr>
          <p:cNvSpPr txBox="1">
            <a:spLocks/>
          </p:cNvSpPr>
          <p:nvPr/>
        </p:nvSpPr>
        <p:spPr>
          <a:xfrm>
            <a:off x="2701322" y="623695"/>
            <a:ext cx="5491106" cy="60030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endParaRPr>
          </a:p>
        </p:txBody>
      </p:sp>
      <p:cxnSp>
        <p:nvCxnSpPr>
          <p:cNvPr id="6" name="Straight Connector 5">
            <a:extLst>
              <a:ext uri="{FF2B5EF4-FFF2-40B4-BE49-F238E27FC236}">
                <a16:creationId xmlns:a16="http://schemas.microsoft.com/office/drawing/2014/main" id="{2AD1C053-4C86-FE60-35DA-5902704EB9A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9" name="Pentagon 8">
            <a:extLst>
              <a:ext uri="{FF2B5EF4-FFF2-40B4-BE49-F238E27FC236}">
                <a16:creationId xmlns:a16="http://schemas.microsoft.com/office/drawing/2014/main" id="{9A26B0ED-12FE-D003-6024-A87F59AD74A9}"/>
              </a:ext>
            </a:extLst>
          </p:cNvPr>
          <p:cNvSpPr/>
          <p:nvPr/>
        </p:nvSpPr>
        <p:spPr>
          <a:xfrm>
            <a:off x="802800" y="4296936"/>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24000" rtlCol="0" anchor="ctr"/>
          <a:lstStyle/>
          <a:p>
            <a:pPr marL="317500" marR="0" lvl="0" indent="0" algn="l" defTabSz="914400" rtl="0" eaLnBrk="1" fontAlgn="auto" latinLnBrk="0" hangingPunct="1">
              <a:lnSpc>
                <a:spcPct val="100000"/>
              </a:lnSpc>
              <a:spcBef>
                <a:spcPts val="600"/>
              </a:spcBef>
              <a:spcAft>
                <a:spcPts val="0"/>
              </a:spcAft>
              <a:buClr>
                <a:srgbClr val="000000"/>
              </a:buClr>
              <a:buSzPts val="1445"/>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sym typeface="Oswald Light"/>
              </a:rPr>
              <a:t>What is the role of libraries in identifying and addressing emerging skills gaps in communities?  </a:t>
            </a:r>
          </a:p>
          <a:p>
            <a:pPr marL="317500" marR="0" lvl="0" indent="0" algn="l" defTabSz="914400" rtl="0" eaLnBrk="1" fontAlgn="auto" latinLnBrk="0" hangingPunct="1">
              <a:lnSpc>
                <a:spcPct val="100000"/>
              </a:lnSpc>
              <a:spcBef>
                <a:spcPts val="600"/>
              </a:spcBef>
              <a:spcAft>
                <a:spcPts val="0"/>
              </a:spcAft>
              <a:buClr>
                <a:srgbClr val="000000"/>
              </a:buClr>
              <a:buSzPts val="1445"/>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sym typeface="Oswald Light"/>
              </a:rPr>
              <a:t>Does media and information literacy offer a solution to online harms and threats?</a:t>
            </a:r>
            <a:endParaRPr kumimoji="0" lang="en-US" sz="18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p:txBody>
      </p:sp>
      <p:sp>
        <p:nvSpPr>
          <p:cNvPr id="7" name="Rectangle 1">
            <a:extLst>
              <a:ext uri="{FF2B5EF4-FFF2-40B4-BE49-F238E27FC236}">
                <a16:creationId xmlns:a16="http://schemas.microsoft.com/office/drawing/2014/main" id="{B6AAC09D-2746-6A75-5125-610DBE330791}"/>
              </a:ext>
            </a:extLst>
          </p:cNvPr>
          <p:cNvSpPr>
            <a:spLocks noChangeArrowheads="1"/>
          </p:cNvSpPr>
          <p:nvPr/>
        </p:nvSpPr>
        <p:spPr bwMode="auto">
          <a:xfrm>
            <a:off x="4042248" y="6395223"/>
            <a:ext cx="436581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by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3"/>
              </a:rPr>
              <a:t>Jeswin</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3"/>
              </a:rPr>
              <a:t> Thomas</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on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4"/>
              </a:rPr>
              <a:t>Unsplash</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p>
        </p:txBody>
      </p:sp>
      <p:pic>
        <p:nvPicPr>
          <p:cNvPr id="13" name="Picture 12" descr="Hands holding wires and wires on a board&#10;&#10;Description automatically generated">
            <a:extLst>
              <a:ext uri="{FF2B5EF4-FFF2-40B4-BE49-F238E27FC236}">
                <a16:creationId xmlns:a16="http://schemas.microsoft.com/office/drawing/2014/main" id="{7BAF5A7C-5E69-2A26-228F-D8FB4E87DC88}"/>
              </a:ext>
            </a:extLst>
          </p:cNvPr>
          <p:cNvPicPr>
            <a:picLocks noChangeAspect="1"/>
          </p:cNvPicPr>
          <p:nvPr/>
        </p:nvPicPr>
        <p:blipFill>
          <a:blip r:embed="rId5"/>
          <a:srcRect l="42443" r="24640"/>
          <a:stretch/>
        </p:blipFill>
        <p:spPr>
          <a:xfrm>
            <a:off x="8738522" y="0"/>
            <a:ext cx="3453477" cy="6994272"/>
          </a:xfrm>
          <a:prstGeom prst="rect">
            <a:avLst/>
          </a:prstGeom>
        </p:spPr>
      </p:pic>
      <p:grpSp>
        <p:nvGrpSpPr>
          <p:cNvPr id="8" name="Group 7">
            <a:extLst>
              <a:ext uri="{FF2B5EF4-FFF2-40B4-BE49-F238E27FC236}">
                <a16:creationId xmlns:a16="http://schemas.microsoft.com/office/drawing/2014/main" id="{69447CCA-FE55-5794-525B-8803E8270B65}"/>
              </a:ext>
            </a:extLst>
          </p:cNvPr>
          <p:cNvGrpSpPr/>
          <p:nvPr/>
        </p:nvGrpSpPr>
        <p:grpSpPr>
          <a:xfrm rot="14993752" flipH="1">
            <a:off x="10000949" y="3653021"/>
            <a:ext cx="1441889" cy="5998533"/>
            <a:chOff x="0" y="0"/>
            <a:chExt cx="3422705" cy="14540791"/>
          </a:xfrm>
        </p:grpSpPr>
        <p:sp>
          <p:nvSpPr>
            <p:cNvPr id="10" name="AutoShape 8">
              <a:extLst>
                <a:ext uri="{FF2B5EF4-FFF2-40B4-BE49-F238E27FC236}">
                  <a16:creationId xmlns:a16="http://schemas.microsoft.com/office/drawing/2014/main" id="{F1D0AA8C-EC3F-B65A-412B-8D6B1192488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9">
              <a:extLst>
                <a:ext uri="{FF2B5EF4-FFF2-40B4-BE49-F238E27FC236}">
                  <a16:creationId xmlns:a16="http://schemas.microsoft.com/office/drawing/2014/main" id="{075E3CDE-7DE2-AB93-1831-E499C572FC4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C3A6A4DB-B29D-2EF3-CE65-A75DD303298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42342254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3" y="648000"/>
            <a:ext cx="5449224" cy="1069975"/>
          </a:xfrm>
        </p:spPr>
        <p:txBody>
          <a:bodyPr>
            <a:normAutofit fontScale="90000"/>
          </a:bodyPr>
          <a:lstStyle/>
          <a:p>
            <a:pPr>
              <a:lnSpc>
                <a:spcPct val="100000"/>
              </a:lnSpc>
            </a:pPr>
            <a:r>
              <a:rPr lang="en-US" dirty="0">
                <a:latin typeface="Arial Black" panose="020B0A04020102020204" pitchFamily="34" charset="0"/>
              </a:rPr>
              <a:t>Digital technologies are unevenly distributed</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55902"/>
            <a:ext cx="7935722" cy="2282283"/>
          </a:xfrm>
        </p:spPr>
        <p:txBody>
          <a:bodyPr>
            <a:normAutofit/>
          </a:bodyPr>
          <a:lstStyle/>
          <a:p>
            <a:pPr>
              <a:lnSpc>
                <a:spcPct val="100000"/>
              </a:lnSpc>
            </a:pPr>
            <a:r>
              <a:rPr lang="en-AU" sz="2000" b="1" dirty="0">
                <a:solidFill>
                  <a:srgbClr val="262626"/>
                </a:solidFill>
                <a:latin typeface="Avenir Book"/>
                <a:cs typeface="Arial" panose="020B0604020202020204"/>
              </a:rPr>
              <a:t>Digital inclusion will increase equity</a:t>
            </a:r>
            <a:endParaRPr lang="en-AU" dirty="0">
              <a:solidFill>
                <a:srgbClr val="262626"/>
              </a:solidFill>
              <a:latin typeface="Avenir Book"/>
              <a:cs typeface="Arial" panose="020B0604020202020204"/>
            </a:endParaRPr>
          </a:p>
          <a:p>
            <a:pPr marL="285750" indent="-285750">
              <a:lnSpc>
                <a:spcPct val="100000"/>
              </a:lnSpc>
              <a:spcBef>
                <a:spcPts val="2200"/>
              </a:spcBef>
              <a:buFont typeface="Arial" panose="020B0604020202020204" pitchFamily="34" charset="0"/>
              <a:buChar char="•"/>
            </a:pPr>
            <a:r>
              <a:rPr lang="en-AU" sz="1800" dirty="0">
                <a:solidFill>
                  <a:srgbClr val="262626"/>
                </a:solidFill>
                <a:latin typeface="Avenir Book"/>
                <a:cs typeface="Arial" panose="020B0604020202020204"/>
              </a:rPr>
              <a:t>The digital divide is deepening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Essential services are migrating to digital-first and digital-only service provision that requires a digital identity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Inclusive cultural information frameworks create equitable futures</a:t>
            </a:r>
          </a:p>
        </p:txBody>
      </p:sp>
      <p:sp>
        <p:nvSpPr>
          <p:cNvPr id="5" name="Title 1">
            <a:extLst>
              <a:ext uri="{FF2B5EF4-FFF2-40B4-BE49-F238E27FC236}">
                <a16:creationId xmlns:a16="http://schemas.microsoft.com/office/drawing/2014/main" id="{8D1B54E3-ECDF-1C1C-B334-D3D3A515274C}"/>
              </a:ext>
            </a:extLst>
          </p:cNvPr>
          <p:cNvSpPr txBox="1">
            <a:spLocks/>
          </p:cNvSpPr>
          <p:nvPr/>
        </p:nvSpPr>
        <p:spPr>
          <a:xfrm>
            <a:off x="590030" y="872353"/>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Trend 5</a:t>
            </a:r>
          </a:p>
        </p:txBody>
      </p:sp>
      <p:cxnSp>
        <p:nvCxnSpPr>
          <p:cNvPr id="6" name="Straight Connector 5">
            <a:extLst>
              <a:ext uri="{FF2B5EF4-FFF2-40B4-BE49-F238E27FC236}">
                <a16:creationId xmlns:a16="http://schemas.microsoft.com/office/drawing/2014/main" id="{27C77EC7-B3F3-2D70-C146-22284ACF398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81905954-31B9-5BE3-97FD-08DB8614DDA8}"/>
              </a:ext>
            </a:extLst>
          </p:cNvPr>
          <p:cNvSpPr/>
          <p:nvPr/>
        </p:nvSpPr>
        <p:spPr>
          <a:xfrm>
            <a:off x="802800" y="4438185"/>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auto" latinLnBrk="0" hangingPunct="1">
              <a:lnSpc>
                <a:spcPct val="100000"/>
              </a:lnSpc>
              <a:spcBef>
                <a:spcPts val="12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Avenir Book"/>
                <a:ea typeface="+mn-ea"/>
                <a:cs typeface="Arial" panose="020B0604020202020204"/>
              </a:rPr>
              <a:t>What data do you currently have? What data do you need? What data should you be collecting (or not)? </a:t>
            </a:r>
          </a:p>
          <a:p>
            <a:pPr marL="317500" marR="0" lvl="0" indent="0" algn="l" defTabSz="914400" rtl="0" eaLnBrk="1" fontAlgn="auto" latinLnBrk="0" hangingPunct="1">
              <a:lnSpc>
                <a:spcPct val="100000"/>
              </a:lnSpc>
              <a:spcBef>
                <a:spcPts val="12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Avenir Book"/>
                <a:ea typeface="+mn-ea"/>
                <a:cs typeface="Arial" panose="020B0604020202020204"/>
              </a:rPr>
              <a:t>What access to devices and connections do people in your community have outside the library? </a:t>
            </a:r>
          </a:p>
        </p:txBody>
      </p:sp>
      <p:sp>
        <p:nvSpPr>
          <p:cNvPr id="11" name="TextBox 10">
            <a:extLst>
              <a:ext uri="{FF2B5EF4-FFF2-40B4-BE49-F238E27FC236}">
                <a16:creationId xmlns:a16="http://schemas.microsoft.com/office/drawing/2014/main" id="{A3609C5B-055F-6FDB-76FD-2596BB8FC7FE}"/>
              </a:ext>
            </a:extLst>
          </p:cNvPr>
          <p:cNvSpPr txBox="1"/>
          <p:nvPr/>
        </p:nvSpPr>
        <p:spPr>
          <a:xfrm>
            <a:off x="2281836" y="6390677"/>
            <a:ext cx="6193856"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Brian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Ellin</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CC-BY-NC-SA, </a:t>
            </a:r>
            <a:r>
              <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https://www.flickr.com/photos/brianellin/495063720/</a:t>
            </a:r>
          </a:p>
        </p:txBody>
      </p:sp>
      <p:pic>
        <p:nvPicPr>
          <p:cNvPr id="13" name="Picture 12" descr="A person using a small computer&#10;&#10;Description automatically generated">
            <a:extLst>
              <a:ext uri="{FF2B5EF4-FFF2-40B4-BE49-F238E27FC236}">
                <a16:creationId xmlns:a16="http://schemas.microsoft.com/office/drawing/2014/main" id="{32342A41-5BEC-29BF-CACA-CD9FC587C058}"/>
              </a:ext>
            </a:extLst>
          </p:cNvPr>
          <p:cNvPicPr>
            <a:picLocks noChangeAspect="1"/>
          </p:cNvPicPr>
          <p:nvPr/>
        </p:nvPicPr>
        <p:blipFill>
          <a:blip r:embed="rId3"/>
          <a:srcRect l="27201" t="-754" r="36178" b="754"/>
          <a:stretch/>
        </p:blipFill>
        <p:spPr>
          <a:xfrm>
            <a:off x="8806146" y="-48125"/>
            <a:ext cx="3411191" cy="6986032"/>
          </a:xfrm>
          <a:prstGeom prst="rect">
            <a:avLst/>
          </a:prstGeom>
        </p:spPr>
      </p:pic>
      <p:grpSp>
        <p:nvGrpSpPr>
          <p:cNvPr id="3" name="Group 7">
            <a:extLst>
              <a:ext uri="{FF2B5EF4-FFF2-40B4-BE49-F238E27FC236}">
                <a16:creationId xmlns:a16="http://schemas.microsoft.com/office/drawing/2014/main" id="{2B2E2DA3-250C-3446-E4B8-3F4FE5C0586A}"/>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ED872A4E-833B-6719-71CE-98D0616633F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7A02E9DC-1A4F-E161-02DA-3C73FC8F262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10">
              <a:extLst>
                <a:ext uri="{FF2B5EF4-FFF2-40B4-BE49-F238E27FC236}">
                  <a16:creationId xmlns:a16="http://schemas.microsoft.com/office/drawing/2014/main" id="{DE8D33B8-9E79-3394-44CB-077B158CEC9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2507261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5" y="659771"/>
            <a:ext cx="5307974" cy="1069975"/>
          </a:xfrm>
        </p:spPr>
        <p:txBody>
          <a:bodyPr>
            <a:normAutofit fontScale="90000"/>
          </a:bodyPr>
          <a:lstStyle/>
          <a:p>
            <a:pPr>
              <a:lnSpc>
                <a:spcPct val="100000"/>
              </a:lnSpc>
            </a:pPr>
            <a:r>
              <a:rPr lang="en-US" dirty="0">
                <a:latin typeface="Arial Black" panose="020B0A04020102020204" pitchFamily="34" charset="0"/>
              </a:rPr>
              <a:t>Information systems are using more resources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73836"/>
            <a:ext cx="7935722" cy="1721657"/>
          </a:xfrm>
        </p:spPr>
        <p:txBody>
          <a:bodyPr>
            <a:normAutofit/>
          </a:bodyPr>
          <a:lstStyle/>
          <a:p>
            <a:pPr fontAlgn="base">
              <a:lnSpc>
                <a:spcPct val="100000"/>
              </a:lnSpc>
            </a:pPr>
            <a:r>
              <a:rPr lang="en-US" sz="2000" b="1" i="0" dirty="0">
                <a:solidFill>
                  <a:srgbClr val="000000"/>
                </a:solidFill>
                <a:effectLst/>
                <a:latin typeface="Univers" panose="020B0503020202020204" pitchFamily="34" charset="0"/>
              </a:rPr>
              <a:t>Our information needs are impacting the planet</a:t>
            </a:r>
            <a:endParaRPr lang="en-US" sz="1600" b="0" i="0" dirty="0">
              <a:solidFill>
                <a:srgbClr val="000000"/>
              </a:solidFill>
              <a:effectLst/>
              <a:latin typeface="Univers" panose="020B0503020202020204" pitchFamily="34"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Joining the green economy is essential to address climate change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E-waste is a growing problem </a:t>
            </a:r>
          </a:p>
          <a:p>
            <a:endParaRPr lang="en-US" dirty="0">
              <a:latin typeface="Univers" panose="020B0503020202020204" pitchFamily="34" charset="0"/>
            </a:endParaRPr>
          </a:p>
        </p:txBody>
      </p:sp>
      <p:sp>
        <p:nvSpPr>
          <p:cNvPr id="5" name="Title 1">
            <a:extLst>
              <a:ext uri="{FF2B5EF4-FFF2-40B4-BE49-F238E27FC236}">
                <a16:creationId xmlns:a16="http://schemas.microsoft.com/office/drawing/2014/main" id="{13E9AA93-1E65-9841-A58E-6A65E837B0D6}"/>
              </a:ext>
            </a:extLst>
          </p:cNvPr>
          <p:cNvSpPr txBox="1">
            <a:spLocks/>
          </p:cNvSpPr>
          <p:nvPr/>
        </p:nvSpPr>
        <p:spPr>
          <a:xfrm>
            <a:off x="717673" y="862609"/>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Trend 6</a:t>
            </a:r>
          </a:p>
        </p:txBody>
      </p:sp>
      <p:cxnSp>
        <p:nvCxnSpPr>
          <p:cNvPr id="6" name="Straight Connector 5">
            <a:extLst>
              <a:ext uri="{FF2B5EF4-FFF2-40B4-BE49-F238E27FC236}">
                <a16:creationId xmlns:a16="http://schemas.microsoft.com/office/drawing/2014/main" id="{25ADC9AF-B635-1CD7-EA70-BC55CA21EF4D}"/>
              </a:ext>
            </a:extLst>
          </p:cNvPr>
          <p:cNvCxnSpPr>
            <a:cxnSpLocks/>
          </p:cNvCxnSpPr>
          <p:nvPr/>
        </p:nvCxnSpPr>
        <p:spPr>
          <a:xfrm>
            <a:off x="2690612"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0BF21190-760E-0A1C-6FCD-049892C7B3C0}"/>
              </a:ext>
            </a:extLst>
          </p:cNvPr>
          <p:cNvSpPr/>
          <p:nvPr/>
        </p:nvSpPr>
        <p:spPr>
          <a:xfrm>
            <a:off x="802800" y="4191918"/>
            <a:ext cx="7323662" cy="172165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base" latinLnBrk="0" hangingPunct="1">
              <a:lnSpc>
                <a:spcPct val="100000"/>
              </a:lnSpc>
              <a:spcBef>
                <a:spcPts val="120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Does your </a:t>
            </a:r>
            <a:r>
              <a:rPr kumimoji="0" lang="en-US" sz="2000" b="1"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organisation</a:t>
            </a: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 have a plan or policy for </a:t>
            </a:r>
            <a:r>
              <a:rPr kumimoji="0" lang="en-US" sz="2000" b="1"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minimising</a:t>
            </a: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 the generation of e-waste?</a:t>
            </a:r>
          </a:p>
          <a:p>
            <a:pPr marL="317500" marR="0" lvl="0" indent="0" algn="l" defTabSz="914400" rtl="0" eaLnBrk="1" fontAlgn="base" latinLnBrk="0" hangingPunct="1">
              <a:lnSpc>
                <a:spcPct val="100000"/>
              </a:lnSpc>
              <a:spcBef>
                <a:spcPts val="120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How can libraries reduce or offset their environmental impacts? </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Univers" panose="020B0503020202020204" pitchFamily="34" charset="0"/>
              <a:ea typeface="+mn-ea"/>
              <a:cs typeface="+mn-cs"/>
            </a:endParaRPr>
          </a:p>
        </p:txBody>
      </p:sp>
      <p:sp>
        <p:nvSpPr>
          <p:cNvPr id="7" name="TextBox 6">
            <a:extLst>
              <a:ext uri="{FF2B5EF4-FFF2-40B4-BE49-F238E27FC236}">
                <a16:creationId xmlns:a16="http://schemas.microsoft.com/office/drawing/2014/main" id="{6603AA76-304E-F35C-1969-618CF3C45DE9}"/>
              </a:ext>
            </a:extLst>
          </p:cNvPr>
          <p:cNvSpPr txBox="1"/>
          <p:nvPr/>
        </p:nvSpPr>
        <p:spPr>
          <a:xfrm>
            <a:off x="856382" y="6210000"/>
            <a:ext cx="7356107"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Sardwim</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r>
              <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https://www.pexels.com/photo/colorful-recycling-bins-on-the-roadside-15737015/</a:t>
            </a:r>
          </a:p>
        </p:txBody>
      </p:sp>
      <p:pic>
        <p:nvPicPr>
          <p:cNvPr id="13" name="Picture 12" descr="Several trash cans in a park&#10;&#10;Description automatically generated">
            <a:extLst>
              <a:ext uri="{FF2B5EF4-FFF2-40B4-BE49-F238E27FC236}">
                <a16:creationId xmlns:a16="http://schemas.microsoft.com/office/drawing/2014/main" id="{B931715B-BF61-E94F-6302-E5B998A5B2A8}"/>
              </a:ext>
            </a:extLst>
          </p:cNvPr>
          <p:cNvPicPr>
            <a:picLocks noChangeAspect="1"/>
          </p:cNvPicPr>
          <p:nvPr/>
        </p:nvPicPr>
        <p:blipFill>
          <a:blip r:embed="rId2"/>
          <a:srcRect l="11353" r="14810"/>
          <a:stretch/>
        </p:blipFill>
        <p:spPr>
          <a:xfrm>
            <a:off x="8772334" y="0"/>
            <a:ext cx="3419666" cy="6949089"/>
          </a:xfrm>
          <a:prstGeom prst="rect">
            <a:avLst/>
          </a:prstGeom>
        </p:spPr>
      </p:pic>
      <p:grpSp>
        <p:nvGrpSpPr>
          <p:cNvPr id="3" name="Group 7">
            <a:extLst>
              <a:ext uri="{FF2B5EF4-FFF2-40B4-BE49-F238E27FC236}">
                <a16:creationId xmlns:a16="http://schemas.microsoft.com/office/drawing/2014/main" id="{49DADEE7-A2CD-0C8D-155E-F7A263D375D5}"/>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006DFFDB-0B3E-8CA9-9F2B-795E13A2772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9">
              <a:extLst>
                <a:ext uri="{FF2B5EF4-FFF2-40B4-BE49-F238E27FC236}">
                  <a16:creationId xmlns:a16="http://schemas.microsoft.com/office/drawing/2014/main" id="{CBEDB4C9-51EB-6D09-DE91-C527332A004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64073B7C-B82B-08C3-DA7F-50EC7851FE65}"/>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0296162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9849" y="641795"/>
            <a:ext cx="6185328" cy="1069975"/>
          </a:xfrm>
        </p:spPr>
        <p:txBody>
          <a:bodyPr/>
          <a:lstStyle/>
          <a:p>
            <a:pPr>
              <a:lnSpc>
                <a:spcPct val="100000"/>
              </a:lnSpc>
            </a:pPr>
            <a:r>
              <a:rPr lang="en-US" dirty="0">
                <a:latin typeface="Arial Black" panose="020B0A04020102020204" pitchFamily="34" charset="0"/>
              </a:rPr>
              <a:t>People are seeking community connections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fontAlgn="base">
              <a:lnSpc>
                <a:spcPct val="120000"/>
              </a:lnSpc>
            </a:pPr>
            <a:r>
              <a:rPr lang="en-US" sz="2000" b="1" i="0" dirty="0">
                <a:solidFill>
                  <a:srgbClr val="000000"/>
                </a:solidFill>
                <a:effectLst/>
                <a:latin typeface="Univers" panose="020B0503020202020204" pitchFamily="34" charset="0"/>
              </a:rPr>
              <a:t>Creating places to share space and resources is key to building an equitable society</a:t>
            </a:r>
            <a:endParaRPr lang="en-US" sz="2000" b="1" dirty="0">
              <a:solidFill>
                <a:srgbClr val="000000"/>
              </a:solidFill>
              <a:latin typeface="Univers" panose="020B0503020202020204" pitchFamily="34"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Local, place-based events and collaborations builds community resilience and capabilities </a:t>
            </a:r>
          </a:p>
          <a:p>
            <a:pPr marL="285750" indent="-285750" algn="l" rtl="0" fontAlgn="base">
              <a:lnSpc>
                <a:spcPct val="100000"/>
              </a:lnSpc>
              <a:spcBef>
                <a:spcPts val="600"/>
              </a:spcBef>
              <a:buFont typeface="Arial" panose="020B0604020202020204" pitchFamily="34" charset="0"/>
              <a:buChar char="•"/>
            </a:pPr>
            <a:r>
              <a:rPr lang="en-US" sz="1800" b="0" i="0" dirty="0">
                <a:solidFill>
                  <a:srgbClr val="000000"/>
                </a:solidFill>
                <a:effectLst/>
                <a:latin typeface="Univers" panose="020B0503020202020204" pitchFamily="34" charset="0"/>
              </a:rPr>
              <a:t>Growth in online communities </a:t>
            </a:r>
          </a:p>
          <a:p>
            <a:endParaRPr lang="en-US" dirty="0">
              <a:latin typeface="Univers" panose="020B0503020202020204" pitchFamily="34" charset="0"/>
            </a:endParaRPr>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623506" y="883186"/>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Trend 7</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4" name="Pentagon 13">
            <a:extLst>
              <a:ext uri="{FF2B5EF4-FFF2-40B4-BE49-F238E27FC236}">
                <a16:creationId xmlns:a16="http://schemas.microsoft.com/office/drawing/2014/main" id="{0E78CC39-EEED-2B16-5AFC-F36B2E935FFB}"/>
              </a:ext>
            </a:extLst>
          </p:cNvPr>
          <p:cNvSpPr/>
          <p:nvPr/>
        </p:nvSpPr>
        <p:spPr>
          <a:xfrm>
            <a:off x="802800" y="4230029"/>
            <a:ext cx="7323662" cy="1922379"/>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base" latinLnBrk="0" hangingPunct="1">
              <a:lnSpc>
                <a:spcPct val="100000"/>
              </a:lnSpc>
              <a:spcBef>
                <a:spcPts val="120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What is the role of the library in addressing larger social problems like digital exclusion, poverty and education gaps?</a:t>
            </a:r>
          </a:p>
          <a:p>
            <a:pPr marL="317500" marR="0" lvl="0" indent="0" algn="l" defTabSz="914400" rtl="0" eaLnBrk="1" fontAlgn="base" latinLnBrk="0" hangingPunct="1">
              <a:lnSpc>
                <a:spcPct val="100000"/>
              </a:lnSpc>
              <a:spcBef>
                <a:spcPts val="120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What more do libraries need to become catalysts for community life? </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Univers" panose="020B0503020202020204" pitchFamily="34" charset="0"/>
              <a:ea typeface="+mn-ea"/>
              <a:cs typeface="+mn-cs"/>
            </a:endParaRPr>
          </a:p>
        </p:txBody>
      </p:sp>
      <p:sp>
        <p:nvSpPr>
          <p:cNvPr id="5" name="TextBox 4">
            <a:extLst>
              <a:ext uri="{FF2B5EF4-FFF2-40B4-BE49-F238E27FC236}">
                <a16:creationId xmlns:a16="http://schemas.microsoft.com/office/drawing/2014/main" id="{CBEBA78C-86F7-14C9-A097-512700E80BD3}"/>
              </a:ext>
            </a:extLst>
          </p:cNvPr>
          <p:cNvSpPr txBox="1"/>
          <p:nvPr/>
        </p:nvSpPr>
        <p:spPr>
          <a:xfrm>
            <a:off x="2269683" y="6390677"/>
            <a:ext cx="6190128"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Laura Beatriz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Chobadindegui</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CC-BY 2.0</a:t>
            </a:r>
            <a:endPar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12" name="Picture 11" descr="A group of people sitting around a table&#10;&#10;Description automatically generated">
            <a:extLst>
              <a:ext uri="{FF2B5EF4-FFF2-40B4-BE49-F238E27FC236}">
                <a16:creationId xmlns:a16="http://schemas.microsoft.com/office/drawing/2014/main" id="{5C4F210F-C55C-0914-D8F2-55466D3D4BC2}"/>
              </a:ext>
            </a:extLst>
          </p:cNvPr>
          <p:cNvPicPr>
            <a:picLocks noChangeAspect="1"/>
          </p:cNvPicPr>
          <p:nvPr/>
        </p:nvPicPr>
        <p:blipFill>
          <a:blip r:embed="rId3"/>
          <a:srcRect l="45916" r="19024"/>
          <a:stretch/>
        </p:blipFill>
        <p:spPr>
          <a:xfrm>
            <a:off x="8792129" y="-1"/>
            <a:ext cx="3399871" cy="6934047"/>
          </a:xfrm>
          <a:prstGeom prst="rect">
            <a:avLst/>
          </a:prstGeom>
        </p:spPr>
      </p:pic>
      <p:grpSp>
        <p:nvGrpSpPr>
          <p:cNvPr id="3" name="Group 7">
            <a:extLst>
              <a:ext uri="{FF2B5EF4-FFF2-40B4-BE49-F238E27FC236}">
                <a16:creationId xmlns:a16="http://schemas.microsoft.com/office/drawing/2014/main" id="{F5D40EE2-333F-01FE-AFCA-A48B51D24039}"/>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B79CA63D-4C5D-DD6D-4D72-F8E426D436D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9">
              <a:extLst>
                <a:ext uri="{FF2B5EF4-FFF2-40B4-BE49-F238E27FC236}">
                  <a16:creationId xmlns:a16="http://schemas.microsoft.com/office/drawing/2014/main" id="{A42E9881-9786-9129-8CDE-7EB2AD17D23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10">
              <a:extLst>
                <a:ext uri="{FF2B5EF4-FFF2-40B4-BE49-F238E27FC236}">
                  <a16:creationId xmlns:a16="http://schemas.microsoft.com/office/drawing/2014/main" id="{6D7EA6FC-148F-C8C9-54A1-E41E2F7FCEB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4862198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123950" y="1712605"/>
            <a:ext cx="9944100"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How positive/negative are these trends? How important are they for libraries?</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Go to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and use the code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6450270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B01AE-D862-DAB2-1320-673B5B63F2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DBA19E-6B83-E021-A3F9-FF7C1EDC8764}"/>
              </a:ext>
            </a:extLst>
          </p:cNvPr>
          <p:cNvSpPr>
            <a:spLocks noGrp="1"/>
          </p:cNvSpPr>
          <p:nvPr>
            <p:ph type="title"/>
          </p:nvPr>
        </p:nvSpPr>
        <p:spPr>
          <a:xfrm>
            <a:off x="838200" y="890906"/>
            <a:ext cx="10515600" cy="2852737"/>
          </a:xfrm>
        </p:spPr>
        <p:txBody>
          <a:bodyPr>
            <a:normAutofit/>
          </a:bodyPr>
          <a:lstStyle/>
          <a:p>
            <a:r>
              <a:rPr lang="en-AU" sz="6600" dirty="0">
                <a:latin typeface="Arial Black" panose="020B0A04020102020204" pitchFamily="34" charset="0"/>
              </a:rPr>
              <a:t>It is 2034</a:t>
            </a:r>
            <a:endParaRPr lang="en-NL" sz="6600" dirty="0">
              <a:latin typeface="Arial Black" panose="020B0A04020102020204" pitchFamily="34" charset="0"/>
            </a:endParaRPr>
          </a:p>
        </p:txBody>
      </p:sp>
      <p:sp>
        <p:nvSpPr>
          <p:cNvPr id="3" name="Text Placeholder 2">
            <a:extLst>
              <a:ext uri="{FF2B5EF4-FFF2-40B4-BE49-F238E27FC236}">
                <a16:creationId xmlns:a16="http://schemas.microsoft.com/office/drawing/2014/main" id="{E7467796-D8F5-47F1-521D-8B1DCE7CA6DA}"/>
              </a:ext>
            </a:extLst>
          </p:cNvPr>
          <p:cNvSpPr>
            <a:spLocks noGrp="1"/>
          </p:cNvSpPr>
          <p:nvPr>
            <p:ph type="body" idx="1"/>
          </p:nvPr>
        </p:nvSpPr>
        <p:spPr/>
        <p:txBody>
          <a:bodyPr/>
          <a:lstStyle/>
          <a:p>
            <a:endParaRPr lang="en-NL" dirty="0"/>
          </a:p>
        </p:txBody>
      </p:sp>
      <p:grpSp>
        <p:nvGrpSpPr>
          <p:cNvPr id="4" name="Group 7">
            <a:extLst>
              <a:ext uri="{FF2B5EF4-FFF2-40B4-BE49-F238E27FC236}">
                <a16:creationId xmlns:a16="http://schemas.microsoft.com/office/drawing/2014/main" id="{A6812DD1-B6DB-D9EE-E1F8-BF9517C5F69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D58BA1D-F035-B6EA-C6A1-A12DF7FBAA0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A38AA4CE-C72D-1063-CC87-C87B04726FC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7F93B27A-B838-B354-493B-5B0C328A2A7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3538072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16E05-1B7E-EA66-5E12-3C76FDBA9F3B}"/>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2265275E-AC00-D987-4A94-B550A944A03D}"/>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920DFFE-2730-AE96-A27E-08AB3AEC709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881B3A5F-EC71-E7C9-81D0-A726D8832F14}"/>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676283D5-04DC-EE62-9EDD-1B0FBEDF6DA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967E6A64-8F9F-67D8-D735-94C06208AFB7}"/>
              </a:ext>
            </a:extLst>
          </p:cNvPr>
          <p:cNvSpPr txBox="1">
            <a:spLocks/>
          </p:cNvSpPr>
          <p:nvPr/>
        </p:nvSpPr>
        <p:spPr>
          <a:xfrm>
            <a:off x="520863" y="508230"/>
            <a:ext cx="9825679"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E"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Scenario 1 – O</a:t>
            </a: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p</a:t>
            </a:r>
            <a:r>
              <a:rPr kumimoji="0" lang="en-AE"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 Out</a:t>
            </a:r>
          </a:p>
        </p:txBody>
      </p:sp>
      <p:sp>
        <p:nvSpPr>
          <p:cNvPr id="11" name="Content Placeholder 2">
            <a:extLst>
              <a:ext uri="{FF2B5EF4-FFF2-40B4-BE49-F238E27FC236}">
                <a16:creationId xmlns:a16="http://schemas.microsoft.com/office/drawing/2014/main" id="{7850D5ED-AB38-2863-9BDD-F29D94476D74}"/>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Expectations of digital citizenship move faster than people’s readiness to embrace it</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People living informally are not able to benefit, while the digital divide remains an issue for a hard-to-compress share of the population</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A growing share of the population refuse to adopt new technologies, preferring to live without screens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They risk facing exclusion, given that services (public and private) are increasingly available only in digital form. So too is community life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pic>
        <p:nvPicPr>
          <p:cNvPr id="12" name="Picture 11" descr="A person holding a bucket of cell phones&#10;&#10;Description automatically generated">
            <a:extLst>
              <a:ext uri="{FF2B5EF4-FFF2-40B4-BE49-F238E27FC236}">
                <a16:creationId xmlns:a16="http://schemas.microsoft.com/office/drawing/2014/main" id="{31F7F3E9-465D-1AFD-586E-ECB8D7F0393E}"/>
              </a:ext>
            </a:extLst>
          </p:cNvPr>
          <p:cNvPicPr>
            <a:picLocks noChangeAspect="1"/>
          </p:cNvPicPr>
          <p:nvPr/>
        </p:nvPicPr>
        <p:blipFill>
          <a:blip r:embed="rId2">
            <a:extLst>
              <a:ext uri="{28A0092B-C50C-407E-A947-70E740481C1C}">
                <a14:useLocalDpi xmlns:a14="http://schemas.microsoft.com/office/drawing/2010/main" val="0"/>
              </a:ext>
            </a:extLst>
          </a:blip>
          <a:srcRect l="16095" r="14114"/>
          <a:stretch/>
        </p:blipFill>
        <p:spPr>
          <a:xfrm>
            <a:off x="8200104" y="1354011"/>
            <a:ext cx="3136490" cy="3370656"/>
          </a:xfrm>
          <a:prstGeom prst="rect">
            <a:avLst/>
          </a:prstGeom>
        </p:spPr>
      </p:pic>
      <p:sp>
        <p:nvSpPr>
          <p:cNvPr id="13" name="TextBox 12">
            <a:extLst>
              <a:ext uri="{FF2B5EF4-FFF2-40B4-BE49-F238E27FC236}">
                <a16:creationId xmlns:a16="http://schemas.microsoft.com/office/drawing/2014/main" id="{77329291-0854-C4A7-EFBC-BE6E0779F33F}"/>
              </a:ext>
            </a:extLst>
          </p:cNvPr>
          <p:cNvSpPr txBox="1"/>
          <p:nvPr/>
        </p:nvSpPr>
        <p:spPr>
          <a:xfrm>
            <a:off x="8200104" y="4849907"/>
            <a:ext cx="2890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Incase</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CC-BY, https://www.flickr.com/photos/goincase/4664247998/</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923236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726B4-F285-D586-C976-98E6B92D1F79}"/>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EF3B2981-933D-A184-2FAA-DD593CF6FD78}"/>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C5D8412-3AA2-6A4C-D5BF-3C084F0688C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3146B340-4CC6-BEB8-EDDC-60A12BFF88F5}"/>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EFDEC180-93AD-6398-0DF7-B687F5F0C54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12BB37C3-BBBA-C550-3DE8-03E58A61166F}"/>
              </a:ext>
            </a:extLst>
          </p:cNvPr>
          <p:cNvSpPr txBox="1">
            <a:spLocks/>
          </p:cNvSpPr>
          <p:nvPr/>
        </p:nvSpPr>
        <p:spPr>
          <a:xfrm>
            <a:off x="520863" y="390397"/>
            <a:ext cx="10951667"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Scenario 2 – </a:t>
            </a:r>
            <a:r>
              <a:rPr kumimoji="0" lang="en-GB"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It might be all the chemtrails raining down on you</a:t>
            </a:r>
            <a:endPar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endParaRPr>
          </a:p>
        </p:txBody>
      </p:sp>
      <p:sp>
        <p:nvSpPr>
          <p:cNvPr id="11" name="Content Placeholder 2">
            <a:extLst>
              <a:ext uri="{FF2B5EF4-FFF2-40B4-BE49-F238E27FC236}">
                <a16:creationId xmlns:a16="http://schemas.microsoft.com/office/drawing/2014/main" id="{D26B3EFD-1A99-807A-1488-69B66C3C2DA8}"/>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An explosion of misinformation has undermined many people’s belief in what they read or see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Instead, many prefer to stick to what makes them comfortable, with attacks on education and research growing</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Laws follow, with growing moves to censor information that does not match with official viewpoints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Yet the consequences of this in terms of falling education results, and scandals linked to misinformation, are making some ask questions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pic>
        <p:nvPicPr>
          <p:cNvPr id="2" name="Picture 1" descr="A person holding a bucket of cell phones&#10;&#10;Description automatically generated">
            <a:extLst>
              <a:ext uri="{FF2B5EF4-FFF2-40B4-BE49-F238E27FC236}">
                <a16:creationId xmlns:a16="http://schemas.microsoft.com/office/drawing/2014/main" id="{D22FE7DC-FF13-DE56-0B4B-897F110086D5}"/>
              </a:ext>
            </a:extLst>
          </p:cNvPr>
          <p:cNvPicPr>
            <a:picLocks noChangeAspect="1"/>
          </p:cNvPicPr>
          <p:nvPr/>
        </p:nvPicPr>
        <p:blipFill>
          <a:blip r:embed="rId2">
            <a:extLst>
              <a:ext uri="{28A0092B-C50C-407E-A947-70E740481C1C}">
                <a14:useLocalDpi xmlns:a14="http://schemas.microsoft.com/office/drawing/2010/main" val="0"/>
              </a:ext>
            </a:extLst>
          </a:blip>
          <a:srcRect l="16095" r="14114"/>
          <a:stretch/>
        </p:blipFill>
        <p:spPr>
          <a:xfrm>
            <a:off x="8200104" y="1354011"/>
            <a:ext cx="3136490" cy="3370656"/>
          </a:xfrm>
          <a:prstGeom prst="rect">
            <a:avLst/>
          </a:prstGeom>
        </p:spPr>
      </p:pic>
      <p:sp>
        <p:nvSpPr>
          <p:cNvPr id="3" name="TextBox 2">
            <a:extLst>
              <a:ext uri="{FF2B5EF4-FFF2-40B4-BE49-F238E27FC236}">
                <a16:creationId xmlns:a16="http://schemas.microsoft.com/office/drawing/2014/main" id="{EFC53B0B-D97E-80C8-31C2-EC756FD35CF2}"/>
              </a:ext>
            </a:extLst>
          </p:cNvPr>
          <p:cNvSpPr txBox="1"/>
          <p:nvPr/>
        </p:nvSpPr>
        <p:spPr>
          <a:xfrm>
            <a:off x="8200104" y="4849907"/>
            <a:ext cx="2890683"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Steve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Tannock</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CC-BY-NC-SA, </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https://bit.ly/40KjMWk</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8" name="Picture 7" descr="A jet flying in the sky&#10;&#10;Description automatically generated">
            <a:extLst>
              <a:ext uri="{FF2B5EF4-FFF2-40B4-BE49-F238E27FC236}">
                <a16:creationId xmlns:a16="http://schemas.microsoft.com/office/drawing/2014/main" id="{7CE9C36E-67F5-A445-DF2A-640BC08F75BC}"/>
              </a:ext>
            </a:extLst>
          </p:cNvPr>
          <p:cNvPicPr>
            <a:picLocks noChangeAspect="1"/>
          </p:cNvPicPr>
          <p:nvPr/>
        </p:nvPicPr>
        <p:blipFill>
          <a:blip r:embed="rId4">
            <a:extLst>
              <a:ext uri="{28A0092B-C50C-407E-A947-70E740481C1C}">
                <a14:useLocalDpi xmlns:a14="http://schemas.microsoft.com/office/drawing/2010/main" val="0"/>
              </a:ext>
            </a:extLst>
          </a:blip>
          <a:srcRect l="13310" t="15634" r="45529" b="18097"/>
          <a:stretch/>
        </p:blipFill>
        <p:spPr>
          <a:xfrm>
            <a:off x="8200104" y="1354011"/>
            <a:ext cx="3136490" cy="3370656"/>
          </a:xfrm>
          <a:prstGeom prst="rect">
            <a:avLst/>
          </a:prstGeom>
        </p:spPr>
      </p:pic>
    </p:spTree>
    <p:extLst>
      <p:ext uri="{BB962C8B-B14F-4D97-AF65-F5344CB8AC3E}">
        <p14:creationId xmlns:p14="http://schemas.microsoft.com/office/powerpoint/2010/main" val="769885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08273-3FF4-4E85-1BCF-0C2AFC76FD6C}"/>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8BE64316-2AA5-7E73-0999-324CA471ADC1}"/>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955741F8-AD1B-C119-92B1-8D740CE9C39E}"/>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F9EF4F8B-CF98-144D-E0CE-FEE75AD4FE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C3E5FFCB-C692-9E88-B518-F7A643471FB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04645F4F-33FA-F2D1-757E-1DD4742A2B30}"/>
              </a:ext>
            </a:extLst>
          </p:cNvPr>
          <p:cNvSpPr txBox="1">
            <a:spLocks/>
          </p:cNvSpPr>
          <p:nvPr/>
        </p:nvSpPr>
        <p:spPr>
          <a:xfrm>
            <a:off x="520863" y="390397"/>
            <a:ext cx="10951667"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Scenario 3 – All the world’s a stage</a:t>
            </a:r>
          </a:p>
        </p:txBody>
      </p:sp>
      <p:sp>
        <p:nvSpPr>
          <p:cNvPr id="11" name="Content Placeholder 2">
            <a:extLst>
              <a:ext uri="{FF2B5EF4-FFF2-40B4-BE49-F238E27FC236}">
                <a16:creationId xmlns:a16="http://schemas.microsoft.com/office/drawing/2014/main" id="{4F33532D-D6A2-FD54-42D7-861FF8C7B690}"/>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A growing (and increasingly obvious) divide between macro and micro information environments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A constitutional crisis leads to a crisis of confidence in whether the media and information landscape is really working</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A collective understanding that information needs to work for people, leading to new regulation of platforms and AI to ensure a public interest focus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Regulation is backed up by an increasingly aware and activist population</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243F042-7BCD-0693-F263-72ADB26E22F3}"/>
              </a:ext>
            </a:extLst>
          </p:cNvPr>
          <p:cNvSpPr txBox="1"/>
          <p:nvPr/>
        </p:nvSpPr>
        <p:spPr>
          <a:xfrm>
            <a:off x="8200104" y="4849907"/>
            <a:ext cx="2890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Better than bacon, CC-BY-NC-ND: </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https://www.flickr.com/photos/slurm/1119406472/</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2" name="Picture 11" descr="A sign outside of a building&#10;&#10;Description automatically generated">
            <a:extLst>
              <a:ext uri="{FF2B5EF4-FFF2-40B4-BE49-F238E27FC236}">
                <a16:creationId xmlns:a16="http://schemas.microsoft.com/office/drawing/2014/main" id="{FA4413D1-D47B-10C0-8CF1-3FD645A42CAB}"/>
              </a:ext>
            </a:extLst>
          </p:cNvPr>
          <p:cNvPicPr>
            <a:picLocks noChangeAspect="1"/>
          </p:cNvPicPr>
          <p:nvPr/>
        </p:nvPicPr>
        <p:blipFill>
          <a:blip r:embed="rId3">
            <a:extLst>
              <a:ext uri="{28A0092B-C50C-407E-A947-70E740481C1C}">
                <a14:useLocalDpi xmlns:a14="http://schemas.microsoft.com/office/drawing/2010/main" val="0"/>
              </a:ext>
            </a:extLst>
          </a:blip>
          <a:srcRect l="5491" t="-338" r="25170" b="338"/>
          <a:stretch/>
        </p:blipFill>
        <p:spPr>
          <a:xfrm>
            <a:off x="8280783" y="1336081"/>
            <a:ext cx="3136490" cy="3392564"/>
          </a:xfrm>
          <a:prstGeom prst="rect">
            <a:avLst/>
          </a:prstGeom>
        </p:spPr>
      </p:pic>
    </p:spTree>
    <p:extLst>
      <p:ext uri="{BB962C8B-B14F-4D97-AF65-F5344CB8AC3E}">
        <p14:creationId xmlns:p14="http://schemas.microsoft.com/office/powerpoint/2010/main" val="854428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C905F-7C36-3329-5D99-BDC048732F58}"/>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616B8A97-8A2F-855A-7802-9351FA0E7B28}"/>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4714264-6486-03BE-3AB8-3AE937FB7C95}"/>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CCBF6426-9130-CF4B-A1A0-AF8AFBD255E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06C8C92E-D011-6057-BD7B-6B7B22F8909C}"/>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9ECC84D2-4A08-6202-2B48-3F609C75ABB5}"/>
              </a:ext>
            </a:extLst>
          </p:cNvPr>
          <p:cNvSpPr txBox="1">
            <a:spLocks/>
          </p:cNvSpPr>
          <p:nvPr/>
        </p:nvSpPr>
        <p:spPr>
          <a:xfrm>
            <a:off x="520863" y="0"/>
            <a:ext cx="11121788" cy="963615"/>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30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You can’t predict the future, but you can prepare for it</a:t>
            </a:r>
          </a:p>
        </p:txBody>
      </p:sp>
      <p:sp>
        <p:nvSpPr>
          <p:cNvPr id="11" name="Content Placeholder 2">
            <a:extLst>
              <a:ext uri="{FF2B5EF4-FFF2-40B4-BE49-F238E27FC236}">
                <a16:creationId xmlns:a16="http://schemas.microsoft.com/office/drawing/2014/main" id="{8A965E30-92C6-309B-1BDC-48032E79C717}"/>
              </a:ext>
            </a:extLst>
          </p:cNvPr>
          <p:cNvSpPr txBox="1">
            <a:spLocks/>
          </p:cNvSpPr>
          <p:nvPr/>
        </p:nvSpPr>
        <p:spPr>
          <a:xfrm>
            <a:off x="520863" y="1354012"/>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Digital denial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r>
              <a:rPr kumimoji="0" lang="en-AU" sz="28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Opt</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outs)</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Conspiracies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(Chemtrails)</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 new balance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(All the world’s a stage)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9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What choices should we make on:</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Our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buildings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Our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collections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and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services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Our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staff training</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Our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partnerships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2" name="TextBox 1">
            <a:extLst>
              <a:ext uri="{FF2B5EF4-FFF2-40B4-BE49-F238E27FC236}">
                <a16:creationId xmlns:a16="http://schemas.microsoft.com/office/drawing/2014/main" id="{57A21A76-10D5-D26A-AFAF-FEC4F96C3968}"/>
              </a:ext>
            </a:extLst>
          </p:cNvPr>
          <p:cNvSpPr txBox="1"/>
          <p:nvPr/>
        </p:nvSpPr>
        <p:spPr>
          <a:xfrm>
            <a:off x="8200104" y="4849907"/>
            <a:ext cx="2890683"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Simon Mortimer, CC-BY-SA: </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https://www.geograph.ie/photo/6220557</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3" name="Picture 2" descr="Fork in the road at Ashtown Upper">
            <a:extLst>
              <a:ext uri="{FF2B5EF4-FFF2-40B4-BE49-F238E27FC236}">
                <a16:creationId xmlns:a16="http://schemas.microsoft.com/office/drawing/2014/main" id="{C2BC4775-BF9A-1F0D-3344-ED8155C1090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90" r="22900"/>
          <a:stretch/>
        </p:blipFill>
        <p:spPr bwMode="auto">
          <a:xfrm>
            <a:off x="8316638" y="1354012"/>
            <a:ext cx="3136490" cy="3374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474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673774"/>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a:rPr>
              <a:t>Share your experience!</a:t>
            </a:r>
            <a:endParaRPr lang="en-US" sz="4000" b="1" spc="140">
              <a:solidFill>
                <a:srgbClr val="49403C"/>
              </a:solidFill>
              <a:latin typeface="Arial Black" panose="020B0604020202020204" pitchFamily="34" charset="0"/>
            </a:endParaRP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307776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a:cs typeface="Arial"/>
              </a:rPr>
              <a:t>Use #IFLAWorkshop</a:t>
            </a:r>
            <a:endParaRPr lang="en-US" sz="32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dirty="0">
                <a:solidFill>
                  <a:srgbClr val="49403C"/>
                </a:solidFill>
                <a:latin typeface="Arial"/>
                <a:cs typeface="Arial"/>
              </a:rPr>
              <a:t>Tag @iflaglobal (Instagram, LinkedIn)</a:t>
            </a:r>
          </a:p>
          <a:p>
            <a:pPr marL="457200" indent="-457200">
              <a:spcBef>
                <a:spcPts val="600"/>
              </a:spcBef>
              <a:spcAft>
                <a:spcPts val="600"/>
              </a:spcAft>
              <a:buBlip>
                <a:blip r:embed="rId2"/>
              </a:buBlip>
            </a:pPr>
            <a:r>
              <a:rPr lang="en-US" sz="3200" spc="30" dirty="0">
                <a:solidFill>
                  <a:srgbClr val="49403C"/>
                </a:solidFill>
                <a:latin typeface="Arial"/>
                <a:cs typeface="Arial"/>
              </a:rPr>
              <a:t>Tag @ifla.org (Facebook)</a:t>
            </a:r>
            <a:endParaRPr lang="en-US" sz="3200" spc="30" dirty="0">
              <a:solidFill>
                <a:srgbClr val="49403C"/>
              </a:solidFill>
              <a:latin typeface="Arial" panose="020B0604020202020204" pitchFamily="34" charset="0"/>
              <a:cs typeface="Arial"/>
            </a:endParaRPr>
          </a:p>
          <a:p>
            <a:pPr>
              <a:spcBef>
                <a:spcPts val="600"/>
              </a:spcBef>
              <a:spcAft>
                <a:spcPts val="600"/>
              </a:spcAft>
            </a:pPr>
            <a:endParaRPr lang="en-US" sz="3200" spc="30" dirty="0">
              <a:solidFill>
                <a:srgbClr val="49403C"/>
              </a:solidFill>
              <a:latin typeface="Arial" panose="020B0604020202020204" pitchFamily="34" charset="0"/>
              <a:cs typeface="Arial"/>
            </a:endParaRPr>
          </a:p>
          <a:p>
            <a:pPr>
              <a:spcBef>
                <a:spcPts val="600"/>
              </a:spcBef>
              <a:spcAft>
                <a:spcPts val="600"/>
              </a:spcAft>
            </a:pPr>
            <a:endParaRPr lang="en-US" sz="3200" spc="30" dirty="0">
              <a:solidFill>
                <a:srgbClr val="49403C"/>
              </a:solidFill>
              <a:latin typeface="Arial" panose="020B0604020202020204" pitchFamily="34" charset="0"/>
              <a:cs typeface="Arial"/>
            </a:endParaRPr>
          </a:p>
        </p:txBody>
      </p:sp>
    </p:spTree>
    <p:extLst>
      <p:ext uri="{BB962C8B-B14F-4D97-AF65-F5344CB8AC3E}">
        <p14:creationId xmlns:p14="http://schemas.microsoft.com/office/powerpoint/2010/main" val="39617872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1DA299B-A697-E5AF-8DEA-1EB733C83BE3}"/>
              </a:ext>
            </a:extLst>
          </p:cNvPr>
          <p:cNvSpPr>
            <a:spLocks noGrp="1"/>
          </p:cNvSpPr>
          <p:nvPr>
            <p:ph type="title"/>
          </p:nvPr>
        </p:nvSpPr>
        <p:spPr>
          <a:xfrm>
            <a:off x="679290" y="1036856"/>
            <a:ext cx="9707478" cy="330732"/>
          </a:xfrm>
        </p:spPr>
        <p:txBody>
          <a:bodyPr>
            <a:noAutofit/>
          </a:bodyPr>
          <a:lstStyle/>
          <a:p>
            <a:r>
              <a:rPr lang="en-GB" sz="3200" dirty="0">
                <a:latin typeface="Arial Black" panose="020B0A04020102020204" pitchFamily="34" charset="0"/>
              </a:rPr>
              <a:t>Other options for ‘gaming’ with the Trend Report</a:t>
            </a:r>
            <a:endParaRPr lang="en-AE" sz="3200" dirty="0">
              <a:latin typeface="Arial Black" panose="020B0A04020102020204" pitchFamily="34" charset="0"/>
            </a:endParaRPr>
          </a:p>
        </p:txBody>
      </p:sp>
      <p:sp>
        <p:nvSpPr>
          <p:cNvPr id="5" name="Content Placeholder 2">
            <a:extLst>
              <a:ext uri="{FF2B5EF4-FFF2-40B4-BE49-F238E27FC236}">
                <a16:creationId xmlns:a16="http://schemas.microsoft.com/office/drawing/2014/main" id="{D6BFEE31-25DA-E1F5-BFE2-DF35D736F9B8}"/>
              </a:ext>
            </a:extLst>
          </p:cNvPr>
          <p:cNvSpPr txBox="1">
            <a:spLocks/>
          </p:cNvSpPr>
          <p:nvPr/>
        </p:nvSpPr>
        <p:spPr>
          <a:xfrm>
            <a:off x="487904" y="1681052"/>
            <a:ext cx="6886504"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What trends do you see? What would you add? Which matter most?</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Explore trend intersections? Do they complement, complicate or compete?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Develop scenarios based on trend interactions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Imagine a day in the life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Plan for different scenarios </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More to come!</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4542EBD-FF1F-D783-0E16-46ED1A9B077F}"/>
              </a:ext>
            </a:extLst>
          </p:cNvPr>
          <p:cNvSpPr txBox="1"/>
          <p:nvPr/>
        </p:nvSpPr>
        <p:spPr>
          <a:xfrm>
            <a:off x="7535927" y="4818427"/>
            <a:ext cx="4635107"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IFLA, CC-BY, https://www.flickr.com/photos/ifla/52521252859/in/album-72177720303968008</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7" name="Picture 6" descr="A group of people around a table&#10;&#10;Description automatically generated">
            <a:extLst>
              <a:ext uri="{FF2B5EF4-FFF2-40B4-BE49-F238E27FC236}">
                <a16:creationId xmlns:a16="http://schemas.microsoft.com/office/drawing/2014/main" id="{AA55BAC0-77CE-9E2C-571E-897D1F06DA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5927" y="1407929"/>
            <a:ext cx="4255022" cy="3191267"/>
          </a:xfrm>
          <a:prstGeom prst="rect">
            <a:avLst/>
          </a:prstGeom>
        </p:spPr>
      </p:pic>
      <p:grpSp>
        <p:nvGrpSpPr>
          <p:cNvPr id="8" name="Group 7">
            <a:extLst>
              <a:ext uri="{FF2B5EF4-FFF2-40B4-BE49-F238E27FC236}">
                <a16:creationId xmlns:a16="http://schemas.microsoft.com/office/drawing/2014/main" id="{4796129E-82DF-1F5A-E095-BBF28DC5DA70}"/>
              </a:ext>
            </a:extLst>
          </p:cNvPr>
          <p:cNvGrpSpPr/>
          <p:nvPr/>
        </p:nvGrpSpPr>
        <p:grpSpPr>
          <a:xfrm rot="14993752" flipH="1">
            <a:off x="10000949" y="3653021"/>
            <a:ext cx="1441889" cy="5998533"/>
            <a:chOff x="0" y="0"/>
            <a:chExt cx="3422705" cy="14540791"/>
          </a:xfrm>
        </p:grpSpPr>
        <p:sp>
          <p:nvSpPr>
            <p:cNvPr id="9" name="AutoShape 8">
              <a:extLst>
                <a:ext uri="{FF2B5EF4-FFF2-40B4-BE49-F238E27FC236}">
                  <a16:creationId xmlns:a16="http://schemas.microsoft.com/office/drawing/2014/main" id="{C2E38127-F0FB-700F-DE8F-5CC95E5BACF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9">
              <a:extLst>
                <a:ext uri="{FF2B5EF4-FFF2-40B4-BE49-F238E27FC236}">
                  <a16:creationId xmlns:a16="http://schemas.microsoft.com/office/drawing/2014/main" id="{0978D763-8BA9-53CF-25F8-DB33002356FA}"/>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25620FFC-7D8F-1BDD-BF2F-C4FD78B2BF7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2262981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Photo by Mike Kenneally on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485692" y="2616300"/>
            <a:ext cx="11220616"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Library Field Sustainability</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4759965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What do we mean by a sustainable library field?</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The library field 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Library and information workers, institutions (of all types), associations, and the services and infrastructures that support them</a:t>
            </a:r>
          </a:p>
        </p:txBody>
      </p:sp>
    </p:spTree>
    <p:extLst>
      <p:ext uri="{BB962C8B-B14F-4D97-AF65-F5344CB8AC3E}">
        <p14:creationId xmlns:p14="http://schemas.microsoft.com/office/powerpoint/2010/main" val="33318996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Sustainable development is: “development that meets the needs of the present without compromising the ability of future generations to meet their own needs”</a:t>
            </a:r>
          </a:p>
        </p:txBody>
      </p:sp>
    </p:spTree>
    <p:extLst>
      <p:ext uri="{BB962C8B-B14F-4D97-AF65-F5344CB8AC3E}">
        <p14:creationId xmlns:p14="http://schemas.microsoft.com/office/powerpoint/2010/main" val="21622098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715888"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Sustainable development is: “development that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meets the needs </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of the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present</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 without compromising the ability of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future generations </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to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meet their own needs</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t>
            </a:r>
          </a:p>
        </p:txBody>
      </p:sp>
    </p:spTree>
    <p:extLst>
      <p:ext uri="{BB962C8B-B14F-4D97-AF65-F5344CB8AC3E}">
        <p14:creationId xmlns:p14="http://schemas.microsoft.com/office/powerpoint/2010/main" val="33043255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2">
            <a:extLst>
              <a:ext uri="{FF2B5EF4-FFF2-40B4-BE49-F238E27FC236}">
                <a16:creationId xmlns:a16="http://schemas.microsoft.com/office/drawing/2014/main" id="{EE078E96-DE9C-1A34-0A16-F4D6294575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587" y="0"/>
            <a:ext cx="6983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5">
            <a:extLst>
              <a:ext uri="{FF2B5EF4-FFF2-40B4-BE49-F238E27FC236}">
                <a16:creationId xmlns:a16="http://schemas.microsoft.com/office/drawing/2014/main" id="{EE5DA737-32F1-18C5-F889-20E13FE5714A}"/>
              </a:ext>
            </a:extLst>
          </p:cNvPr>
          <p:cNvSpPr txBox="1"/>
          <p:nvPr/>
        </p:nvSpPr>
        <p:spPr>
          <a:xfrm>
            <a:off x="310717" y="2044005"/>
            <a:ext cx="3119321" cy="2769989"/>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Doughnut economics and the limits to growth</a:t>
            </a:r>
          </a:p>
        </p:txBody>
      </p:sp>
    </p:spTree>
    <p:extLst>
      <p:ext uri="{BB962C8B-B14F-4D97-AF65-F5344CB8AC3E}">
        <p14:creationId xmlns:p14="http://schemas.microsoft.com/office/powerpoint/2010/main" val="39582880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44946" cy="55399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The UN Sustainable Development Goals</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3928676"/>
            <a:ext cx="10338968" cy="1600438"/>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Sustainable Development Goals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Resource </a:t>
            </a:r>
            <a:r>
              <a:rPr kumimoji="0" lang="en-US" sz="2800" b="0" i="0" u="none" strike="noStrike" kern="1200" cap="none" spc="30" normalizeH="0" baseline="0" noProof="0" err="1">
                <a:ln>
                  <a:noFill/>
                </a:ln>
                <a:solidFill>
                  <a:srgbClr val="49403C"/>
                </a:solidFill>
                <a:effectLst/>
                <a:uLnTx/>
                <a:uFillTx/>
                <a:latin typeface="Arial" panose="020B0604020202020204" pitchFamily="34" charset="0"/>
                <a:ea typeface="+mn-ea"/>
                <a:cs typeface="+mn-cs"/>
              </a:rPr>
              <a:t>mobilisation</a:t>
            </a:r>
            <a:endPar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Follow-up mechanisms</a:t>
            </a:r>
          </a:p>
        </p:txBody>
      </p:sp>
      <p:sp>
        <p:nvSpPr>
          <p:cNvPr id="6" name="TextBox 4">
            <a:extLst>
              <a:ext uri="{FF2B5EF4-FFF2-40B4-BE49-F238E27FC236}">
                <a16:creationId xmlns:a16="http://schemas.microsoft.com/office/drawing/2014/main" id="{F30C5A0C-796E-ADF1-FECC-930C2A5C7441}"/>
              </a:ext>
            </a:extLst>
          </p:cNvPr>
          <p:cNvSpPr txBox="1"/>
          <p:nvPr/>
        </p:nvSpPr>
        <p:spPr>
          <a:xfrm>
            <a:off x="926516" y="1763407"/>
            <a:ext cx="7184212" cy="212365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Transforming Our World: the 2030 Agenda for Sustainable Development, agreed in 2015</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Includes:</a:t>
            </a:r>
          </a:p>
        </p:txBody>
      </p:sp>
      <p:pic>
        <p:nvPicPr>
          <p:cNvPr id="9" name="Picture 8">
            <a:extLst>
              <a:ext uri="{FF2B5EF4-FFF2-40B4-BE49-F238E27FC236}">
                <a16:creationId xmlns:a16="http://schemas.microsoft.com/office/drawing/2014/main" id="{D5D1F798-518D-8C2D-CCF7-401A0C6DDE15}"/>
              </a:ext>
            </a:extLst>
          </p:cNvPr>
          <p:cNvPicPr>
            <a:picLocks noChangeAspect="1"/>
          </p:cNvPicPr>
          <p:nvPr/>
        </p:nvPicPr>
        <p:blipFill>
          <a:blip r:embed="rId3"/>
          <a:stretch>
            <a:fillRect/>
          </a:stretch>
        </p:blipFill>
        <p:spPr>
          <a:xfrm>
            <a:off x="8385599" y="1881191"/>
            <a:ext cx="3045091" cy="3740166"/>
          </a:xfrm>
          <a:prstGeom prst="rect">
            <a:avLst/>
          </a:prstGeom>
        </p:spPr>
      </p:pic>
    </p:spTree>
    <p:extLst>
      <p:ext uri="{BB962C8B-B14F-4D97-AF65-F5344CB8AC3E}">
        <p14:creationId xmlns:p14="http://schemas.microsoft.com/office/powerpoint/2010/main" val="31635662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We can talk about sustainability…</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2277547"/>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As an internal issue for our field</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As a practical issue in our relationships with others (users, suppliers, supporters, partners)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As a policy issue</a:t>
            </a:r>
          </a:p>
        </p:txBody>
      </p:sp>
    </p:spTree>
    <p:extLst>
      <p:ext uri="{BB962C8B-B14F-4D97-AF65-F5344CB8AC3E}">
        <p14:creationId xmlns:p14="http://schemas.microsoft.com/office/powerpoint/2010/main" val="2616543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57E6FAAC-4776-8175-6199-DADFFFDEED02}"/>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42392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4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373966"/>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What does library sustainability mean for you?</a:t>
            </a:r>
          </a:p>
        </p:txBody>
      </p:sp>
      <p:pic>
        <p:nvPicPr>
          <p:cNvPr id="10" name="Picture 9" descr="A black tablet with a blue screen&#10;&#10;Description automatically generated">
            <a:extLst>
              <a:ext uri="{FF2B5EF4-FFF2-40B4-BE49-F238E27FC236}">
                <a16:creationId xmlns:a16="http://schemas.microsoft.com/office/drawing/2014/main" id="{D679E79F-056D-734D-2E3E-E31FE9D48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3746045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What does library sustainability mean for you?</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90876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Go to menti.com (4101 6690), and add in the words you think are most relevant in defining what sustainability means for libraries in your country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Write down your own ideas as a tweet</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Compare on your table, and write a shared definition on your flipchart (240 characters)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Swap with a neighbouring table, and note – on post-its – what you like, and what you’d add</a:t>
            </a:r>
          </a:p>
        </p:txBody>
      </p:sp>
    </p:spTree>
    <p:extLst>
      <p:ext uri="{BB962C8B-B14F-4D97-AF65-F5344CB8AC3E}">
        <p14:creationId xmlns:p14="http://schemas.microsoft.com/office/powerpoint/2010/main" val="14011319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4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187611"/>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Define and apply a library field sustainability index</a:t>
            </a:r>
          </a:p>
        </p:txBody>
      </p:sp>
      <p:pic>
        <p:nvPicPr>
          <p:cNvPr id="2" name="Picture 1" descr="A pencil and paper with a square on it&#10;&#10;Description automatically generated">
            <a:extLst>
              <a:ext uri="{FF2B5EF4-FFF2-40B4-BE49-F238E27FC236}">
                <a16:creationId xmlns:a16="http://schemas.microsoft.com/office/drawing/2014/main" id="{31FA6680-374A-118C-1E71-2A04195FDB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1893747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10799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field sustainability index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20087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Brainstorm the factors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Combine your ideas to get to 4-8 factors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Discuss your findings and what they mean</a:t>
            </a:r>
          </a:p>
        </p:txBody>
      </p:sp>
    </p:spTree>
    <p:extLst>
      <p:ext uri="{BB962C8B-B14F-4D97-AF65-F5344CB8AC3E}">
        <p14:creationId xmlns:p14="http://schemas.microsoft.com/office/powerpoint/2010/main" val="288829621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EFF44708-A9C8-27D4-412C-CEBA49955C5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74A965A6-B013-51AF-389D-0A1D25C12DBE}"/>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A81544-AB78-7537-FAFF-9126A0271F4E}"/>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84D8253A-0914-19CB-FE3A-DCBE472E9B0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11" name="Picture 10">
            <a:extLst>
              <a:ext uri="{FF2B5EF4-FFF2-40B4-BE49-F238E27FC236}">
                <a16:creationId xmlns:a16="http://schemas.microsoft.com/office/drawing/2014/main" id="{06AB29FA-C82D-AD05-D70F-412792468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39163"/>
            <a:ext cx="12262884" cy="9197163"/>
          </a:xfrm>
          <a:prstGeom prst="rect">
            <a:avLst/>
          </a:prstGeom>
        </p:spPr>
      </p:pic>
    </p:spTree>
    <p:extLst>
      <p:ext uri="{BB962C8B-B14F-4D97-AF65-F5344CB8AC3E}">
        <p14:creationId xmlns:p14="http://schemas.microsoft.com/office/powerpoint/2010/main" val="41946409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Example </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(but for deciding where to take Camila to dinner)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65555"/>
            <a:ext cx="10338968" cy="3939540"/>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1) What matters (define my factors): </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Taste </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Quantity</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Atmosphere</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Price</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Plays La Macarena</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Garlic sauce</a:t>
            </a:r>
          </a:p>
        </p:txBody>
      </p:sp>
    </p:spTree>
    <p:extLst>
      <p:ext uri="{BB962C8B-B14F-4D97-AF65-F5344CB8AC3E}">
        <p14:creationId xmlns:p14="http://schemas.microsoft.com/office/powerpoint/2010/main" val="426200236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Example </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(but for deciding where to take Camila)</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437042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2) Assign weightings, i.e., how much they matter for me 	(1 = not important, 5 = essential)</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Taste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Quantity (4)</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Atmosphere (2)</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Price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Plays la Macarena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Garlic sauce (5)</a:t>
            </a:r>
          </a:p>
        </p:txBody>
      </p:sp>
    </p:spTree>
    <p:extLst>
      <p:ext uri="{BB962C8B-B14F-4D97-AF65-F5344CB8AC3E}">
        <p14:creationId xmlns:p14="http://schemas.microsoft.com/office/powerpoint/2010/main" val="13867354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Example </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GB"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rPr>
              <a:t>3) Rate restaurants A and B on the factors</a:t>
            </a:r>
            <a:endParaRPr kumimoji="0" lang="en-GB" sz="2800" b="0" i="0" u="none" strike="noStrike" kern="1200" cap="none" spc="0" normalizeH="0" baseline="0" noProof="0" dirty="0">
              <a:ln>
                <a:noFill/>
              </a:ln>
              <a:solidFill>
                <a:prstClr val="black">
                  <a:lumMod val="75000"/>
                  <a:lumOff val="25000"/>
                </a:prstClr>
              </a:solidFill>
              <a:effectLst/>
              <a:uLnTx/>
              <a:uFillTx/>
              <a:latin typeface="Univers" panose="020B0503020202020204" pitchFamily="34" charset="0"/>
              <a:ea typeface="+mn-ea"/>
              <a:cs typeface="Calibri" panose="020F0502020204030204" pitchFamily="34" charset="0"/>
            </a:endParaRP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aphicFrame>
        <p:nvGraphicFramePr>
          <p:cNvPr id="8" name="Table 7">
            <a:extLst>
              <a:ext uri="{FF2B5EF4-FFF2-40B4-BE49-F238E27FC236}">
                <a16:creationId xmlns:a16="http://schemas.microsoft.com/office/drawing/2014/main" id="{BAA1B011-D35D-4225-7710-4252E0A6AC2E}"/>
              </a:ext>
            </a:extLst>
          </p:cNvPr>
          <p:cNvGraphicFramePr>
            <a:graphicFrameLocks noGrp="1"/>
          </p:cNvGraphicFramePr>
          <p:nvPr/>
        </p:nvGraphicFramePr>
        <p:xfrm>
          <a:off x="1127153" y="2450524"/>
          <a:ext cx="9303387" cy="3396505"/>
        </p:xfrm>
        <a:graphic>
          <a:graphicData uri="http://schemas.openxmlformats.org/drawingml/2006/table">
            <a:tbl>
              <a:tblPr firstRow="1" bandRow="1">
                <a:tableStyleId>{5C22544A-7EE6-4342-B048-85BDC9FD1C3A}</a:tableStyleId>
              </a:tblPr>
              <a:tblGrid>
                <a:gridCol w="3101129">
                  <a:extLst>
                    <a:ext uri="{9D8B030D-6E8A-4147-A177-3AD203B41FA5}">
                      <a16:colId xmlns:a16="http://schemas.microsoft.com/office/drawing/2014/main" val="2038814599"/>
                    </a:ext>
                  </a:extLst>
                </a:gridCol>
                <a:gridCol w="3101129">
                  <a:extLst>
                    <a:ext uri="{9D8B030D-6E8A-4147-A177-3AD203B41FA5}">
                      <a16:colId xmlns:a16="http://schemas.microsoft.com/office/drawing/2014/main" val="3569421916"/>
                    </a:ext>
                  </a:extLst>
                </a:gridCol>
                <a:gridCol w="3101129">
                  <a:extLst>
                    <a:ext uri="{9D8B030D-6E8A-4147-A177-3AD203B41FA5}">
                      <a16:colId xmlns:a16="http://schemas.microsoft.com/office/drawing/2014/main" val="3176443745"/>
                    </a:ext>
                  </a:extLst>
                </a:gridCol>
              </a:tblGrid>
              <a:tr h="485215">
                <a:tc>
                  <a:txBody>
                    <a:bodyPr/>
                    <a:lstStyle/>
                    <a:p>
                      <a:pPr algn="r"/>
                      <a:r>
                        <a:rPr lang="en-GB" sz="2400" dirty="0">
                          <a:solidFill>
                            <a:sysClr val="windowText" lastClr="000000"/>
                          </a:solidFill>
                          <a:latin typeface="Univers" panose="020B0503020202020204" pitchFamily="34" charset="0"/>
                        </a:rPr>
                        <a:t>Factor</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 A</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 B</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757129"/>
                  </a:ext>
                </a:extLst>
              </a:tr>
              <a:tr h="485215">
                <a:tc>
                  <a:txBody>
                    <a:bodyPr/>
                    <a:lstStyle/>
                    <a:p>
                      <a:pPr algn="r"/>
                      <a:r>
                        <a:rPr lang="en-GB" sz="2400" dirty="0">
                          <a:solidFill>
                            <a:sysClr val="windowText" lastClr="000000"/>
                          </a:solidFill>
                          <a:latin typeface="Univers" panose="020B0503020202020204" pitchFamily="34" charset="0"/>
                        </a:rPr>
                        <a:t>Taste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6806600"/>
                  </a:ext>
                </a:extLst>
              </a:tr>
              <a:tr h="485215">
                <a:tc>
                  <a:txBody>
                    <a:bodyPr/>
                    <a:lstStyle/>
                    <a:p>
                      <a:pPr algn="r"/>
                      <a:r>
                        <a:rPr lang="en-GB" sz="2400" dirty="0">
                          <a:solidFill>
                            <a:sysClr val="windowText" lastClr="000000"/>
                          </a:solidFill>
                          <a:latin typeface="Univers" panose="020B0503020202020204" pitchFamily="34" charset="0"/>
                        </a:rPr>
                        <a:t>Quantity</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8165262"/>
                  </a:ext>
                </a:extLst>
              </a:tr>
              <a:tr h="485215">
                <a:tc>
                  <a:txBody>
                    <a:bodyPr/>
                    <a:lstStyle/>
                    <a:p>
                      <a:pPr algn="r"/>
                      <a:r>
                        <a:rPr lang="en-GB" sz="2400" dirty="0">
                          <a:solidFill>
                            <a:sysClr val="windowText" lastClr="000000"/>
                          </a:solidFill>
                          <a:latin typeface="Univers" panose="020B0503020202020204" pitchFamily="34" charset="0"/>
                        </a:rPr>
                        <a:t>Atmosphere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150972"/>
                  </a:ext>
                </a:extLst>
              </a:tr>
              <a:tr h="485215">
                <a:tc>
                  <a:txBody>
                    <a:bodyPr/>
                    <a:lstStyle/>
                    <a:p>
                      <a:pPr algn="r"/>
                      <a:r>
                        <a:rPr lang="en-GB" sz="2400" dirty="0">
                          <a:solidFill>
                            <a:sysClr val="windowText" lastClr="000000"/>
                          </a:solidFill>
                          <a:latin typeface="Univers" panose="020B0503020202020204" pitchFamily="34" charset="0"/>
                        </a:rPr>
                        <a:t>Price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8568561"/>
                  </a:ext>
                </a:extLst>
              </a:tr>
              <a:tr h="485215">
                <a:tc>
                  <a:txBody>
                    <a:bodyPr/>
                    <a:lstStyle/>
                    <a:p>
                      <a:pPr algn="r"/>
                      <a:r>
                        <a:rPr lang="en-GB" sz="2400" dirty="0">
                          <a:solidFill>
                            <a:sysClr val="windowText" lastClr="000000"/>
                          </a:solidFill>
                          <a:latin typeface="Univers" panose="020B0503020202020204" pitchFamily="34" charset="0"/>
                        </a:rPr>
                        <a:t>Plays La Macarena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627548"/>
                  </a:ext>
                </a:extLst>
              </a:tr>
              <a:tr h="485215">
                <a:tc>
                  <a:txBody>
                    <a:bodyPr/>
                    <a:lstStyle/>
                    <a:p>
                      <a:pPr algn="r"/>
                      <a:r>
                        <a:rPr lang="en-GB" sz="2400" dirty="0">
                          <a:solidFill>
                            <a:sysClr val="windowText" lastClr="000000"/>
                          </a:solidFill>
                          <a:latin typeface="Univers" panose="020B0503020202020204" pitchFamily="34" charset="0"/>
                        </a:rPr>
                        <a:t>Garlic sauce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1</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972851330"/>
                  </a:ext>
                </a:extLst>
              </a:tr>
            </a:tbl>
          </a:graphicData>
        </a:graphic>
      </p:graphicFrame>
    </p:spTree>
    <p:extLst>
      <p:ext uri="{BB962C8B-B14F-4D97-AF65-F5344CB8AC3E}">
        <p14:creationId xmlns:p14="http://schemas.microsoft.com/office/powerpoint/2010/main" val="331527994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Example </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rPr>
              <a:t>4) Apply your index: score x weighting, and add these up </a:t>
            </a:r>
          </a:p>
        </p:txBody>
      </p:sp>
      <p:graphicFrame>
        <p:nvGraphicFramePr>
          <p:cNvPr id="3" name="Table 2">
            <a:extLst>
              <a:ext uri="{FF2B5EF4-FFF2-40B4-BE49-F238E27FC236}">
                <a16:creationId xmlns:a16="http://schemas.microsoft.com/office/drawing/2014/main" id="{F4654A16-7A72-4D6D-356C-741270907B56}"/>
              </a:ext>
            </a:extLst>
          </p:cNvPr>
          <p:cNvGraphicFramePr>
            <a:graphicFrameLocks noGrp="1"/>
          </p:cNvGraphicFramePr>
          <p:nvPr/>
        </p:nvGraphicFramePr>
        <p:xfrm>
          <a:off x="1039061" y="2208536"/>
          <a:ext cx="9303387" cy="4219465"/>
        </p:xfrm>
        <a:graphic>
          <a:graphicData uri="http://schemas.openxmlformats.org/drawingml/2006/table">
            <a:tbl>
              <a:tblPr firstRow="1" bandRow="1">
                <a:tableStyleId>{5C22544A-7EE6-4342-B048-85BDC9FD1C3A}</a:tableStyleId>
              </a:tblPr>
              <a:tblGrid>
                <a:gridCol w="3101129">
                  <a:extLst>
                    <a:ext uri="{9D8B030D-6E8A-4147-A177-3AD203B41FA5}">
                      <a16:colId xmlns:a16="http://schemas.microsoft.com/office/drawing/2014/main" val="2038814599"/>
                    </a:ext>
                  </a:extLst>
                </a:gridCol>
                <a:gridCol w="3101129">
                  <a:extLst>
                    <a:ext uri="{9D8B030D-6E8A-4147-A177-3AD203B41FA5}">
                      <a16:colId xmlns:a16="http://schemas.microsoft.com/office/drawing/2014/main" val="3569421916"/>
                    </a:ext>
                  </a:extLst>
                </a:gridCol>
                <a:gridCol w="3101129">
                  <a:extLst>
                    <a:ext uri="{9D8B030D-6E8A-4147-A177-3AD203B41FA5}">
                      <a16:colId xmlns:a16="http://schemas.microsoft.com/office/drawing/2014/main" val="3176443745"/>
                    </a:ext>
                  </a:extLst>
                </a:gridCol>
              </a:tblGrid>
              <a:tr h="485215">
                <a:tc>
                  <a:txBody>
                    <a:bodyPr/>
                    <a:lstStyle/>
                    <a:p>
                      <a:pPr algn="r"/>
                      <a:r>
                        <a:rPr lang="en-GB" sz="2400" dirty="0">
                          <a:solidFill>
                            <a:sysClr val="windowText" lastClr="000000"/>
                          </a:solidFill>
                          <a:latin typeface="Univers" panose="020B0503020202020204" pitchFamily="34" charset="0"/>
                        </a:rPr>
                        <a:t>Factor</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 A (score x weighting)</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 B (score x weighting)</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757129"/>
                  </a:ext>
                </a:extLst>
              </a:tr>
              <a:tr h="485215">
                <a:tc>
                  <a:txBody>
                    <a:bodyPr/>
                    <a:lstStyle/>
                    <a:p>
                      <a:pPr algn="r"/>
                      <a:r>
                        <a:rPr lang="en-GB" sz="2400" dirty="0">
                          <a:solidFill>
                            <a:sysClr val="windowText" lastClr="000000"/>
                          </a:solidFill>
                          <a:latin typeface="Univers" panose="020B0503020202020204" pitchFamily="34" charset="0"/>
                        </a:rPr>
                        <a:t>Taste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 x 3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 x 3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6806600"/>
                  </a:ext>
                </a:extLst>
              </a:tr>
              <a:tr h="485215">
                <a:tc>
                  <a:txBody>
                    <a:bodyPr/>
                    <a:lstStyle/>
                    <a:p>
                      <a:pPr algn="r"/>
                      <a:r>
                        <a:rPr lang="en-GB" sz="2400" dirty="0">
                          <a:solidFill>
                            <a:sysClr val="windowText" lastClr="000000"/>
                          </a:solidFill>
                          <a:latin typeface="Univers" panose="020B0503020202020204" pitchFamily="34" charset="0"/>
                        </a:rPr>
                        <a:t>Quantity</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4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4 = 20</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8165262"/>
                  </a:ext>
                </a:extLst>
              </a:tr>
              <a:tr h="485215">
                <a:tc>
                  <a:txBody>
                    <a:bodyPr/>
                    <a:lstStyle/>
                    <a:p>
                      <a:pPr algn="r"/>
                      <a:r>
                        <a:rPr lang="en-GB" sz="2400" dirty="0">
                          <a:solidFill>
                            <a:sysClr val="windowText" lastClr="000000"/>
                          </a:solidFill>
                          <a:latin typeface="Univers" panose="020B0503020202020204" pitchFamily="34" charset="0"/>
                        </a:rPr>
                        <a:t>Atmosphere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3 = 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2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150972"/>
                  </a:ext>
                </a:extLst>
              </a:tr>
              <a:tr h="485215">
                <a:tc>
                  <a:txBody>
                    <a:bodyPr/>
                    <a:lstStyle/>
                    <a:p>
                      <a:pPr algn="r"/>
                      <a:r>
                        <a:rPr lang="en-GB" sz="2400" dirty="0">
                          <a:solidFill>
                            <a:sysClr val="windowText" lastClr="000000"/>
                          </a:solidFill>
                          <a:latin typeface="Univers" panose="020B0503020202020204" pitchFamily="34" charset="0"/>
                        </a:rPr>
                        <a:t>Price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3 = 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3 = 15</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8568561"/>
                  </a:ext>
                </a:extLst>
              </a:tr>
              <a:tr h="485215">
                <a:tc>
                  <a:txBody>
                    <a:bodyPr/>
                    <a:lstStyle/>
                    <a:p>
                      <a:pPr algn="r"/>
                      <a:r>
                        <a:rPr lang="en-GB" sz="2400" dirty="0">
                          <a:solidFill>
                            <a:sysClr val="windowText" lastClr="000000"/>
                          </a:solidFill>
                          <a:latin typeface="Univers" panose="020B0503020202020204" pitchFamily="34" charset="0"/>
                        </a:rPr>
                        <a:t>Plays La Macarena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 x 3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 x 3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627548"/>
                  </a:ext>
                </a:extLst>
              </a:tr>
              <a:tr h="485215">
                <a:tc>
                  <a:txBody>
                    <a:bodyPr/>
                    <a:lstStyle/>
                    <a:p>
                      <a:pPr algn="r"/>
                      <a:r>
                        <a:rPr lang="en-GB" sz="2400" dirty="0">
                          <a:solidFill>
                            <a:sysClr val="windowText" lastClr="000000"/>
                          </a:solidFill>
                          <a:latin typeface="Univers" panose="020B0503020202020204" pitchFamily="34" charset="0"/>
                        </a:rPr>
                        <a:t>Garlic sauce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1 x 5 = 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5 = 25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2851330"/>
                  </a:ext>
                </a:extLst>
              </a:tr>
              <a:tr h="485215">
                <a:tc>
                  <a:txBody>
                    <a:bodyPr/>
                    <a:lstStyle/>
                    <a:p>
                      <a:pPr algn="r"/>
                      <a:r>
                        <a:rPr lang="en-GB" sz="2400" dirty="0">
                          <a:solidFill>
                            <a:sysClr val="windowText" lastClr="000000"/>
                          </a:solidFill>
                          <a:latin typeface="Univers" panose="020B0503020202020204" pitchFamily="34" charset="0"/>
                        </a:rPr>
                        <a:t>TOTAL</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59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78</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435561960"/>
                  </a:ext>
                </a:extLst>
              </a:tr>
            </a:tbl>
          </a:graphicData>
        </a:graphic>
      </p:graphicFrame>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35640029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5301DD-7586-9336-457A-DE6F12B807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857250"/>
            <a:ext cx="6858000" cy="5143500"/>
          </a:xfrm>
          <a:prstGeom prst="rect">
            <a:avLst/>
          </a:prstGeom>
        </p:spPr>
      </p:pic>
      <p:grpSp>
        <p:nvGrpSpPr>
          <p:cNvPr id="5" name="Group 7">
            <a:extLst>
              <a:ext uri="{FF2B5EF4-FFF2-40B4-BE49-F238E27FC236}">
                <a16:creationId xmlns:a16="http://schemas.microsoft.com/office/drawing/2014/main" id="{8B5D22CF-4EF0-EEFF-85D2-823814480437}"/>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F3BBC76E-FD96-3DA1-1167-F0591027046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9">
              <a:extLst>
                <a:ext uri="{FF2B5EF4-FFF2-40B4-BE49-F238E27FC236}">
                  <a16:creationId xmlns:a16="http://schemas.microsoft.com/office/drawing/2014/main" id="{B0179814-FF1F-4309-6F7D-821C277E2441}"/>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10">
              <a:extLst>
                <a:ext uri="{FF2B5EF4-FFF2-40B4-BE49-F238E27FC236}">
                  <a16:creationId xmlns:a16="http://schemas.microsoft.com/office/drawing/2014/main" id="{44013159-D8E2-6ECB-FE72-DEFA801454BA}"/>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1184557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93E3F37-8832-6F94-CB27-B81BD9DF3174}"/>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78623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sustainability index</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endParaRP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78565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Brainstorm the ingredients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Combine your ideas to get to 4-8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Discuss your findings and what they mean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Use the sheets handed out to you!</a:t>
            </a:r>
          </a:p>
        </p:txBody>
      </p:sp>
    </p:spTree>
    <p:extLst>
      <p:ext uri="{BB962C8B-B14F-4D97-AF65-F5344CB8AC3E}">
        <p14:creationId xmlns:p14="http://schemas.microsoft.com/office/powerpoint/2010/main" val="25725371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84867" y="617087"/>
            <a:ext cx="10874829" cy="61555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Template</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aphicFrame>
        <p:nvGraphicFramePr>
          <p:cNvPr id="8" name="Table 7">
            <a:extLst>
              <a:ext uri="{FF2B5EF4-FFF2-40B4-BE49-F238E27FC236}">
                <a16:creationId xmlns:a16="http://schemas.microsoft.com/office/drawing/2014/main" id="{5E0064A4-88F7-B1D0-5496-CDA9B780148B}"/>
              </a:ext>
            </a:extLst>
          </p:cNvPr>
          <p:cNvGraphicFramePr>
            <a:graphicFrameLocks noGrp="1"/>
          </p:cNvGraphicFramePr>
          <p:nvPr/>
        </p:nvGraphicFramePr>
        <p:xfrm>
          <a:off x="609598" y="1797534"/>
          <a:ext cx="10750098" cy="3678610"/>
        </p:xfrm>
        <a:graphic>
          <a:graphicData uri="http://schemas.openxmlformats.org/drawingml/2006/table">
            <a:tbl>
              <a:tblPr firstRow="1" bandRow="1">
                <a:tableStyleId>{5C22544A-7EE6-4342-B048-85BDC9FD1C3A}</a:tableStyleId>
              </a:tblPr>
              <a:tblGrid>
                <a:gridCol w="2181227">
                  <a:extLst>
                    <a:ext uri="{9D8B030D-6E8A-4147-A177-3AD203B41FA5}">
                      <a16:colId xmlns:a16="http://schemas.microsoft.com/office/drawing/2014/main" val="3363653967"/>
                    </a:ext>
                  </a:extLst>
                </a:gridCol>
                <a:gridCol w="1600200">
                  <a:extLst>
                    <a:ext uri="{9D8B030D-6E8A-4147-A177-3AD203B41FA5}">
                      <a16:colId xmlns:a16="http://schemas.microsoft.com/office/drawing/2014/main" val="2615933981"/>
                    </a:ext>
                  </a:extLst>
                </a:gridCol>
                <a:gridCol w="1809750">
                  <a:extLst>
                    <a:ext uri="{9D8B030D-6E8A-4147-A177-3AD203B41FA5}">
                      <a16:colId xmlns:a16="http://schemas.microsoft.com/office/drawing/2014/main" val="558635398"/>
                    </a:ext>
                  </a:extLst>
                </a:gridCol>
                <a:gridCol w="1781175">
                  <a:extLst>
                    <a:ext uri="{9D8B030D-6E8A-4147-A177-3AD203B41FA5}">
                      <a16:colId xmlns:a16="http://schemas.microsoft.com/office/drawing/2014/main" val="1474679744"/>
                    </a:ext>
                  </a:extLst>
                </a:gridCol>
                <a:gridCol w="1809750">
                  <a:extLst>
                    <a:ext uri="{9D8B030D-6E8A-4147-A177-3AD203B41FA5}">
                      <a16:colId xmlns:a16="http://schemas.microsoft.com/office/drawing/2014/main" val="4131234476"/>
                    </a:ext>
                  </a:extLst>
                </a:gridCol>
                <a:gridCol w="1567996">
                  <a:extLst>
                    <a:ext uri="{9D8B030D-6E8A-4147-A177-3AD203B41FA5}">
                      <a16:colId xmlns:a16="http://schemas.microsoft.com/office/drawing/2014/main" val="1030574938"/>
                    </a:ext>
                  </a:extLst>
                </a:gridCol>
              </a:tblGrid>
              <a:tr h="534554">
                <a:tc>
                  <a:txBody>
                    <a:bodyPr/>
                    <a:lstStyle/>
                    <a:p>
                      <a:pPr algn="ctr"/>
                      <a:r>
                        <a:rPr lang="nl-NL" sz="2000">
                          <a:solidFill>
                            <a:sysClr val="windowText" lastClr="000000"/>
                          </a:solidFill>
                          <a:latin typeface="Arial Black" panose="020B0A04020102020204" pitchFamily="34" charset="0"/>
                        </a:rPr>
                        <a:t>Sustainability Factor</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Weighting</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Country Score (1-5)</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Country Totals</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000">
                          <a:solidFill>
                            <a:sysClr val="windowText" lastClr="000000"/>
                          </a:solidFill>
                          <a:latin typeface="Arial Black" panose="020B0A04020102020204" pitchFamily="34" charset="0"/>
                        </a:rPr>
                        <a:t>Region Score (1-5)</a:t>
                      </a:r>
                      <a:endParaRPr lang="en-GB" sz="2000">
                        <a:solidFill>
                          <a:sysClr val="windowText" lastClr="000000"/>
                        </a:solidFill>
                        <a:latin typeface="Arial Black" panose="020B0A04020102020204" pitchFamily="34" charset="0"/>
                      </a:endParaRPr>
                    </a:p>
                    <a:p>
                      <a:pPr algn="ct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Region Totals</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1442548"/>
                  </a:ext>
                </a:extLst>
              </a:tr>
              <a:tr h="534554">
                <a:tc>
                  <a:txBody>
                    <a:bodyPr/>
                    <a:lstStyle/>
                    <a:p>
                      <a:pPr algn="ctr"/>
                      <a:r>
                        <a:rPr lang="nl-NL" sz="2000">
                          <a:solidFill>
                            <a:sysClr val="windowText" lastClr="000000"/>
                          </a:solidFill>
                          <a:latin typeface="Arial Black" panose="020B0A04020102020204" pitchFamily="34" charset="0"/>
                        </a:rPr>
                        <a:t>A</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8692454"/>
                  </a:ext>
                </a:extLst>
              </a:tr>
              <a:tr h="534554">
                <a:tc>
                  <a:txBody>
                    <a:bodyPr/>
                    <a:lstStyle/>
                    <a:p>
                      <a:pPr algn="ctr"/>
                      <a:r>
                        <a:rPr lang="nl-NL" sz="2000">
                          <a:solidFill>
                            <a:sysClr val="windowText" lastClr="000000"/>
                          </a:solidFill>
                          <a:latin typeface="Arial Black" panose="020B0A04020102020204" pitchFamily="34" charset="0"/>
                        </a:rPr>
                        <a:t>B</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1795700"/>
                  </a:ext>
                </a:extLst>
              </a:tr>
              <a:tr h="534554">
                <a:tc>
                  <a:txBody>
                    <a:bodyPr/>
                    <a:lstStyle/>
                    <a:p>
                      <a:pPr algn="ctr"/>
                      <a:r>
                        <a:rPr lang="nl-NL" sz="2000">
                          <a:solidFill>
                            <a:sysClr val="windowText" lastClr="000000"/>
                          </a:solidFill>
                          <a:latin typeface="Arial Black" panose="020B0A04020102020204" pitchFamily="34" charset="0"/>
                        </a:rPr>
                        <a:t>C</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36691"/>
                  </a:ext>
                </a:extLst>
              </a:tr>
              <a:tr h="534554">
                <a:tc>
                  <a:txBody>
                    <a:bodyPr/>
                    <a:lstStyle/>
                    <a:p>
                      <a:pPr algn="ctr"/>
                      <a:r>
                        <a:rPr lang="nl-NL" sz="2000">
                          <a:solidFill>
                            <a:sysClr val="windowText" lastClr="000000"/>
                          </a:solidFill>
                          <a:latin typeface="Arial Black" panose="020B0A04020102020204" pitchFamily="34" charset="0"/>
                        </a:rPr>
                        <a:t>D</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5378089"/>
                  </a:ext>
                </a:extLst>
              </a:tr>
              <a:tr h="534554">
                <a:tc>
                  <a:txBody>
                    <a:bodyPr/>
                    <a:lstStyle/>
                    <a:p>
                      <a:pPr algn="ctr"/>
                      <a:endParaRPr lang="en-GB">
                        <a:solidFill>
                          <a:sysClr val="windowText" lastClr="000000"/>
                        </a:solidFill>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nl-NL" sz="2400" b="1">
                          <a:solidFill>
                            <a:sysClr val="windowText" lastClr="000000"/>
                          </a:solidFill>
                          <a:latin typeface="Arial Black" panose="020B0A04020102020204" pitchFamily="34" charset="0"/>
                        </a:rPr>
                        <a:t>TOTAL = </a:t>
                      </a:r>
                      <a:endParaRPr lang="en-GB" sz="2400" b="1">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400" b="1" kern="1200">
                          <a:solidFill>
                            <a:sysClr val="windowText" lastClr="000000"/>
                          </a:solidFill>
                          <a:latin typeface="Arial Black" panose="020B0A04020102020204" pitchFamily="34" charset="0"/>
                          <a:ea typeface="+mn-ea"/>
                          <a:cs typeface="+mn-cs"/>
                        </a:rPr>
                        <a:t>TOTAL = </a:t>
                      </a:r>
                      <a:endParaRPr lang="en-GB" sz="2400" b="1" kern="1200">
                        <a:solidFill>
                          <a:sysClr val="windowText" lastClr="000000"/>
                        </a:solidFill>
                        <a:latin typeface="Arial Black" panose="020B0A04020102020204" pitchFamily="34" charset="0"/>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628397434"/>
                  </a:ext>
                </a:extLst>
              </a:tr>
            </a:tbl>
          </a:graphicData>
        </a:graphic>
      </p:graphicFrame>
    </p:spTree>
    <p:extLst>
      <p:ext uri="{BB962C8B-B14F-4D97-AF65-F5344CB8AC3E}">
        <p14:creationId xmlns:p14="http://schemas.microsoft.com/office/powerpoint/2010/main" val="21009794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2215991"/>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Share your findings!</a:t>
            </a:r>
          </a:p>
        </p:txBody>
      </p:sp>
    </p:spTree>
    <p:extLst>
      <p:ext uri="{BB962C8B-B14F-4D97-AF65-F5344CB8AC3E}">
        <p14:creationId xmlns:p14="http://schemas.microsoft.com/office/powerpoint/2010/main" val="358033267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Carry out this exercise in your own national field – what results do you get?</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6256052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2092316" y="-5396396"/>
            <a:ext cx="15242259" cy="16659080"/>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1D2C8ADD-7929-9CC1-F114-F04BF4FF69CC}"/>
              </a:ext>
            </a:extLst>
          </p:cNvPr>
          <p:cNvSpPr txBox="1"/>
          <p:nvPr/>
        </p:nvSpPr>
        <p:spPr>
          <a:xfrm>
            <a:off x="2791036" y="2053536"/>
            <a:ext cx="6609928" cy="879609"/>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7200" b="1" i="0" u="none" strike="noStrike" kern="0" cap="none" spc="0" normalizeH="0" baseline="0" noProof="0" dirty="0">
                <a:ln>
                  <a:noFill/>
                </a:ln>
                <a:solidFill>
                  <a:srgbClr val="FFFFFF"/>
                </a:solidFill>
                <a:effectLst/>
                <a:uLnTx/>
                <a:uFillTx/>
                <a:latin typeface="Rubik"/>
                <a:ea typeface="Rubik"/>
                <a:cs typeface="Rubik"/>
                <a:sym typeface="Rubik"/>
              </a:rPr>
              <a:t>IFLA Strategy 2024-2029</a:t>
            </a:r>
            <a:endParaRPr kumimoji="0" sz="9600"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6" name="Google Shape;67;p13">
            <a:extLst>
              <a:ext uri="{FF2B5EF4-FFF2-40B4-BE49-F238E27FC236}">
                <a16:creationId xmlns:a16="http://schemas.microsoft.com/office/drawing/2014/main" id="{E279BEDE-4F6E-1350-833C-DB9BF1CB32F3}"/>
              </a:ext>
            </a:extLst>
          </p:cNvPr>
          <p:cNvPicPr preferRelativeResize="0"/>
          <p:nvPr/>
        </p:nvPicPr>
        <p:blipFill>
          <a:blip r:embed="rId3">
            <a:alphaModFix/>
          </a:blip>
          <a:srcRect t="-9722" r="74262" b="-1"/>
          <a:stretch/>
        </p:blipFill>
        <p:spPr>
          <a:xfrm>
            <a:off x="11130844" y="1"/>
            <a:ext cx="965200" cy="1080703"/>
          </a:xfrm>
          <a:prstGeom prst="rect">
            <a:avLst/>
          </a:prstGeom>
          <a:noFill/>
          <a:ln>
            <a:noFill/>
          </a:ln>
        </p:spPr>
      </p:pic>
    </p:spTree>
    <p:extLst>
      <p:ext uri="{BB962C8B-B14F-4D97-AF65-F5344CB8AC3E}">
        <p14:creationId xmlns:p14="http://schemas.microsoft.com/office/powerpoint/2010/main" val="223446044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2092316" y="-5396396"/>
            <a:ext cx="15242259" cy="16659080"/>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2" name="Rectangle 1">
            <a:extLst>
              <a:ext uri="{FF2B5EF4-FFF2-40B4-BE49-F238E27FC236}">
                <a16:creationId xmlns:a16="http://schemas.microsoft.com/office/drawing/2014/main" id="{B43C9F13-FD74-D80B-BB12-E78D0C4FEBE7}"/>
              </a:ext>
            </a:extLst>
          </p:cNvPr>
          <p:cNvSpPr/>
          <p:nvPr/>
        </p:nvSpPr>
        <p:spPr>
          <a:xfrm>
            <a:off x="0" y="0"/>
            <a:ext cx="12192000" cy="6858000"/>
          </a:xfrm>
          <a:prstGeom prst="rect">
            <a:avLst/>
          </a:prstGeom>
          <a:solidFill>
            <a:srgbClr val="FFFFFF">
              <a:alpha val="7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NL" sz="1867"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1D2C8ADD-7929-9CC1-F114-F04BF4FF69CC}"/>
              </a:ext>
            </a:extLst>
          </p:cNvPr>
          <p:cNvSpPr txBox="1"/>
          <p:nvPr/>
        </p:nvSpPr>
        <p:spPr>
          <a:xfrm>
            <a:off x="804532" y="938936"/>
            <a:ext cx="10582936" cy="879609"/>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80000"/>
              </a:lnSpc>
              <a:spcBef>
                <a:spcPts val="0"/>
              </a:spcBef>
              <a:spcAft>
                <a:spcPts val="0"/>
              </a:spcAft>
              <a:buClr>
                <a:srgbClr val="000000"/>
              </a:buClr>
              <a:buSzTx/>
              <a:buFontTx/>
              <a:buNone/>
              <a:tabLst/>
              <a:defRPr/>
            </a:pPr>
            <a:r>
              <a:rPr kumimoji="0" lang="en-GB" sz="4267" b="1" i="1" u="none" strike="noStrike" kern="0" cap="none" spc="0" normalizeH="0" baseline="0" noProof="0" dirty="0">
                <a:ln>
                  <a:noFill/>
                </a:ln>
                <a:solidFill>
                  <a:srgbClr val="000000"/>
                </a:solidFill>
                <a:effectLst/>
                <a:uLnTx/>
                <a:uFillTx/>
                <a:latin typeface="Rubik"/>
                <a:ea typeface="Rubik"/>
                <a:cs typeface="Rubik"/>
                <a:sym typeface="Rubik"/>
              </a:rPr>
              <a:t>A New Vision</a:t>
            </a:r>
            <a:endParaRPr kumimoji="0" lang="en" sz="4267" b="1" i="1" u="none" strike="noStrike" kern="0" cap="none" spc="0" normalizeH="0" baseline="0" noProof="0" dirty="0">
              <a:ln>
                <a:noFill/>
              </a:ln>
              <a:solidFill>
                <a:srgbClr val="000000"/>
              </a:solidFill>
              <a:effectLst/>
              <a:uLnTx/>
              <a:uFillTx/>
              <a:latin typeface="Rubik"/>
              <a:ea typeface="Rubik"/>
              <a:cs typeface="Rubik"/>
              <a:sym typeface="Rubik"/>
            </a:endParaRPr>
          </a:p>
          <a:p>
            <a:pPr marL="0" marR="0" lvl="0" indent="0" algn="l" defTabSz="1219170" rtl="0" eaLnBrk="1" fontAlgn="auto" latinLnBrk="0" hangingPunct="1">
              <a:lnSpc>
                <a:spcPct val="80000"/>
              </a:lnSpc>
              <a:spcBef>
                <a:spcPts val="0"/>
              </a:spcBef>
              <a:spcAft>
                <a:spcPts val="0"/>
              </a:spcAft>
              <a:buClr>
                <a:srgbClr val="000000"/>
              </a:buClr>
              <a:buSzTx/>
              <a:buFontTx/>
              <a:buNone/>
              <a:tabLst/>
              <a:defRPr/>
            </a:pPr>
            <a:endParaRPr kumimoji="0" lang="en" sz="4267" b="1" i="0" u="none" strike="noStrike" kern="0" cap="none" spc="0" normalizeH="0" baseline="0" noProof="0" dirty="0">
              <a:ln>
                <a:noFill/>
              </a:ln>
              <a:solidFill>
                <a:srgbClr val="000000"/>
              </a:solidFill>
              <a:effectLst/>
              <a:uLnTx/>
              <a:uFillTx/>
              <a:latin typeface="Rubik"/>
              <a:ea typeface="Rubik"/>
              <a:cs typeface="Rubik"/>
              <a:sym typeface="Rubik"/>
            </a:endParaRPr>
          </a:p>
          <a:p>
            <a:pPr marL="0" marR="0" lvl="0" indent="0" algn="l" defTabSz="1219170" rtl="0" eaLnBrk="1" fontAlgn="auto" latinLnBrk="0" hangingPunct="1">
              <a:lnSpc>
                <a:spcPct val="80000"/>
              </a:lnSpc>
              <a:spcBef>
                <a:spcPts val="0"/>
              </a:spcBef>
              <a:spcAft>
                <a:spcPts val="0"/>
              </a:spcAft>
              <a:buClr>
                <a:srgbClr val="000000"/>
              </a:buClr>
              <a:buSzTx/>
              <a:buFontTx/>
              <a:buNone/>
              <a:tabLst/>
              <a:defRPr/>
            </a:pPr>
            <a:r>
              <a:rPr kumimoji="0" lang="en" sz="7200" b="1" i="0" u="none" strike="noStrike" kern="0" cap="none" spc="0" normalizeH="0" baseline="0" noProof="0" dirty="0">
                <a:ln>
                  <a:noFill/>
                </a:ln>
                <a:solidFill>
                  <a:srgbClr val="000000"/>
                </a:solidFill>
                <a:effectLst/>
                <a:uLnTx/>
                <a:uFillTx/>
                <a:latin typeface="Rubik"/>
                <a:ea typeface="Rubik"/>
                <a:cs typeface="Rubik"/>
                <a:sym typeface="Rubik"/>
              </a:rPr>
              <a:t>Sustainable futures for all through knolwedge and information</a:t>
            </a:r>
            <a:endParaRPr kumimoji="0" sz="9600" b="1" i="0" u="none" strike="noStrike" kern="0" cap="none" spc="0" normalizeH="0" baseline="0" noProof="0" dirty="0">
              <a:ln>
                <a:noFill/>
              </a:ln>
              <a:solidFill>
                <a:srgbClr val="000000"/>
              </a:solidFill>
              <a:effectLst/>
              <a:uLnTx/>
              <a:uFillTx/>
              <a:latin typeface="Rubik"/>
              <a:ea typeface="Rubik"/>
              <a:cs typeface="Rubik"/>
              <a:sym typeface="Rubik"/>
            </a:endParaRPr>
          </a:p>
        </p:txBody>
      </p:sp>
      <p:pic>
        <p:nvPicPr>
          <p:cNvPr id="6" name="Google Shape;67;p13">
            <a:extLst>
              <a:ext uri="{FF2B5EF4-FFF2-40B4-BE49-F238E27FC236}">
                <a16:creationId xmlns:a16="http://schemas.microsoft.com/office/drawing/2014/main" id="{E279BEDE-4F6E-1350-833C-DB9BF1CB32F3}"/>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spTree>
    <p:extLst>
      <p:ext uri="{BB962C8B-B14F-4D97-AF65-F5344CB8AC3E}">
        <p14:creationId xmlns:p14="http://schemas.microsoft.com/office/powerpoint/2010/main" val="28827999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IFLA Strategy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6" name="Google Shape;56;p13">
            <a:extLst>
              <a:ext uri="{FF2B5EF4-FFF2-40B4-BE49-F238E27FC236}">
                <a16:creationId xmlns:a16="http://schemas.microsoft.com/office/drawing/2014/main" id="{B3F0E3E3-E00D-D084-0C88-23C105B37F45}"/>
              </a:ext>
            </a:extLst>
          </p:cNvPr>
          <p:cNvPicPr preferRelativeResize="0"/>
          <p:nvPr/>
        </p:nvPicPr>
        <p:blipFill rotWithShape="1">
          <a:blip r:embed="rId3">
            <a:alphaModFix amt="61000"/>
          </a:blip>
          <a:srcRect/>
          <a:stretch/>
        </p:blipFill>
        <p:spPr>
          <a:xfrm rot="20997049">
            <a:off x="482977" y="323321"/>
            <a:ext cx="8562843" cy="6288628"/>
          </a:xfrm>
          <a:prstGeom prst="rect">
            <a:avLst/>
          </a:prstGeom>
          <a:noFill/>
          <a:ln>
            <a:noFill/>
          </a:ln>
        </p:spPr>
      </p:pic>
      <p:pic>
        <p:nvPicPr>
          <p:cNvPr id="7" name="Google Shape;57;p13">
            <a:extLst>
              <a:ext uri="{FF2B5EF4-FFF2-40B4-BE49-F238E27FC236}">
                <a16:creationId xmlns:a16="http://schemas.microsoft.com/office/drawing/2014/main" id="{7283B183-638A-5623-57AE-15E0616344B1}"/>
              </a:ext>
            </a:extLst>
          </p:cNvPr>
          <p:cNvPicPr preferRelativeResize="0"/>
          <p:nvPr/>
        </p:nvPicPr>
        <p:blipFill>
          <a:blip r:embed="rId4">
            <a:alphaModFix/>
          </a:blip>
          <a:stretch>
            <a:fillRect/>
          </a:stretch>
        </p:blipFill>
        <p:spPr>
          <a:xfrm>
            <a:off x="591897" y="1800942"/>
            <a:ext cx="2260697" cy="1948777"/>
          </a:xfrm>
          <a:prstGeom prst="rect">
            <a:avLst/>
          </a:prstGeom>
          <a:noFill/>
          <a:ln>
            <a:noFill/>
          </a:ln>
        </p:spPr>
      </p:pic>
      <p:sp>
        <p:nvSpPr>
          <p:cNvPr id="8" name="Google Shape;58;p13">
            <a:extLst>
              <a:ext uri="{FF2B5EF4-FFF2-40B4-BE49-F238E27FC236}">
                <a16:creationId xmlns:a16="http://schemas.microsoft.com/office/drawing/2014/main" id="{435EAF5E-F845-1C63-73D1-ABCE753FDB08}"/>
              </a:ext>
            </a:extLst>
          </p:cNvPr>
          <p:cNvSpPr txBox="1"/>
          <p:nvPr/>
        </p:nvSpPr>
        <p:spPr>
          <a:xfrm>
            <a:off x="3124684" y="1770446"/>
            <a:ext cx="5942632" cy="1170516"/>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7C1C1A"/>
                </a:solidFill>
                <a:effectLst/>
                <a:uLnTx/>
                <a:uFillTx/>
                <a:latin typeface="Rubik"/>
                <a:ea typeface="Rubik"/>
                <a:cs typeface="Rubik"/>
                <a:sym typeface="Rubik"/>
              </a:rPr>
              <a:t>Impact Area 1</a:t>
            </a:r>
            <a:endParaRPr kumimoji="0" sz="5600" b="1" i="0" u="none" strike="noStrike" kern="0" cap="none" spc="0" normalizeH="0" baseline="0" noProof="0" dirty="0">
              <a:ln>
                <a:noFill/>
              </a:ln>
              <a:solidFill>
                <a:srgbClr val="7C1C1A"/>
              </a:solidFill>
              <a:effectLst/>
              <a:uLnTx/>
              <a:uFillTx/>
              <a:latin typeface="Rubik"/>
              <a:ea typeface="Rubik"/>
              <a:cs typeface="Rubik"/>
              <a:sym typeface="Rubik"/>
            </a:endParaRPr>
          </a:p>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n" sz="3733" b="0" i="0" u="none" strike="noStrike" kern="0" cap="none" spc="0" normalizeH="0" baseline="0" noProof="0" dirty="0">
                <a:ln>
                  <a:noFill/>
                </a:ln>
                <a:solidFill>
                  <a:srgbClr val="FFFFFF"/>
                </a:solidFill>
                <a:effectLst/>
                <a:uLnTx/>
                <a:uFillTx/>
                <a:latin typeface="Rubik"/>
                <a:ea typeface="Rubik"/>
                <a:cs typeface="Rubik"/>
                <a:sym typeface="Rubik"/>
              </a:rPr>
              <a:t>Libraries are connected and energised through vibrant, global professional communities</a:t>
            </a:r>
            <a:endParaRPr kumimoji="0" sz="6400" b="1" i="0" u="none" strike="noStrike" kern="0" cap="none" spc="0" normalizeH="0" baseline="0" noProof="0" dirty="0">
              <a:ln>
                <a:noFill/>
              </a:ln>
              <a:solidFill>
                <a:srgbClr val="DA5451"/>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5">
            <a:alphaModFix/>
          </a:blip>
          <a:srcRect t="-9722" r="74262" b="-1"/>
          <a:stretch/>
        </p:blipFill>
        <p:spPr>
          <a:xfrm>
            <a:off x="11115223" y="1"/>
            <a:ext cx="965200" cy="1080703"/>
          </a:xfrm>
          <a:prstGeom prst="rect">
            <a:avLst/>
          </a:prstGeom>
          <a:noFill/>
          <a:ln>
            <a:noFill/>
          </a:ln>
        </p:spPr>
      </p:pic>
    </p:spTree>
    <p:extLst>
      <p:ext uri="{BB962C8B-B14F-4D97-AF65-F5344CB8AC3E}">
        <p14:creationId xmlns:p14="http://schemas.microsoft.com/office/powerpoint/2010/main" val="66035749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IFLA Strategy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pic>
        <p:nvPicPr>
          <p:cNvPr id="2" name="Google Shape;60;p13">
            <a:extLst>
              <a:ext uri="{FF2B5EF4-FFF2-40B4-BE49-F238E27FC236}">
                <a16:creationId xmlns:a16="http://schemas.microsoft.com/office/drawing/2014/main" id="{78767A33-B725-CB49-2C95-319E37C16DEA}"/>
              </a:ext>
            </a:extLst>
          </p:cNvPr>
          <p:cNvPicPr preferRelativeResize="0"/>
          <p:nvPr/>
        </p:nvPicPr>
        <p:blipFill rotWithShape="1">
          <a:blip r:embed="rId4">
            <a:alphaModFix amt="61000"/>
          </a:blip>
          <a:srcRect/>
          <a:stretch/>
        </p:blipFill>
        <p:spPr>
          <a:xfrm rot="259053">
            <a:off x="98429" y="212666"/>
            <a:ext cx="9472535" cy="5958556"/>
          </a:xfrm>
          <a:prstGeom prst="rect">
            <a:avLst/>
          </a:prstGeom>
          <a:noFill/>
          <a:ln>
            <a:noFill/>
          </a:ln>
        </p:spPr>
      </p:pic>
      <p:pic>
        <p:nvPicPr>
          <p:cNvPr id="5" name="Google Shape;61;p13">
            <a:extLst>
              <a:ext uri="{FF2B5EF4-FFF2-40B4-BE49-F238E27FC236}">
                <a16:creationId xmlns:a16="http://schemas.microsoft.com/office/drawing/2014/main" id="{2BB2EB5F-C1AA-4411-B5EF-BFD3E8AF77B6}"/>
              </a:ext>
            </a:extLst>
          </p:cNvPr>
          <p:cNvPicPr preferRelativeResize="0"/>
          <p:nvPr/>
        </p:nvPicPr>
        <p:blipFill>
          <a:blip r:embed="rId5">
            <a:alphaModFix/>
          </a:blip>
          <a:stretch>
            <a:fillRect/>
          </a:stretch>
        </p:blipFill>
        <p:spPr>
          <a:xfrm>
            <a:off x="6773335" y="2757347"/>
            <a:ext cx="1750704" cy="1882387"/>
          </a:xfrm>
          <a:prstGeom prst="rect">
            <a:avLst/>
          </a:prstGeom>
          <a:noFill/>
          <a:ln>
            <a:noFill/>
          </a:ln>
        </p:spPr>
      </p:pic>
      <p:sp>
        <p:nvSpPr>
          <p:cNvPr id="10" name="Google Shape;62;p13">
            <a:extLst>
              <a:ext uri="{FF2B5EF4-FFF2-40B4-BE49-F238E27FC236}">
                <a16:creationId xmlns:a16="http://schemas.microsoft.com/office/drawing/2014/main" id="{72D7E2E8-C468-51DA-5E84-B702A2CFB379}"/>
              </a:ext>
            </a:extLst>
          </p:cNvPr>
          <p:cNvSpPr txBox="1"/>
          <p:nvPr/>
        </p:nvSpPr>
        <p:spPr>
          <a:xfrm>
            <a:off x="964305" y="1413828"/>
            <a:ext cx="5571964" cy="685905"/>
          </a:xfrm>
          <a:prstGeom prst="rect">
            <a:avLst/>
          </a:prstGeom>
          <a:noFill/>
          <a:ln>
            <a:noFill/>
          </a:ln>
        </p:spPr>
        <p:txBody>
          <a:bodyPr spcFirstLastPara="1" wrap="square" lIns="0" tIns="162533" rIns="162533" bIns="1625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0A4B52"/>
                </a:solidFill>
                <a:effectLst/>
                <a:uLnTx/>
                <a:uFillTx/>
                <a:latin typeface="Rubik"/>
                <a:ea typeface="Rubik"/>
                <a:cs typeface="Rubik"/>
                <a:sym typeface="Rubik"/>
              </a:rPr>
              <a:t>Impact Area 2</a:t>
            </a:r>
            <a:endParaRPr kumimoji="0" sz="5600" b="1" i="0" u="none" strike="noStrike" kern="0" cap="none" spc="0" normalizeH="0" baseline="0" noProof="0" dirty="0">
              <a:ln>
                <a:noFill/>
              </a:ln>
              <a:solidFill>
                <a:srgbClr val="0A4B52"/>
              </a:solidFill>
              <a:effectLst/>
              <a:uLnTx/>
              <a:uFillTx/>
              <a:latin typeface="Rubik"/>
              <a:ea typeface="Rubik"/>
              <a:cs typeface="Rubik"/>
              <a:sym typeface="Rubik"/>
            </a:endParaRPr>
          </a:p>
          <a:p>
            <a:pPr marL="0" marR="0" lvl="0" indent="0" algn="r" defTabSz="1219170" rtl="0" eaLnBrk="1" fontAlgn="auto" latinLnBrk="0" hangingPunct="1">
              <a:lnSpc>
                <a:spcPct val="100000"/>
              </a:lnSpc>
              <a:spcBef>
                <a:spcPts val="0"/>
              </a:spcBef>
              <a:spcAft>
                <a:spcPts val="0"/>
              </a:spcAft>
              <a:buClr>
                <a:srgbClr val="000000"/>
              </a:buClr>
              <a:buSzPts val="1100"/>
              <a:buFontTx/>
              <a:buNone/>
              <a:tabLst/>
              <a:defRPr/>
            </a:pPr>
            <a:r>
              <a:rPr kumimoji="0" lang="en" sz="3733" b="0" i="0" u="none" strike="noStrike" kern="0" cap="none" spc="0" normalizeH="0" baseline="0" noProof="0" dirty="0">
                <a:ln>
                  <a:noFill/>
                </a:ln>
                <a:solidFill>
                  <a:srgbClr val="FFFFFF"/>
                </a:solidFill>
                <a:effectLst/>
                <a:uLnTx/>
                <a:uFillTx/>
                <a:latin typeface="Rubik"/>
                <a:ea typeface="Rubik"/>
                <a:cs typeface="Rubik"/>
                <a:sym typeface="Rubik"/>
              </a:rPr>
              <a:t>Libraries are recognised, represented and valued as </a:t>
            </a:r>
          </a:p>
          <a:p>
            <a:pPr marL="0" marR="0" lvl="0" indent="0" algn="r" defTabSz="1219170" rtl="0" eaLnBrk="1" fontAlgn="auto" latinLnBrk="0" hangingPunct="1">
              <a:lnSpc>
                <a:spcPct val="100000"/>
              </a:lnSpc>
              <a:spcBef>
                <a:spcPts val="0"/>
              </a:spcBef>
              <a:spcAft>
                <a:spcPts val="0"/>
              </a:spcAft>
              <a:buClr>
                <a:srgbClr val="000000"/>
              </a:buClr>
              <a:buSzPts val="1100"/>
              <a:buFontTx/>
              <a:buNone/>
              <a:tabLst/>
              <a:defRPr/>
            </a:pPr>
            <a:r>
              <a:rPr kumimoji="0" lang="en" sz="3733" b="0" i="0" u="none" strike="noStrike" kern="0" cap="none" spc="0" normalizeH="0" baseline="0" noProof="0" dirty="0">
                <a:ln>
                  <a:noFill/>
                </a:ln>
                <a:solidFill>
                  <a:srgbClr val="FFFFFF"/>
                </a:solidFill>
                <a:effectLst/>
                <a:uLnTx/>
                <a:uFillTx/>
                <a:latin typeface="Rubik"/>
                <a:ea typeface="Rubik"/>
                <a:cs typeface="Rubik"/>
                <a:sym typeface="Rubik"/>
              </a:rPr>
              <a:t>partners</a:t>
            </a:r>
            <a:endParaRPr kumimoji="0" sz="7200" b="1" i="0" u="none" strike="noStrike" kern="0" cap="none" spc="0" normalizeH="0" baseline="0" noProof="0" dirty="0">
              <a:ln>
                <a:noFill/>
              </a:ln>
              <a:solidFill>
                <a:srgbClr val="118693"/>
              </a:solidFill>
              <a:effectLst/>
              <a:uLnTx/>
              <a:uFillTx/>
              <a:latin typeface="Rubik"/>
              <a:ea typeface="Rubik"/>
              <a:cs typeface="Rubik"/>
              <a:sym typeface="Rubik"/>
            </a:endParaRPr>
          </a:p>
        </p:txBody>
      </p:sp>
    </p:spTree>
    <p:extLst>
      <p:ext uri="{BB962C8B-B14F-4D97-AF65-F5344CB8AC3E}">
        <p14:creationId xmlns:p14="http://schemas.microsoft.com/office/powerpoint/2010/main" val="35843725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IFLA Strategy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pic>
        <p:nvPicPr>
          <p:cNvPr id="6" name="Google Shape;64;p13">
            <a:extLst>
              <a:ext uri="{FF2B5EF4-FFF2-40B4-BE49-F238E27FC236}">
                <a16:creationId xmlns:a16="http://schemas.microsoft.com/office/drawing/2014/main" id="{7178D04F-3050-ACC5-6DD6-955029325E5A}"/>
              </a:ext>
            </a:extLst>
          </p:cNvPr>
          <p:cNvPicPr preferRelativeResize="0"/>
          <p:nvPr/>
        </p:nvPicPr>
        <p:blipFill rotWithShape="1">
          <a:blip r:embed="rId4">
            <a:alphaModFix amt="61000"/>
          </a:blip>
          <a:srcRect/>
          <a:stretch/>
        </p:blipFill>
        <p:spPr>
          <a:xfrm>
            <a:off x="541866" y="321734"/>
            <a:ext cx="8466668" cy="6271677"/>
          </a:xfrm>
          <a:prstGeom prst="rect">
            <a:avLst/>
          </a:prstGeom>
          <a:noFill/>
          <a:ln>
            <a:noFill/>
          </a:ln>
        </p:spPr>
      </p:pic>
      <p:pic>
        <p:nvPicPr>
          <p:cNvPr id="7" name="Google Shape;65;p13">
            <a:extLst>
              <a:ext uri="{FF2B5EF4-FFF2-40B4-BE49-F238E27FC236}">
                <a16:creationId xmlns:a16="http://schemas.microsoft.com/office/drawing/2014/main" id="{8CB5F0C7-E0E1-D0E7-77D4-CB97328E9952}"/>
              </a:ext>
            </a:extLst>
          </p:cNvPr>
          <p:cNvPicPr preferRelativeResize="0"/>
          <p:nvPr/>
        </p:nvPicPr>
        <p:blipFill>
          <a:blip r:embed="rId5">
            <a:alphaModFix/>
          </a:blip>
          <a:stretch>
            <a:fillRect/>
          </a:stretch>
        </p:blipFill>
        <p:spPr>
          <a:xfrm>
            <a:off x="1035482" y="1930401"/>
            <a:ext cx="1618621" cy="1987519"/>
          </a:xfrm>
          <a:prstGeom prst="rect">
            <a:avLst/>
          </a:prstGeom>
          <a:noFill/>
          <a:ln>
            <a:noFill/>
          </a:ln>
        </p:spPr>
      </p:pic>
      <p:sp>
        <p:nvSpPr>
          <p:cNvPr id="8" name="Google Shape;66;p13">
            <a:extLst>
              <a:ext uri="{FF2B5EF4-FFF2-40B4-BE49-F238E27FC236}">
                <a16:creationId xmlns:a16="http://schemas.microsoft.com/office/drawing/2014/main" id="{4C8B14DC-2F57-0BF9-2937-C9C3A8609FAA}"/>
              </a:ext>
            </a:extLst>
          </p:cNvPr>
          <p:cNvSpPr txBox="1"/>
          <p:nvPr/>
        </p:nvSpPr>
        <p:spPr>
          <a:xfrm>
            <a:off x="3257508" y="1725050"/>
            <a:ext cx="5483352" cy="1261309"/>
          </a:xfrm>
          <a:prstGeom prst="rect">
            <a:avLst/>
          </a:prstGeom>
          <a:noFill/>
          <a:ln>
            <a:noFill/>
          </a:ln>
        </p:spPr>
        <p:txBody>
          <a:bodyPr spcFirstLastPara="1" wrap="square" lIns="0" tIns="162533" rIns="162533" bIns="162533"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514317"/>
                </a:solidFill>
                <a:effectLst/>
                <a:uLnTx/>
                <a:uFillTx/>
                <a:latin typeface="Rubik"/>
                <a:ea typeface="Rubik"/>
                <a:cs typeface="Rubik"/>
                <a:sym typeface="Rubik"/>
              </a:rPr>
              <a:t>Impact Area 3</a:t>
            </a:r>
            <a:endParaRPr kumimoji="0" sz="5600" b="1" i="0" u="none" strike="noStrike" kern="0" cap="none" spc="0" normalizeH="0" baseline="0" noProof="0" dirty="0">
              <a:ln>
                <a:noFill/>
              </a:ln>
              <a:solidFill>
                <a:srgbClr val="514317"/>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n" sz="3733" b="0" i="0" u="none" strike="noStrike" kern="0" cap="none" spc="0" normalizeH="0" baseline="0" noProof="0" dirty="0">
                <a:ln>
                  <a:noFill/>
                </a:ln>
                <a:solidFill>
                  <a:srgbClr val="FFFFFF"/>
                </a:solidFill>
                <a:effectLst/>
                <a:uLnTx/>
                <a:uFillTx/>
                <a:latin typeface="Rubik"/>
                <a:ea typeface="Rubik"/>
                <a:cs typeface="Rubik"/>
                <a:sym typeface="Rubik"/>
              </a:rPr>
              <a:t>Libraries are enabled to deliver meaningful change at all levels</a:t>
            </a:r>
            <a:endParaRPr kumimoji="0" sz="3733" b="1" i="0" u="none" strike="noStrike" kern="0" cap="none" spc="0" normalizeH="0" baseline="0" noProof="0" dirty="0">
              <a:ln>
                <a:noFill/>
              </a:ln>
              <a:solidFill>
                <a:srgbClr val="BE9D36"/>
              </a:solidFill>
              <a:effectLst/>
              <a:uLnTx/>
              <a:uFillTx/>
              <a:latin typeface="Rubik"/>
              <a:ea typeface="Rubik"/>
              <a:cs typeface="Rubik"/>
              <a:sym typeface="Rubik"/>
            </a:endParaRPr>
          </a:p>
        </p:txBody>
      </p:sp>
    </p:spTree>
    <p:extLst>
      <p:ext uri="{BB962C8B-B14F-4D97-AF65-F5344CB8AC3E}">
        <p14:creationId xmlns:p14="http://schemas.microsoft.com/office/powerpoint/2010/main" val="356389765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oogle Shape;69;p13">
            <a:extLst>
              <a:ext uri="{FF2B5EF4-FFF2-40B4-BE49-F238E27FC236}">
                <a16:creationId xmlns:a16="http://schemas.microsoft.com/office/drawing/2014/main" id="{C621C967-D90B-D2B8-23A1-B25DFCB375B0}"/>
              </a:ext>
            </a:extLst>
          </p:cNvPr>
          <p:cNvPicPr preferRelativeResize="0"/>
          <p:nvPr/>
        </p:nvPicPr>
        <p:blipFill rotWithShape="1">
          <a:blip r:embed="rId2">
            <a:alphaModFix amt="22000"/>
          </a:blip>
          <a:srcRect/>
          <a:stretch/>
        </p:blipFill>
        <p:spPr>
          <a:xfrm>
            <a:off x="132504" y="382191"/>
            <a:ext cx="8856133" cy="6189157"/>
          </a:xfrm>
          <a:prstGeom prst="rect">
            <a:avLst/>
          </a:prstGeom>
          <a:noFill/>
          <a:ln>
            <a:noFill/>
          </a:ln>
        </p:spPr>
      </p:pic>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3"/>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IFLA Strategy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4">
            <a:alphaModFix/>
          </a:blip>
          <a:srcRect t="-9722" r="74262" b="-1"/>
          <a:stretch/>
        </p:blipFill>
        <p:spPr>
          <a:xfrm>
            <a:off x="11115223" y="1"/>
            <a:ext cx="965200" cy="1080703"/>
          </a:xfrm>
          <a:prstGeom prst="rect">
            <a:avLst/>
          </a:prstGeom>
          <a:noFill/>
          <a:ln>
            <a:noFill/>
          </a:ln>
        </p:spPr>
      </p:pic>
      <p:pic>
        <p:nvPicPr>
          <p:cNvPr id="2" name="Google Shape;69;p13">
            <a:extLst>
              <a:ext uri="{FF2B5EF4-FFF2-40B4-BE49-F238E27FC236}">
                <a16:creationId xmlns:a16="http://schemas.microsoft.com/office/drawing/2014/main" id="{112B6463-290C-0CA6-24DB-93B9F6F95CAD}"/>
              </a:ext>
            </a:extLst>
          </p:cNvPr>
          <p:cNvPicPr preferRelativeResize="0"/>
          <p:nvPr/>
        </p:nvPicPr>
        <p:blipFill rotWithShape="1">
          <a:blip r:embed="rId2">
            <a:alphaModFix amt="22000"/>
          </a:blip>
          <a:srcRect/>
          <a:stretch/>
        </p:blipFill>
        <p:spPr>
          <a:xfrm>
            <a:off x="132504" y="382191"/>
            <a:ext cx="8856133" cy="6189157"/>
          </a:xfrm>
          <a:prstGeom prst="rect">
            <a:avLst/>
          </a:prstGeom>
          <a:noFill/>
          <a:ln>
            <a:noFill/>
          </a:ln>
        </p:spPr>
      </p:pic>
      <p:sp>
        <p:nvSpPr>
          <p:cNvPr id="5" name="TextBox 4">
            <a:extLst>
              <a:ext uri="{FF2B5EF4-FFF2-40B4-BE49-F238E27FC236}">
                <a16:creationId xmlns:a16="http://schemas.microsoft.com/office/drawing/2014/main" id="{5B6E4CB9-5363-D967-30F4-4156812FED9C}"/>
              </a:ext>
            </a:extLst>
          </p:cNvPr>
          <p:cNvSpPr txBox="1"/>
          <p:nvPr/>
        </p:nvSpPr>
        <p:spPr>
          <a:xfrm>
            <a:off x="979998" y="1436156"/>
            <a:ext cx="7340492" cy="3539239"/>
          </a:xfrm>
          <a:prstGeom prst="rect">
            <a:avLst/>
          </a:prstGeom>
          <a:noFill/>
        </p:spPr>
        <p:txBody>
          <a:bodyPr wrap="squar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US" sz="5600" b="1" i="0" u="none" strike="noStrike" kern="0" cap="none" spc="0" normalizeH="0" baseline="0" noProof="0" dirty="0">
                <a:ln>
                  <a:noFill/>
                </a:ln>
                <a:solidFill>
                  <a:srgbClr val="283C35"/>
                </a:solidFill>
                <a:effectLst/>
                <a:uLnTx/>
                <a:uFillTx/>
                <a:latin typeface="Rubik"/>
                <a:ea typeface="Rubik"/>
                <a:cs typeface="Rubik"/>
                <a:sym typeface="Rubik"/>
              </a:rPr>
              <a:t>ENABLER: Future-Proofing IFLA</a:t>
            </a:r>
          </a:p>
          <a:p>
            <a:pPr marL="0" marR="0" lvl="0" indent="0" algn="r" defTabSz="1219170" rtl="0" eaLnBrk="1" fontAlgn="auto" latinLnBrk="0" hangingPunct="1">
              <a:lnSpc>
                <a:spcPct val="100000"/>
              </a:lnSpc>
              <a:spcBef>
                <a:spcPts val="0"/>
              </a:spcBef>
              <a:spcAft>
                <a:spcPts val="0"/>
              </a:spcAft>
              <a:buClr>
                <a:srgbClr val="000000"/>
              </a:buClr>
              <a:buSzTx/>
              <a:buFontTx/>
              <a:buNone/>
              <a:tabLst/>
              <a:defRPr/>
            </a:pPr>
            <a:r>
              <a:rPr kumimoji="0" lang="en-US" sz="3733" b="0" i="0" u="none" strike="noStrike" kern="0" cap="none" spc="0" normalizeH="0" baseline="0" noProof="0" dirty="0">
                <a:ln>
                  <a:noFill/>
                </a:ln>
                <a:solidFill>
                  <a:srgbClr val="FFFFFF"/>
                </a:solidFill>
                <a:effectLst/>
                <a:uLnTx/>
                <a:uFillTx/>
                <a:latin typeface="Rubik"/>
                <a:ea typeface="Rubik"/>
                <a:cs typeface="Rubik"/>
                <a:sym typeface="Rubik"/>
              </a:rPr>
              <a:t>Ensuring IFLA's governance, projects, and partnerships are effective, transparent, and innovative.</a:t>
            </a:r>
          </a:p>
        </p:txBody>
      </p:sp>
    </p:spTree>
    <p:extLst>
      <p:ext uri="{BB962C8B-B14F-4D97-AF65-F5344CB8AC3E}">
        <p14:creationId xmlns:p14="http://schemas.microsoft.com/office/powerpoint/2010/main" val="1347698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80938" y="739596"/>
            <a:ext cx="10614991" cy="984885"/>
          </a:xfrm>
          <a:prstGeom prst="rect">
            <a:avLst/>
          </a:prstGeom>
        </p:spPr>
        <p:txBody>
          <a:bodyPr wrap="square" lIns="0" tIns="0" rIns="0" bIns="0" rtlCol="0" anchor="t">
            <a:spAutoFit/>
          </a:bodyPr>
          <a:lstStyle/>
          <a:p>
            <a:r>
              <a:rPr lang="en-US" sz="3200" spc="210">
                <a:solidFill>
                  <a:schemeClr val="tx1">
                    <a:lumMod val="75000"/>
                    <a:lumOff val="25000"/>
                  </a:schemeClr>
                </a:solidFill>
                <a:latin typeface="Arial Black" panose="020B0604020202020204" pitchFamily="34" charset="0"/>
              </a:rPr>
              <a:t>Made possible thanks to the financial  support of:</a:t>
            </a:r>
          </a:p>
        </p:txBody>
      </p:sp>
      <p:pic>
        <p:nvPicPr>
          <p:cNvPr id="1026" name="Picture 2" descr="Sigl Foundation">
            <a:extLst>
              <a:ext uri="{FF2B5EF4-FFF2-40B4-BE49-F238E27FC236}">
                <a16:creationId xmlns:a16="http://schemas.microsoft.com/office/drawing/2014/main" id="{4B14234C-D9C6-4670-733D-06CA4565B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178" y="2438919"/>
            <a:ext cx="5929315" cy="1934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427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rotWithShape="1">
          <a:blip r:embed="rId3">
            <a:alphaModFix amt="61000"/>
          </a:blip>
          <a:srcRect/>
          <a:stretch/>
        </p:blipFill>
        <p:spPr>
          <a:xfrm rot="20997049">
            <a:off x="356189" y="1665832"/>
            <a:ext cx="7106920" cy="3167747"/>
          </a:xfrm>
          <a:prstGeom prst="rect">
            <a:avLst/>
          </a:prstGeom>
          <a:noFill/>
          <a:ln>
            <a:noFill/>
          </a:ln>
        </p:spPr>
      </p:pic>
      <p:pic>
        <p:nvPicPr>
          <p:cNvPr id="57" name="Google Shape;57;p13"/>
          <p:cNvPicPr preferRelativeResize="0"/>
          <p:nvPr/>
        </p:nvPicPr>
        <p:blipFill>
          <a:blip r:embed="rId4">
            <a:alphaModFix/>
          </a:blip>
          <a:stretch>
            <a:fillRect/>
          </a:stretch>
        </p:blipFill>
        <p:spPr>
          <a:xfrm>
            <a:off x="4878687" y="2435108"/>
            <a:ext cx="997917" cy="960203"/>
          </a:xfrm>
          <a:prstGeom prst="rect">
            <a:avLst/>
          </a:prstGeom>
          <a:noFill/>
          <a:ln>
            <a:noFill/>
          </a:ln>
        </p:spPr>
      </p:pic>
      <p:sp>
        <p:nvSpPr>
          <p:cNvPr id="58" name="Google Shape;58;p13"/>
          <p:cNvSpPr txBox="1"/>
          <p:nvPr/>
        </p:nvSpPr>
        <p:spPr>
          <a:xfrm>
            <a:off x="1480061" y="2173075"/>
            <a:ext cx="3368183" cy="622800"/>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A22522"/>
                </a:solidFill>
                <a:effectLst/>
                <a:uLnTx/>
                <a:uFillTx/>
                <a:latin typeface="Rubik"/>
                <a:ea typeface="Rubik"/>
                <a:cs typeface="Rubik"/>
                <a:sym typeface="Rubik"/>
              </a:rPr>
              <a:t>Impact Area 1</a:t>
            </a:r>
            <a:endParaRPr kumimoji="0" sz="3200" b="1" i="0" u="none" strike="noStrike" kern="0" cap="none" spc="0" normalizeH="0" baseline="0" noProof="0" dirty="0">
              <a:ln>
                <a:noFill/>
              </a:ln>
              <a:solidFill>
                <a:srgbClr val="A22522"/>
              </a:solidFill>
              <a:effectLst/>
              <a:uLnTx/>
              <a:uFillTx/>
              <a:latin typeface="Rubik"/>
              <a:ea typeface="Rubik"/>
              <a:cs typeface="Rubik"/>
              <a:sym typeface="Rubik"/>
            </a:endParaRP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n" sz="1867" b="0" i="0" u="none" strike="noStrike" kern="0" cap="none" spc="0" normalizeH="0" baseline="0" noProof="0" dirty="0">
                <a:ln>
                  <a:noFill/>
                </a:ln>
                <a:solidFill>
                  <a:srgbClr val="FFFFFF"/>
                </a:solidFill>
                <a:effectLst/>
                <a:uLnTx/>
                <a:uFillTx/>
                <a:latin typeface="Rubik"/>
                <a:ea typeface="Rubik"/>
                <a:cs typeface="Rubik"/>
                <a:sym typeface="Rubik"/>
              </a:rPr>
              <a:t>Libraries are connected and energised through vibrant, global professional communities</a:t>
            </a:r>
            <a:endParaRPr kumimoji="0" sz="4800" b="1" i="0" u="none" strike="noStrike" kern="0" cap="none" spc="0" normalizeH="0" baseline="0" noProof="0" dirty="0">
              <a:ln>
                <a:noFill/>
              </a:ln>
              <a:solidFill>
                <a:srgbClr val="DA5451"/>
              </a:solidFill>
              <a:effectLst/>
              <a:uLnTx/>
              <a:uFillTx/>
              <a:latin typeface="Rubik"/>
              <a:ea typeface="Rubik"/>
              <a:cs typeface="Rubik"/>
              <a:sym typeface="Rubik"/>
            </a:endParaRPr>
          </a:p>
        </p:txBody>
      </p:sp>
      <p:pic>
        <p:nvPicPr>
          <p:cNvPr id="60" name="Google Shape;60;p13"/>
          <p:cNvPicPr preferRelativeResize="0"/>
          <p:nvPr/>
        </p:nvPicPr>
        <p:blipFill rotWithShape="1">
          <a:blip r:embed="rId5">
            <a:alphaModFix amt="61000"/>
          </a:blip>
          <a:srcRect/>
          <a:stretch/>
        </p:blipFill>
        <p:spPr>
          <a:xfrm rot="259053">
            <a:off x="6102427" y="1273427"/>
            <a:ext cx="5879039" cy="3268179"/>
          </a:xfrm>
          <a:prstGeom prst="rect">
            <a:avLst/>
          </a:prstGeom>
          <a:noFill/>
          <a:ln>
            <a:noFill/>
          </a:ln>
        </p:spPr>
      </p:pic>
      <p:pic>
        <p:nvPicPr>
          <p:cNvPr id="61" name="Google Shape;61;p13"/>
          <p:cNvPicPr preferRelativeResize="0"/>
          <p:nvPr/>
        </p:nvPicPr>
        <p:blipFill>
          <a:blip r:embed="rId6">
            <a:alphaModFix/>
          </a:blip>
          <a:stretch>
            <a:fillRect/>
          </a:stretch>
        </p:blipFill>
        <p:spPr>
          <a:xfrm>
            <a:off x="10684569" y="2632434"/>
            <a:ext cx="895977" cy="1007479"/>
          </a:xfrm>
          <a:prstGeom prst="rect">
            <a:avLst/>
          </a:prstGeom>
          <a:noFill/>
          <a:ln>
            <a:noFill/>
          </a:ln>
        </p:spPr>
      </p:pic>
      <p:sp>
        <p:nvSpPr>
          <p:cNvPr id="62" name="Google Shape;62;p13"/>
          <p:cNvSpPr txBox="1"/>
          <p:nvPr/>
        </p:nvSpPr>
        <p:spPr>
          <a:xfrm>
            <a:off x="7712461" y="1682669"/>
            <a:ext cx="3050129" cy="414000"/>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0A4B52"/>
                </a:solidFill>
                <a:effectLst/>
                <a:uLnTx/>
                <a:uFillTx/>
                <a:latin typeface="Rubik"/>
                <a:ea typeface="Rubik"/>
                <a:cs typeface="Rubik"/>
                <a:sym typeface="Rubik"/>
              </a:rPr>
              <a:t>Impact Area 2</a:t>
            </a:r>
            <a:endParaRPr kumimoji="0" sz="3200" b="1" i="0" u="none" strike="noStrike" kern="0" cap="none" spc="0" normalizeH="0" baseline="0" noProof="0" dirty="0">
              <a:ln>
                <a:noFill/>
              </a:ln>
              <a:solidFill>
                <a:srgbClr val="0A4B52"/>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n" sz="1867" b="0" i="0" u="none" strike="noStrike" kern="0" cap="none" spc="0" normalizeH="0" baseline="0" noProof="0" dirty="0">
                <a:ln>
                  <a:noFill/>
                </a:ln>
                <a:solidFill>
                  <a:srgbClr val="FFFFFF"/>
                </a:solidFill>
                <a:effectLst/>
                <a:uLnTx/>
                <a:uFillTx/>
                <a:latin typeface="Rubik"/>
                <a:ea typeface="Rubik"/>
                <a:cs typeface="Rubik"/>
                <a:sym typeface="Rubik"/>
              </a:rPr>
              <a:t>Libraries are recognised, represented and valued as partners</a:t>
            </a:r>
            <a:endParaRPr kumimoji="0" sz="4800" b="1" i="0" u="none" strike="noStrike" kern="0" cap="none" spc="0" normalizeH="0" baseline="0" noProof="0" dirty="0">
              <a:ln>
                <a:noFill/>
              </a:ln>
              <a:solidFill>
                <a:srgbClr val="118693"/>
              </a:solidFill>
              <a:effectLst/>
              <a:uLnTx/>
              <a:uFillTx/>
              <a:latin typeface="Rubik"/>
              <a:ea typeface="Rubik"/>
              <a:cs typeface="Rubik"/>
              <a:sym typeface="Rubik"/>
            </a:endParaRPr>
          </a:p>
        </p:txBody>
      </p:sp>
      <p:pic>
        <p:nvPicPr>
          <p:cNvPr id="64" name="Google Shape;64;p13"/>
          <p:cNvPicPr preferRelativeResize="0"/>
          <p:nvPr/>
        </p:nvPicPr>
        <p:blipFill rotWithShape="1">
          <a:blip r:embed="rId7">
            <a:alphaModFix amt="61000"/>
          </a:blip>
          <a:srcRect/>
          <a:stretch/>
        </p:blipFill>
        <p:spPr>
          <a:xfrm>
            <a:off x="340557" y="3711585"/>
            <a:ext cx="6737577" cy="3096783"/>
          </a:xfrm>
          <a:prstGeom prst="rect">
            <a:avLst/>
          </a:prstGeom>
          <a:noFill/>
          <a:ln>
            <a:noFill/>
          </a:ln>
        </p:spPr>
      </p:pic>
      <p:pic>
        <p:nvPicPr>
          <p:cNvPr id="65" name="Google Shape;65;p13"/>
          <p:cNvPicPr preferRelativeResize="0"/>
          <p:nvPr/>
        </p:nvPicPr>
        <p:blipFill>
          <a:blip r:embed="rId8">
            <a:alphaModFix/>
          </a:blip>
          <a:stretch>
            <a:fillRect/>
          </a:stretch>
        </p:blipFill>
        <p:spPr>
          <a:xfrm>
            <a:off x="1096152" y="4463951"/>
            <a:ext cx="1288061" cy="1296768"/>
          </a:xfrm>
          <a:prstGeom prst="rect">
            <a:avLst/>
          </a:prstGeom>
          <a:noFill/>
          <a:ln>
            <a:noFill/>
          </a:ln>
        </p:spPr>
      </p:pic>
      <p:sp>
        <p:nvSpPr>
          <p:cNvPr id="66" name="Google Shape;66;p13"/>
          <p:cNvSpPr txBox="1"/>
          <p:nvPr/>
        </p:nvSpPr>
        <p:spPr>
          <a:xfrm>
            <a:off x="2700966" y="4463951"/>
            <a:ext cx="3411967" cy="700715"/>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62511C"/>
                </a:solidFill>
                <a:effectLst/>
                <a:uLnTx/>
                <a:uFillTx/>
                <a:latin typeface="Rubik"/>
                <a:ea typeface="Rubik"/>
                <a:cs typeface="Rubik"/>
                <a:sym typeface="Rubik"/>
              </a:rPr>
              <a:t>Impact Area 3</a:t>
            </a:r>
            <a:endParaRPr kumimoji="0" sz="3200" b="1" i="0" u="none" strike="noStrike" kern="0" cap="none" spc="0" normalizeH="0" baseline="0" noProof="0" dirty="0">
              <a:ln>
                <a:noFill/>
              </a:ln>
              <a:solidFill>
                <a:srgbClr val="62511C"/>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n" sz="1867" b="0" i="0" u="none" strike="noStrike" kern="0" cap="none" spc="0" normalizeH="0" baseline="0" noProof="0" dirty="0">
                <a:ln>
                  <a:noFill/>
                </a:ln>
                <a:solidFill>
                  <a:srgbClr val="FFFFFF"/>
                </a:solidFill>
                <a:effectLst/>
                <a:uLnTx/>
                <a:uFillTx/>
                <a:latin typeface="Rubik"/>
                <a:ea typeface="Rubik"/>
                <a:cs typeface="Rubik"/>
                <a:sym typeface="Rubik"/>
              </a:rPr>
              <a:t>Libraries are enabled to deliver meaningful change at all levels</a:t>
            </a:r>
            <a:endParaRPr kumimoji="0" sz="4800" b="1" i="0" u="none" strike="noStrike" kern="0" cap="none" spc="0" normalizeH="0" baseline="0" noProof="0" dirty="0">
              <a:ln>
                <a:noFill/>
              </a:ln>
              <a:solidFill>
                <a:srgbClr val="BE9D36"/>
              </a:solidFill>
              <a:effectLst/>
              <a:uLnTx/>
              <a:uFillTx/>
              <a:latin typeface="Rubik"/>
              <a:ea typeface="Rubik"/>
              <a:cs typeface="Rubik"/>
              <a:sym typeface="Rubik"/>
            </a:endParaRPr>
          </a:p>
        </p:txBody>
      </p:sp>
      <p:pic>
        <p:nvPicPr>
          <p:cNvPr id="69" name="Google Shape;69;p13"/>
          <p:cNvPicPr preferRelativeResize="0"/>
          <p:nvPr/>
        </p:nvPicPr>
        <p:blipFill rotWithShape="1">
          <a:blip r:embed="rId9">
            <a:alphaModFix amt="22000"/>
          </a:blip>
          <a:srcRect/>
          <a:stretch/>
        </p:blipFill>
        <p:spPr>
          <a:xfrm>
            <a:off x="6042734" y="3711583"/>
            <a:ext cx="4499959" cy="3660333"/>
          </a:xfrm>
          <a:prstGeom prst="rect">
            <a:avLst/>
          </a:prstGeom>
          <a:noFill/>
          <a:ln>
            <a:noFill/>
          </a:ln>
        </p:spPr>
      </p:pic>
      <p:pic>
        <p:nvPicPr>
          <p:cNvPr id="4" name="Google Shape;69;p13">
            <a:extLst>
              <a:ext uri="{FF2B5EF4-FFF2-40B4-BE49-F238E27FC236}">
                <a16:creationId xmlns:a16="http://schemas.microsoft.com/office/drawing/2014/main" id="{3D5CC967-26AB-269E-997A-9AEE153694BB}"/>
              </a:ext>
            </a:extLst>
          </p:cNvPr>
          <p:cNvPicPr preferRelativeResize="0"/>
          <p:nvPr/>
        </p:nvPicPr>
        <p:blipFill rotWithShape="1">
          <a:blip r:embed="rId9">
            <a:alphaModFix amt="22000"/>
          </a:blip>
          <a:srcRect/>
          <a:stretch/>
        </p:blipFill>
        <p:spPr>
          <a:xfrm>
            <a:off x="6051506" y="3735471"/>
            <a:ext cx="4499959" cy="3660333"/>
          </a:xfrm>
          <a:prstGeom prst="rect">
            <a:avLst/>
          </a:prstGeom>
          <a:noFill/>
          <a:ln>
            <a:noFill/>
          </a:ln>
        </p:spPr>
      </p:pic>
      <p:sp>
        <p:nvSpPr>
          <p:cNvPr id="72" name="Google Shape;72;p13"/>
          <p:cNvSpPr txBox="1"/>
          <p:nvPr/>
        </p:nvSpPr>
        <p:spPr>
          <a:xfrm>
            <a:off x="663630" y="134659"/>
            <a:ext cx="10864740" cy="856400"/>
          </a:xfrm>
          <a:prstGeom prst="rect">
            <a:avLst/>
          </a:prstGeom>
          <a:noFill/>
          <a:ln>
            <a:noFill/>
          </a:ln>
        </p:spPr>
        <p:txBody>
          <a:bodyPr spcFirstLastPara="1" wrap="square" lIns="0" tIns="121900" rIns="121900" bIns="121900" anchor="t" anchorCtr="0">
            <a:noAutofit/>
          </a:bodyPr>
          <a:lstStyle/>
          <a:p>
            <a:pPr marL="60957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005331"/>
                </a:solidFill>
                <a:effectLst/>
                <a:uLnTx/>
                <a:uFillTx/>
                <a:latin typeface="Rubik"/>
                <a:ea typeface="Rubik"/>
                <a:cs typeface="Rubik"/>
                <a:sym typeface="Rubik"/>
              </a:rPr>
              <a:t>     OUR VISION</a:t>
            </a:r>
            <a:endParaRPr kumimoji="0" sz="3200" b="1" i="0" u="none" strike="noStrike" kern="0" cap="none" spc="0" normalizeH="0" baseline="0" noProof="0" dirty="0">
              <a:ln>
                <a:noFill/>
              </a:ln>
              <a:solidFill>
                <a:srgbClr val="005331"/>
              </a:solidFill>
              <a:effectLst/>
              <a:uLnTx/>
              <a:uFillTx/>
              <a:latin typeface="Rubik"/>
              <a:ea typeface="Rubik"/>
              <a:cs typeface="Rubik"/>
              <a:sym typeface="Rubik"/>
            </a:endParaRPr>
          </a:p>
          <a:p>
            <a:pPr marL="60957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005331"/>
                </a:solidFill>
                <a:effectLst/>
                <a:uLnTx/>
                <a:uFillTx/>
                <a:latin typeface="Rubik"/>
                <a:ea typeface="Rubik"/>
                <a:cs typeface="Rubik"/>
                <a:sym typeface="Rubik"/>
              </a:rPr>
              <a:t>       Sustainable Futures for All Through Knowledge and Information</a:t>
            </a:r>
            <a:endParaRPr kumimoji="0" sz="1400" b="0" i="0" u="none" strike="noStrike" kern="0" cap="none" spc="0" normalizeH="0" baseline="0" noProof="0" dirty="0">
              <a:ln>
                <a:noFill/>
              </a:ln>
              <a:solidFill>
                <a:srgbClr val="005331"/>
              </a:solidFill>
              <a:effectLst/>
              <a:uLnTx/>
              <a:uFillTx/>
              <a:latin typeface="Rubik"/>
              <a:ea typeface="Rubik"/>
              <a:cs typeface="Rubik"/>
              <a:sym typeface="Rubik"/>
            </a:endParaRPr>
          </a:p>
        </p:txBody>
      </p:sp>
      <p:pic>
        <p:nvPicPr>
          <p:cNvPr id="78" name="Google Shape;78;p13"/>
          <p:cNvPicPr preferRelativeResize="0"/>
          <p:nvPr/>
        </p:nvPicPr>
        <p:blipFill>
          <a:blip r:embed="rId10">
            <a:alphaModFix/>
          </a:blip>
          <a:stretch>
            <a:fillRect/>
          </a:stretch>
        </p:blipFill>
        <p:spPr>
          <a:xfrm>
            <a:off x="250301" y="261408"/>
            <a:ext cx="1112396" cy="754800"/>
          </a:xfrm>
          <a:prstGeom prst="rect">
            <a:avLst/>
          </a:prstGeom>
          <a:noFill/>
          <a:ln>
            <a:noFill/>
          </a:ln>
        </p:spPr>
      </p:pic>
      <p:sp>
        <p:nvSpPr>
          <p:cNvPr id="3" name="TextBox 2">
            <a:extLst>
              <a:ext uri="{FF2B5EF4-FFF2-40B4-BE49-F238E27FC236}">
                <a16:creationId xmlns:a16="http://schemas.microsoft.com/office/drawing/2014/main" id="{84BCFA0A-B7AC-EB3B-4520-52563F00F17B}"/>
              </a:ext>
            </a:extLst>
          </p:cNvPr>
          <p:cNvSpPr txBox="1"/>
          <p:nvPr/>
        </p:nvSpPr>
        <p:spPr>
          <a:xfrm>
            <a:off x="6876420" y="4112472"/>
            <a:ext cx="3858381" cy="1782026"/>
          </a:xfrm>
          <a:prstGeom prst="rect">
            <a:avLst/>
          </a:prstGeom>
          <a:noFill/>
        </p:spPr>
        <p:txBody>
          <a:bodyPr wrap="square">
            <a:sp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US" sz="4000" b="1" i="0" u="none" strike="noStrike" kern="0" cap="none" spc="0" normalizeH="0" baseline="0" noProof="0" dirty="0">
                <a:ln>
                  <a:noFill/>
                </a:ln>
                <a:solidFill>
                  <a:srgbClr val="283C35"/>
                </a:solidFill>
                <a:effectLst/>
                <a:uLnTx/>
                <a:uFillTx/>
                <a:latin typeface="Rubik"/>
                <a:ea typeface="Rubik"/>
                <a:cs typeface="Rubik"/>
                <a:sym typeface="Rubik"/>
              </a:rPr>
              <a:t>ENABLER</a:t>
            </a: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n-US" sz="2800" b="1" i="0" u="none" strike="noStrike" kern="0" cap="none" spc="0" normalizeH="0" baseline="0" noProof="0" dirty="0">
                <a:ln>
                  <a:noFill/>
                </a:ln>
                <a:solidFill>
                  <a:srgbClr val="283C35"/>
                </a:solidFill>
                <a:effectLst/>
                <a:uLnTx/>
                <a:uFillTx/>
                <a:latin typeface="Rubik"/>
                <a:ea typeface="Rubik"/>
                <a:cs typeface="Rubik"/>
                <a:sym typeface="Rubik"/>
              </a:rPr>
              <a:t>Future-Proofing IFLA</a:t>
            </a:r>
          </a:p>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US" sz="1800" b="0" i="0" u="none" strike="noStrike" kern="0" cap="none" spc="0" normalizeH="0" baseline="0" noProof="0" dirty="0">
                <a:ln>
                  <a:noFill/>
                </a:ln>
                <a:solidFill>
                  <a:srgbClr val="FFFFFF"/>
                </a:solidFill>
                <a:effectLst/>
                <a:uLnTx/>
                <a:uFillTx/>
                <a:latin typeface="Rubik"/>
                <a:ea typeface="Rubik"/>
                <a:cs typeface="Rubik"/>
                <a:sym typeface="Rubik"/>
              </a:rPr>
              <a:t>Ensuring IFLA's governance, projects, and partnerships are effective, transparent, and innovative.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p:tgtEl>
                                          <p:spTgt spid="72"/>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78"/>
                                        </p:tgtEl>
                                        <p:attrNameLst>
                                          <p:attrName>style.visibility</p:attrName>
                                        </p:attrNameLst>
                                      </p:cBhvr>
                                      <p:to>
                                        <p:strVal val="visible"/>
                                      </p:to>
                                    </p:set>
                                    <p:anim calcmode="lin" valueType="num">
                                      <p:cBhvr additive="base">
                                        <p:cTn id="10" dur="1000"/>
                                        <p:tgtEl>
                                          <p:spTgt spid="7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123950" y="1712605"/>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How many of these areas appear in your own strategies?</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Go to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and use the code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262955458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6630584"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2199873" y="3068484"/>
            <a:ext cx="394189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Lunch</a:t>
            </a:r>
          </a:p>
        </p:txBody>
      </p:sp>
      <p:pic>
        <p:nvPicPr>
          <p:cNvPr id="3" name="Picture 2" descr="A round wooden board with food on it&#10;&#10;Description automatically generated">
            <a:extLst>
              <a:ext uri="{FF2B5EF4-FFF2-40B4-BE49-F238E27FC236}">
                <a16:creationId xmlns:a16="http://schemas.microsoft.com/office/drawing/2014/main" id="{EE0DA1B0-DA0D-9608-0CF0-EE1291BAD993}"/>
              </a:ext>
            </a:extLst>
          </p:cNvPr>
          <p:cNvPicPr>
            <a:picLocks noChangeAspect="1"/>
          </p:cNvPicPr>
          <p:nvPr/>
        </p:nvPicPr>
        <p:blipFill>
          <a:blip r:embed="rId2">
            <a:extLst>
              <a:ext uri="{28A0092B-C50C-407E-A947-70E740481C1C}">
                <a14:useLocalDpi xmlns:a14="http://schemas.microsoft.com/office/drawing/2010/main" val="0"/>
              </a:ext>
            </a:extLst>
          </a:blip>
          <a:srcRect t="16092" r="9540" b="33027"/>
          <a:stretch/>
        </p:blipFill>
        <p:spPr>
          <a:xfrm rot="5400000">
            <a:off x="6834278" y="1500278"/>
            <a:ext cx="6858000" cy="3857444"/>
          </a:xfrm>
          <a:prstGeom prst="rect">
            <a:avLst/>
          </a:prstGeom>
        </p:spPr>
      </p:pic>
    </p:spTree>
    <p:extLst>
      <p:ext uri="{BB962C8B-B14F-4D97-AF65-F5344CB8AC3E}">
        <p14:creationId xmlns:p14="http://schemas.microsoft.com/office/powerpoint/2010/main" val="244158924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180811"/>
            <a:ext cx="10519576" cy="2492990"/>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Planning for the future – Bringing Forward Emerging Leaders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4818620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Photo by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Ulvi</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Safari on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4" y="2073958"/>
            <a:ext cx="5093387" cy="307776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Support for emerging leaders as a pillar of sustainability</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A8AD47B5-31EA-14E0-2871-F5F14ADB847E}"/>
              </a:ext>
            </a:extLst>
          </p:cNvPr>
          <p:cNvSpPr txBox="1"/>
          <p:nvPr/>
        </p:nvSpPr>
        <p:spPr>
          <a:xfrm>
            <a:off x="5962650" y="6533268"/>
            <a:ext cx="6229349"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Photo: Ian Capper, CC-BY-SA 3.0, www.geograph.org.uk/photo/3804467</a:t>
            </a:r>
          </a:p>
        </p:txBody>
      </p:sp>
      <p:pic>
        <p:nvPicPr>
          <p:cNvPr id="5122" name="Picture 2" descr="Climb Mountain Images | Free Photos, PNG Stickers, Wallpapers &amp; Backgrounds  - rawpixel">
            <a:extLst>
              <a:ext uri="{FF2B5EF4-FFF2-40B4-BE49-F238E27FC236}">
                <a16:creationId xmlns:a16="http://schemas.microsoft.com/office/drawing/2014/main" id="{4DBB9BA1-5F0F-60D4-40A7-E466E88E8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34" b="9157"/>
          <a:stretch/>
        </p:blipFill>
        <p:spPr bwMode="auto">
          <a:xfrm>
            <a:off x="6403850" y="-27801"/>
            <a:ext cx="5788149" cy="6885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56519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4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91920" y="1980519"/>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Knowledge and assumptions about emerging leaders</a:t>
            </a:r>
          </a:p>
        </p:txBody>
      </p:sp>
      <p:pic>
        <p:nvPicPr>
          <p:cNvPr id="11" name="Picture 10" descr="A black tablet with a blue screen&#10;&#10;Description automatically generated">
            <a:extLst>
              <a:ext uri="{FF2B5EF4-FFF2-40B4-BE49-F238E27FC236}">
                <a16:creationId xmlns:a16="http://schemas.microsoft.com/office/drawing/2014/main" id="{4E12E311-A31C-301F-7147-700E71048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12667358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knowledge and assumptions about emerging leaders</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76948"/>
            <a:ext cx="10338968" cy="483209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Go to menti.com (4101 6690), and answer the following questions:</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How many years of experience do you have in the field?</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At what age did you get into librarianship?</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Can we give space to emerging leaders to develop without more established librarians making sacrifices?</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Do emerging leaders already enter the field with the skills they need to succeed?</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Do associations (nationally, regionally and internationally) have a role in supporting emerging leaders’ development?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What one thing does an emerging leader need to succeed?</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endPar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4170518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2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984449"/>
            <a:ext cx="6428014" cy="5047536"/>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What one experience really helped you advance in your career?</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What was your main frustration?</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Have you experienced a successful leaders’ </a:t>
            </a:r>
            <a:r>
              <a:rPr kumimoji="0" lang="en-US" sz="3200" b="1" i="0" u="none" strike="noStrike" kern="1200" cap="none" spc="140" normalizeH="0" baseline="0" noProof="0" err="1">
                <a:ln>
                  <a:noFill/>
                </a:ln>
                <a:solidFill>
                  <a:srgbClr val="49403C"/>
                </a:solidFill>
                <a:effectLst/>
                <a:uLnTx/>
                <a:uFillTx/>
                <a:latin typeface="Arial Black" panose="020B0604020202020204" pitchFamily="34" charset="0"/>
                <a:ea typeface="+mn-ea"/>
                <a:cs typeface="+mn-cs"/>
              </a:rPr>
              <a:t>programme</a:t>
            </a: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 What made it so good?</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65617015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4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From emerging to emerged – what CV?</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21472960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26188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EXERCISE: from emerging to emerged</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738282"/>
            <a:ext cx="7061460" cy="4493538"/>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Imagine a librarian who, within 15 years of joining the profession has just joined the board of their library association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On your table, think about what training, experience and other opportnities they have had in order to achieve this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Prepare a CV for them on a flipchart</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Share it with the room!</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endPar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p:txBody>
      </p:sp>
      <p:pic>
        <p:nvPicPr>
          <p:cNvPr id="9" name="Picture 8" descr="A cartoon of a paper on a stand&#10;&#10;Description automatically generated">
            <a:extLst>
              <a:ext uri="{FF2B5EF4-FFF2-40B4-BE49-F238E27FC236}">
                <a16:creationId xmlns:a16="http://schemas.microsoft.com/office/drawing/2014/main" id="{588980F1-F20F-1B19-C9E6-5C90A16089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1200" y="2327029"/>
            <a:ext cx="2744477" cy="2744477"/>
          </a:xfrm>
          <a:prstGeom prst="rect">
            <a:avLst/>
          </a:prstGeom>
        </p:spPr>
      </p:pic>
    </p:spTree>
    <p:extLst>
      <p:ext uri="{BB962C8B-B14F-4D97-AF65-F5344CB8AC3E}">
        <p14:creationId xmlns:p14="http://schemas.microsoft.com/office/powerpoint/2010/main" val="4061510408"/>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4886</Words>
  <Application>Microsoft Office PowerPoint</Application>
  <PresentationFormat>Widescreen</PresentationFormat>
  <Paragraphs>566</Paragraphs>
  <Slides>126</Slides>
  <Notes>18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126</vt:i4>
      </vt:variant>
    </vt:vector>
  </HeadingPairs>
  <TitlesOfParts>
    <vt:vector size="139" baseType="lpstr">
      <vt:lpstr>Aptos</vt:lpstr>
      <vt:lpstr>Arial</vt:lpstr>
      <vt:lpstr>Arial Black</vt:lpstr>
      <vt:lpstr>Avenir Book</vt:lpstr>
      <vt:lpstr>Calibri</vt:lpstr>
      <vt:lpstr>Calibri Light</vt:lpstr>
      <vt:lpstr>Franklin Gothic Heavy</vt:lpstr>
      <vt:lpstr>Nourd-SemiBold</vt:lpstr>
      <vt:lpstr>Rubik</vt:lpstr>
      <vt:lpstr>Univers</vt:lpstr>
      <vt:lpstr>Univers 2</vt:lpstr>
      <vt:lpstr>2_Office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PRESENTING THE</vt:lpstr>
      <vt:lpstr>Trend Report</vt:lpstr>
      <vt:lpstr>Developing the 2024 Trend Report </vt:lpstr>
      <vt:lpstr>Developing the 2024 Trend Report </vt:lpstr>
      <vt:lpstr>Trends</vt:lpstr>
      <vt:lpstr>Trend 1</vt:lpstr>
      <vt:lpstr>PowerPoint Presentation</vt:lpstr>
      <vt:lpstr>Trend 3</vt:lpstr>
      <vt:lpstr>Skills and abilities are becoming more complex</vt:lpstr>
      <vt:lpstr>Digital technologies are unevenly distributed</vt:lpstr>
      <vt:lpstr>Information systems are using more resources</vt:lpstr>
      <vt:lpstr>People are seeking community connections </vt:lpstr>
      <vt:lpstr>PowerPoint Presentation</vt:lpstr>
      <vt:lpstr>It is 2034</vt:lpstr>
      <vt:lpstr>PowerPoint Presentation</vt:lpstr>
      <vt:lpstr>PowerPoint Presentation</vt:lpstr>
      <vt:lpstr>PowerPoint Presentation</vt:lpstr>
      <vt:lpstr>PowerPoint Presentation</vt:lpstr>
      <vt:lpstr>Other options for ‘gaming’ with the Trend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Kristine Paberza</dc:creator>
  <cp:lastModifiedBy>Stephen Wyber</cp:lastModifiedBy>
  <cp:revision>6</cp:revision>
  <dcterms:created xsi:type="dcterms:W3CDTF">2024-11-20T09:58:37Z</dcterms:created>
  <dcterms:modified xsi:type="dcterms:W3CDTF">2024-11-20T11:54:04Z</dcterms:modified>
</cp:coreProperties>
</file>