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6"/>
  </p:notesMasterIdLst>
  <p:sldIdLst>
    <p:sldId id="1552" r:id="rId6"/>
    <p:sldId id="1553" r:id="rId7"/>
    <p:sldId id="1555" r:id="rId8"/>
    <p:sldId id="1556" r:id="rId9"/>
    <p:sldId id="324" r:id="rId10"/>
    <p:sldId id="1557" r:id="rId11"/>
    <p:sldId id="1558" r:id="rId12"/>
    <p:sldId id="1559" r:id="rId13"/>
    <p:sldId id="1531" r:id="rId14"/>
    <p:sldId id="284" r:id="rId15"/>
    <p:sldId id="1535" r:id="rId16"/>
    <p:sldId id="1536" r:id="rId17"/>
    <p:sldId id="362" r:id="rId18"/>
    <p:sldId id="1532" r:id="rId19"/>
    <p:sldId id="1533" r:id="rId20"/>
    <p:sldId id="1534" r:id="rId21"/>
    <p:sldId id="1561" r:id="rId22"/>
    <p:sldId id="1562" r:id="rId23"/>
    <p:sldId id="1545" r:id="rId24"/>
    <p:sldId id="358" r:id="rId25"/>
    <p:sldId id="1512" r:id="rId26"/>
    <p:sldId id="1549" r:id="rId27"/>
    <p:sldId id="1550" r:id="rId28"/>
    <p:sldId id="1551" r:id="rId29"/>
    <p:sldId id="1541" r:id="rId30"/>
    <p:sldId id="1542" r:id="rId31"/>
    <p:sldId id="383" r:id="rId32"/>
    <p:sldId id="285" r:id="rId33"/>
    <p:sldId id="359" r:id="rId34"/>
    <p:sldId id="1546" r:id="rId3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 varScale="1">
        <p:scale>
          <a:sx n="62" d="100"/>
          <a:sy n="62" d="100"/>
        </p:scale>
        <p:origin x="8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2F5B5-D941-470F-B1D8-C785807A78A8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40289-1ACD-4254-A3D4-8BED00C4F61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7628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355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10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861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242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979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9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355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39C32-2EB9-4231-BB94-10BC3F1B901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7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C13C-2296-C86B-3A64-9E00FB6C2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83B62-AB24-7134-CD11-8C20DE1F0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2DF4-786A-2D0B-35C7-22021052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6041C-F554-E58C-30F5-A3271D63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A6D36-BB65-DFA4-83C8-B127BB79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7655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3FF6-8008-7AC7-3711-2124FDDA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F243A-1BF3-395F-EEAA-09250F85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E8609-A5EB-4923-7602-1A318D7F4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5AC83-69C3-9C67-DEC8-922CC55B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407A-05F3-AA06-434B-17B443AEE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504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86B1C5-5A91-0CAE-EEAD-F5EB2EF17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86AD73-072D-C2D4-6AEA-74EBBF4D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73CC3-9E99-25EF-8B0A-D04D3484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E998-4E06-09C3-8748-DACAC10D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D8BF-B493-1D10-5E5D-EA95FD8D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145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07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7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41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13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05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60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92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4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E834-3AA9-7777-740E-E3E0611E5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FA71-B0AD-26D6-1A07-689DEA79B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E3821-ED5F-3E57-1D2B-D155F4FD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6C80-4956-8B75-8197-494D3EDD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293A1-F495-62D8-7E84-318E9983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81975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66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9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9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D4F4-BF87-139D-B8E8-9484FA529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8C46C-BA42-B57E-AF73-8E80F5A45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034F-E383-E808-BA28-B363565C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27A69-5F5B-76E4-1672-4648EE31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9E33C-8139-75A2-7080-A0161CFA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9483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1F099-3A7E-A070-C94F-DA6464A54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2BAEA-7AE9-2DD8-47CC-DD4FAFC60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134F3-EAFE-4A3B-994F-7C9DF92B2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10174-2CAE-0872-5DA8-C29E43870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AB2E4-12C7-591B-6552-37B4F4F9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02984-29B3-3C10-EF1C-59F3F59A3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210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51F1-C130-077C-358F-C69C7052C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08144-5EF3-FD35-08CD-4F1C8C6E2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0D6F7-8F78-63E4-59D1-6297833C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97CC5-87E6-5A65-F337-793D96150A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215FFD-42C4-CB00-E5CD-6B9D7F401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DF059-692A-12ED-0895-75286E72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55742-D6C4-F56B-AF99-6DE964255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BE82AA-D4E2-0044-D20E-1E79C05A5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16706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3D6D-6FE5-848F-8CB8-FD8D8389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B66DC-014F-8055-1B79-9A1E0855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65140-CE84-4387-9575-3D1D7DFD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9871D-AF8F-0F94-D0DB-24F92E6C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55891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9B7F7-EACF-59AD-CD84-564ABE70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CB7685-C928-7F1F-23B4-70D3581F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223A4-C1E8-E0E3-8350-E8B858540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657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E5877-32D9-A7F3-3F17-4C26BB1AC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DE84-4556-CF60-C636-877F1890B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EF4F3-28E0-C816-2ADA-61C721E6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D7C10-672D-B51A-D1FF-59EA861F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FC4CA-72AD-B802-96BB-D3C0D76D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E0FE4-D74F-7CF6-2A4D-70FA4875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3358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6C99-D2F3-2C3E-3708-01E743ED0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2BC97-C0EB-4BFC-FC57-3922E56B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EEB05-D416-0F13-F9B3-0AEC2CC5D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D2877-C56A-8C1A-75AF-8A8D36E2B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29626-1A90-5D16-ADDB-40E78B76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C50EF-AA90-123A-5E5F-3EA2DFA94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9722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64E91-6252-FF6B-CBD5-1E7A52EF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AFDA2-6FE9-6F45-5999-EDAA8D2CB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3BCDB-2AD2-C5AF-2730-992C2F2DA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FC60-F961-4F05-B255-68BBDFFD1B91}" type="datetimeFigureOut">
              <a:rPr lang="en-NL" smtClean="0"/>
              <a:t>10/18/2023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1231-F8FF-7FFB-AA8D-00ADED52F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F864B-919E-D504-7737-AD487586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5844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7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000577" y="1690127"/>
            <a:ext cx="7200823" cy="3233237"/>
            <a:chOff x="0" y="123825"/>
            <a:chExt cx="14401647" cy="6466475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48013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5200" b="1" dirty="0" err="1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Mobilising</a:t>
              </a:r>
              <a:r>
                <a:rPr lang="en-US" sz="5200" b="1" dirty="0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 Libraries to Deliver on UN Goals in Africa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r>
                <a:rPr lang="en-US" sz="2133" spc="96" dirty="0">
                  <a:solidFill>
                    <a:srgbClr val="4940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Nairobi – 18 October 2023</a:t>
              </a: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7"/>
          <p:cNvSpPr txBox="1"/>
          <p:nvPr/>
        </p:nvSpPr>
        <p:spPr>
          <a:xfrm rot="-5400000">
            <a:off x="-1862709" y="3217730"/>
            <a:ext cx="5486400" cy="3462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4"/>
              </a:lnSpc>
            </a:pPr>
            <a:r>
              <a:rPr lang="en-US" sz="2400" spc="216">
                <a:solidFill>
                  <a:srgbClr val="FFFFFF"/>
                </a:solidFill>
                <a:latin typeface="Arial" panose="020B0604020202020204" pitchFamily="34" charset="0"/>
              </a:rPr>
              <a:t>IFLA </a:t>
            </a:r>
            <a:r>
              <a:rPr lang="en-US" sz="2400" spc="216">
                <a:solidFill>
                  <a:srgbClr val="FFFFFF"/>
                </a:solidFill>
                <a:latin typeface="+mj-lt"/>
              </a:rPr>
              <a:t>HEADQUARTERS</a:t>
            </a:r>
            <a:r>
              <a:rPr lang="en-US" sz="2400" spc="216">
                <a:solidFill>
                  <a:srgbClr val="FFFFFF"/>
                </a:solidFill>
                <a:latin typeface="Arial" panose="020B0604020202020204" pitchFamily="34" charset="0"/>
              </a:rPr>
              <a:t> 2023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4000577" y="1690127"/>
            <a:ext cx="7200823" cy="3233237"/>
            <a:chOff x="0" y="123825"/>
            <a:chExt cx="14401647" cy="6466475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48013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5200" b="1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A Strong and Sustainable Library Field for Africa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r>
                <a:rPr lang="en-US" sz="2133" spc="96">
                  <a:solidFill>
                    <a:srgbClr val="4940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Nairobi – 16-18 October 2023</a:t>
              </a: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 Black" panose="020B0604020202020204" pitchFamily="34" charset="0"/>
              </a:rPr>
              <a:t>Welcome back!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7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35660" y="2751891"/>
            <a:ext cx="10946391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Your takeaways from the event at the UN?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E18F5F7-5EB5-BF97-C95A-BE606C74D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9263" y="774549"/>
            <a:ext cx="1525997" cy="15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01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 Black" panose="020B0604020202020204" pitchFamily="34" charset="0"/>
              </a:rPr>
              <a:t>Highlights and reflections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35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05968" y="2687341"/>
            <a:ext cx="10946391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What has been the </a:t>
            </a: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highlight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 of the workshop for you?</a:t>
            </a:r>
          </a:p>
        </p:txBody>
      </p:sp>
    </p:spTree>
    <p:extLst>
      <p:ext uri="{BB962C8B-B14F-4D97-AF65-F5344CB8AC3E}">
        <p14:creationId xmlns:p14="http://schemas.microsoft.com/office/powerpoint/2010/main" val="2274410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26516" y="2413337"/>
            <a:ext cx="10946391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What is the main thing you will </a:t>
            </a: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take back to your national library field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51585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67612" y="2561647"/>
            <a:ext cx="10946391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What do you want to </a:t>
            </a: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find out more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 about? </a:t>
            </a:r>
          </a:p>
        </p:txBody>
      </p:sp>
    </p:spTree>
    <p:extLst>
      <p:ext uri="{BB962C8B-B14F-4D97-AF65-F5344CB8AC3E}">
        <p14:creationId xmlns:p14="http://schemas.microsoft.com/office/powerpoint/2010/main" val="4111328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57338" y="2074783"/>
            <a:ext cx="10946391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What action item do you think the </a:t>
            </a: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Sub-Saharan Africa RDC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 should adopt as a </a:t>
            </a: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flagship action item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910550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47064" y="2074783"/>
            <a:ext cx="10946391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rgbClr val="2F8662"/>
                </a:solidFill>
                <a:latin typeface="Arial Black" panose="020B0604020202020204" pitchFamily="34" charset="0"/>
              </a:rPr>
              <a:t>What skillsets would you volunteer </a:t>
            </a: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to the Sub-Saharan Africa RDC in implementing flagship action items?</a:t>
            </a:r>
          </a:p>
        </p:txBody>
      </p:sp>
    </p:spTree>
    <p:extLst>
      <p:ext uri="{BB962C8B-B14F-4D97-AF65-F5344CB8AC3E}">
        <p14:creationId xmlns:p14="http://schemas.microsoft.com/office/powerpoint/2010/main" val="74443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 Black" panose="020B0604020202020204" pitchFamily="34" charset="0"/>
              </a:rPr>
              <a:t>Certificates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72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56208" y="840898"/>
            <a:ext cx="10946391" cy="4924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Introduction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4400" spc="21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b="1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Edlam Abera </a:t>
            </a:r>
            <a:r>
              <a:rPr lang="en-US" sz="3600" b="1" spc="21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Yemuru</a:t>
            </a:r>
            <a:endParaRPr lang="en-US" sz="3600" b="1" spc="21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Chief, Knowledge and Innovation Branch, UN HABITAT </a:t>
            </a:r>
            <a:endParaRPr lang="en-US" sz="3600" spc="21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3600" spc="21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b="1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Vicki McDonald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IFLA President, 2023-2025</a:t>
            </a:r>
          </a:p>
        </p:txBody>
      </p:sp>
    </p:spTree>
    <p:extLst>
      <p:ext uri="{BB962C8B-B14F-4D97-AF65-F5344CB8AC3E}">
        <p14:creationId xmlns:p14="http://schemas.microsoft.com/office/powerpoint/2010/main" val="3101632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 Black" panose="020B0604020202020204" pitchFamily="34" charset="0"/>
              </a:rPr>
              <a:t>What’s next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77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Key contacts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875684"/>
            <a:ext cx="10338968" cy="33855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600" spc="30" dirty="0">
                <a:solidFill>
                  <a:srgbClr val="49403C"/>
                </a:solidFill>
                <a:latin typeface="Arial" panose="020B0604020202020204" pitchFamily="34" charset="0"/>
              </a:rPr>
              <a:t>Our Regional Division Committee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600" spc="30" dirty="0">
                <a:solidFill>
                  <a:srgbClr val="49403C"/>
                </a:solidFill>
                <a:latin typeface="Arial" panose="020B0604020202020204" pitchFamily="34" charset="0"/>
              </a:rPr>
              <a:t>Our Regional Office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600" spc="30" dirty="0">
                <a:solidFill>
                  <a:srgbClr val="49403C"/>
                </a:solidFill>
                <a:latin typeface="Arial" panose="020B0604020202020204" pitchFamily="34" charset="0"/>
              </a:rPr>
              <a:t>Our Preservation and Conservation </a:t>
            </a:r>
            <a:r>
              <a:rPr lang="en-US" sz="3600" spc="30" dirty="0" err="1">
                <a:solidFill>
                  <a:srgbClr val="49403C"/>
                </a:solidFill>
                <a:latin typeface="Arial" panose="020B0604020202020204" pitchFamily="34" charset="0"/>
              </a:rPr>
              <a:t>Centres</a:t>
            </a:r>
            <a:endParaRPr lang="en-US" sz="3600" spc="30" dirty="0">
              <a:solidFill>
                <a:srgbClr val="49403C"/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600" spc="30" dirty="0">
                <a:solidFill>
                  <a:srgbClr val="49403C"/>
                </a:solidFill>
                <a:latin typeface="Arial" panose="020B0604020202020204" pitchFamily="34" charset="0"/>
              </a:rPr>
              <a:t>Our Headquarters Team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600" spc="30" dirty="0">
                <a:solidFill>
                  <a:srgbClr val="49403C"/>
                </a:solidFill>
                <a:latin typeface="Arial" panose="020B0604020202020204" pitchFamily="34" charset="0"/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3809226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Commitments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36174"/>
            <a:ext cx="10338968" cy="43704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Establish/strengthen links with local UN/UNESCO office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Share the results of national library field sustainability indexes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Identify a priority partnership to build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Identify a step to help emerging leaders develop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Provide further input to the Library Map of the World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Take part in our Nairobi workshop community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Become a member/share details of </a:t>
            </a:r>
            <a:r>
              <a:rPr lang="en-GB" sz="2800" spc="30">
                <a:solidFill>
                  <a:srgbClr val="49403C"/>
                </a:solidFill>
                <a:latin typeface="Arial" panose="020B0604020202020204" pitchFamily="34" charset="0"/>
              </a:rPr>
              <a:t>other potential members</a:t>
            </a:r>
            <a:endParaRPr lang="en-GB" sz="2800" spc="30" dirty="0">
              <a:solidFill>
                <a:srgbClr val="49403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327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645DF7-580C-DE66-95B6-7F03ED908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54" y="0"/>
            <a:ext cx="10456588" cy="6858000"/>
          </a:xfrm>
          <a:prstGeom prst="rect">
            <a:avLst/>
          </a:prstGeom>
        </p:spPr>
      </p:pic>
      <p:grpSp>
        <p:nvGrpSpPr>
          <p:cNvPr id="4" name="Group 7">
            <a:extLst>
              <a:ext uri="{FF2B5EF4-FFF2-40B4-BE49-F238E27FC236}">
                <a16:creationId xmlns:a16="http://schemas.microsoft.com/office/drawing/2014/main" id="{DBD482AE-A1D3-2DD5-6616-A48C9D6CEE9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37986F87-3D58-6439-97A0-9B1EB1478FB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9">
              <a:extLst>
                <a:ext uri="{FF2B5EF4-FFF2-40B4-BE49-F238E27FC236}">
                  <a16:creationId xmlns:a16="http://schemas.microsoft.com/office/drawing/2014/main" id="{DE41E54D-A464-30BD-6CC3-A8EF7D7932FB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E360A4BE-EA89-CD21-B4F5-F5E229278373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</p:spTree>
    <p:extLst>
      <p:ext uri="{BB962C8B-B14F-4D97-AF65-F5344CB8AC3E}">
        <p14:creationId xmlns:p14="http://schemas.microsoft.com/office/powerpoint/2010/main" val="16259416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Forward look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875684"/>
            <a:ext cx="10338968" cy="39395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By the weekend: fill in the evaluation survey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Next week: accept invitations to join the Community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Next month: share a plan for follow-up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By January: join a 1</a:t>
            </a:r>
            <a:r>
              <a:rPr lang="en-GB" sz="2800" spc="30" baseline="30000" dirty="0">
                <a:solidFill>
                  <a:srgbClr val="49403C"/>
                </a:solidFill>
                <a:latin typeface="Arial" panose="020B0604020202020204" pitchFamily="34" charset="0"/>
              </a:rPr>
              <a:t>st</a:t>
            </a: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 check-in call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By April: join a 2</a:t>
            </a:r>
            <a:r>
              <a:rPr lang="en-GB" sz="2800" spc="30" baseline="30000" dirty="0">
                <a:solidFill>
                  <a:srgbClr val="49403C"/>
                </a:solidFill>
                <a:latin typeface="Arial" panose="020B0604020202020204" pitchFamily="34" charset="0"/>
              </a:rPr>
              <a:t>nd</a:t>
            </a: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 check-in call, fill in a progress survey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By October: join a 3</a:t>
            </a:r>
            <a:r>
              <a:rPr lang="en-GB" sz="2800" spc="30" baseline="30000" dirty="0">
                <a:solidFill>
                  <a:srgbClr val="49403C"/>
                </a:solidFill>
                <a:latin typeface="Arial" panose="020B0604020202020204" pitchFamily="34" charset="0"/>
              </a:rPr>
              <a:t>rd</a:t>
            </a: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 check-in call, fill in a progress survey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GB" sz="2800" spc="30" dirty="0">
                <a:solidFill>
                  <a:srgbClr val="49403C"/>
                </a:solidFill>
                <a:latin typeface="Arial" panose="020B0604020202020204" pitchFamily="34" charset="0"/>
              </a:rPr>
              <a:t>Ongoing: share updates on the community!</a:t>
            </a:r>
          </a:p>
        </p:txBody>
      </p:sp>
    </p:spTree>
    <p:extLst>
      <p:ext uri="{BB962C8B-B14F-4D97-AF65-F5344CB8AC3E}">
        <p14:creationId xmlns:p14="http://schemas.microsoft.com/office/powerpoint/2010/main" val="26946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 Black" panose="020B0604020202020204" pitchFamily="34" charset="0"/>
              </a:rPr>
              <a:t>Evaluation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47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Evaluation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676627"/>
            <a:ext cx="10338968" cy="11387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200" spc="30" dirty="0">
                <a:solidFill>
                  <a:srgbClr val="49403C"/>
                </a:solidFill>
                <a:latin typeface="Arial" panose="020B0604020202020204" pitchFamily="34" charset="0"/>
              </a:rPr>
              <a:t>We’ll e-mail the form to you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3200" spc="30" dirty="0">
                <a:solidFill>
                  <a:srgbClr val="49403C"/>
                </a:solidFill>
                <a:latin typeface="Arial" panose="020B0604020202020204" pitchFamily="34" charset="0"/>
              </a:rPr>
              <a:t>Please answer by the weekend!</a:t>
            </a:r>
          </a:p>
        </p:txBody>
      </p:sp>
    </p:spTree>
    <p:extLst>
      <p:ext uri="{BB962C8B-B14F-4D97-AF65-F5344CB8AC3E}">
        <p14:creationId xmlns:p14="http://schemas.microsoft.com/office/powerpoint/2010/main" val="4250748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788504" y="381463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32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By the end of this workshop, </a:t>
            </a:r>
            <a:r>
              <a:rPr lang="en-US" sz="3200" i="1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you</a:t>
            </a:r>
            <a:r>
              <a:rPr lang="en-US" sz="32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 should...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5" y="1549365"/>
            <a:ext cx="10338968" cy="47551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Have an understanding of what a sustainable library field means, and how you can apply this in your own work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Have new ideas about how you can engage with the United Nations and other international initiatives within your country and regionally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Be able to apply (IFLA) tools and references in your own strategic planning, in particular around gathering and applying data, assessing impact, partnerships and emerging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Be ready to work with us in shaping an IFLA ‘offer’ that responds to the needs of the region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Have built your own networks!</a:t>
            </a:r>
          </a:p>
          <a:p>
            <a:pPr marL="457200" indent="-457200">
              <a:buBlip>
                <a:blip r:embed="rId2"/>
              </a:buBlip>
            </a:pPr>
            <a:endParaRPr lang="en-US" sz="2400" spc="30" dirty="0">
              <a:solidFill>
                <a:srgbClr val="49403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38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32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By the end of this workshop, </a:t>
            </a:r>
            <a:r>
              <a:rPr lang="lv-LV" sz="3200" i="1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we</a:t>
            </a:r>
            <a:r>
              <a:rPr lang="en-US" sz="3200" spc="21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</a:rPr>
              <a:t> should...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1226016" y="1981165"/>
            <a:ext cx="10338968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Know you and your national library fields better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Have ideas from you about where there are possibilities to work with the United Nations and other potential funders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Understand better how we can support a sustainable library field in </a:t>
            </a:r>
            <a:r>
              <a:rPr lang="lv-LV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Sub-Saharan Africa</a:t>
            </a:r>
            <a:endParaRPr lang="en-US" sz="2400" spc="30" dirty="0">
              <a:solidFill>
                <a:srgbClr val="49403C"/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400" spc="30" dirty="0">
                <a:solidFill>
                  <a:srgbClr val="49403C"/>
                </a:solidFill>
                <a:latin typeface="Arial" panose="020B0604020202020204" pitchFamily="34" charset="0"/>
              </a:rPr>
              <a:t>Have convinced you to extend your engagement in IFLA!</a:t>
            </a:r>
          </a:p>
        </p:txBody>
      </p:sp>
    </p:spTree>
    <p:extLst>
      <p:ext uri="{BB962C8B-B14F-4D97-AF65-F5344CB8AC3E}">
        <p14:creationId xmlns:p14="http://schemas.microsoft.com/office/powerpoint/2010/main" val="4709416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Arial Black" panose="020B0604020202020204" pitchFamily="34" charset="0"/>
              </a:rPr>
              <a:t>Thank you!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81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944530" y="1423000"/>
            <a:ext cx="7200823" cy="4185761"/>
            <a:chOff x="0" y="123825"/>
            <a:chExt cx="14401647" cy="8371523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83715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GB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Delivering sustainable urbanisation in Africa</a:t>
              </a:r>
            </a:p>
            <a:p>
              <a:r>
                <a:rPr lang="en-GB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work of UN Habitat</a:t>
              </a:r>
            </a:p>
            <a:p>
              <a:endPara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Edlam Abera </a:t>
              </a:r>
              <a:r>
                <a:rPr lang="en-GB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Yemuru</a:t>
              </a:r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Chief, Knowledge and Innovation Branch, UN HABITAT </a:t>
              </a:r>
            </a:p>
            <a:p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Introduction: Alejandro Santa, IFLA Regional Council Chair</a:t>
              </a:r>
              <a:endParaRPr 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endParaRPr lang="en-US" sz="2133" spc="96" dirty="0">
                <a:solidFill>
                  <a:srgbClr val="49403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1D79F65-D2F3-806D-8AC2-49D388D8B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50" y="6355757"/>
            <a:ext cx="1454783" cy="396883"/>
          </a:xfrm>
          <a:prstGeom prst="rect">
            <a:avLst/>
          </a:prstGeom>
        </p:spPr>
      </p:pic>
      <p:pic>
        <p:nvPicPr>
          <p:cNvPr id="12" name="Picture 2" descr="Sigl Foundation">
            <a:extLst>
              <a:ext uri="{FF2B5EF4-FFF2-40B4-BE49-F238E27FC236}">
                <a16:creationId xmlns:a16="http://schemas.microsoft.com/office/drawing/2014/main" id="{DDD8A79F-C120-D1A4-E715-556B9F2D6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432" y="6351517"/>
            <a:ext cx="848904" cy="2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774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sp>
        <p:nvSpPr>
          <p:cNvPr id="7" name="TextBox 7"/>
          <p:cNvSpPr txBox="1"/>
          <p:nvPr/>
        </p:nvSpPr>
        <p:spPr>
          <a:xfrm rot="-5400000">
            <a:off x="-1862709" y="3217730"/>
            <a:ext cx="5486400" cy="3462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4"/>
              </a:lnSpc>
            </a:pPr>
            <a:r>
              <a:rPr lang="en-US" sz="2400" spc="216">
                <a:solidFill>
                  <a:srgbClr val="FFFFFF"/>
                </a:solidFill>
                <a:latin typeface="Arial" panose="020B0604020202020204" pitchFamily="34" charset="0"/>
              </a:rPr>
              <a:t>IFLA </a:t>
            </a:r>
            <a:r>
              <a:rPr lang="en-US" sz="2400" spc="216">
                <a:solidFill>
                  <a:srgbClr val="FFFFFF"/>
                </a:solidFill>
                <a:latin typeface="+mj-lt"/>
              </a:rPr>
              <a:t>HEADQUARTERS</a:t>
            </a:r>
            <a:r>
              <a:rPr lang="en-US" sz="2400" spc="216">
                <a:solidFill>
                  <a:srgbClr val="FFFFFF"/>
                </a:solidFill>
                <a:latin typeface="Arial" panose="020B0604020202020204" pitchFamily="34" charset="0"/>
              </a:rPr>
              <a:t> 2023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4000577" y="1690127"/>
            <a:ext cx="7200823" cy="3233237"/>
            <a:chOff x="0" y="123825"/>
            <a:chExt cx="14401647" cy="6466475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48013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5200" b="1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A Strong and Sustainable Library Field for Africa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r>
                <a:rPr lang="en-US" sz="2133" spc="96">
                  <a:solidFill>
                    <a:srgbClr val="4940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Nairobi – 16-18 October 2023</a:t>
              </a: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31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944530" y="1104501"/>
            <a:ext cx="7200823" cy="4308872"/>
            <a:chOff x="0" y="-513173"/>
            <a:chExt cx="14401647" cy="8617746"/>
          </a:xfrm>
        </p:grpSpPr>
        <p:sp>
          <p:nvSpPr>
            <p:cNvPr id="9" name="TextBox 9"/>
            <p:cNvSpPr txBox="1"/>
            <p:nvPr/>
          </p:nvSpPr>
          <p:spPr>
            <a:xfrm>
              <a:off x="0" y="-513173"/>
              <a:ext cx="14401647" cy="86177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GB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Supporting science and climate empowerment in Africa</a:t>
              </a:r>
            </a:p>
            <a:p>
              <a:r>
                <a:rPr lang="en-GB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work of the UN Environment Programme in </a:t>
              </a:r>
              <a:r>
                <a:rPr lang="en-GB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Africa</a:t>
              </a:r>
            </a:p>
            <a:p>
              <a:endParaRPr lang="en-GB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Rula Qalyoubi</a:t>
              </a:r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Senior Programme Management Officer and UNEP Science-Policy Sub-</a:t>
              </a:r>
              <a:r>
                <a:rPr lang="en-US" sz="20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programme</a:t>
              </a:r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Coordinator</a:t>
              </a:r>
              <a:endPara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Introduction: Stephen Wyber, IFLA</a:t>
              </a:r>
              <a:endPara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endParaRPr lang="en-US" sz="2133" spc="96" dirty="0">
                <a:solidFill>
                  <a:srgbClr val="49403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1D79F65-D2F3-806D-8AC2-49D388D8B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50" y="6355757"/>
            <a:ext cx="1454783" cy="396883"/>
          </a:xfrm>
          <a:prstGeom prst="rect">
            <a:avLst/>
          </a:prstGeom>
        </p:spPr>
      </p:pic>
      <p:pic>
        <p:nvPicPr>
          <p:cNvPr id="12" name="Picture 2" descr="Sigl Foundation">
            <a:extLst>
              <a:ext uri="{FF2B5EF4-FFF2-40B4-BE49-F238E27FC236}">
                <a16:creationId xmlns:a16="http://schemas.microsoft.com/office/drawing/2014/main" id="{DDD8A79F-C120-D1A4-E715-556B9F2D6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432" y="6351517"/>
            <a:ext cx="848904" cy="2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5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endParaRPr lang="en-NL"/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endParaRPr lang="en-NL"/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endParaRPr lang="en-NL"/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968405" y="3068482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600"/>
              </a:lnSpc>
            </a:pPr>
            <a:r>
              <a:rPr lang="en-US" sz="5400" b="1" spc="140">
                <a:solidFill>
                  <a:srgbClr val="49403C"/>
                </a:solidFill>
                <a:latin typeface="Arial Black" panose="020B0604020202020204" pitchFamily="34" charset="0"/>
              </a:rPr>
              <a:t>Break</a:t>
            </a:r>
          </a:p>
        </p:txBody>
      </p:sp>
      <p:pic>
        <p:nvPicPr>
          <p:cNvPr id="9" name="Picture 8" descr="A large pile of coffee beans&#10;&#10;Description automatically generated">
            <a:extLst>
              <a:ext uri="{FF2B5EF4-FFF2-40B4-BE49-F238E27FC236}">
                <a16:creationId xmlns:a16="http://schemas.microsoft.com/office/drawing/2014/main" id="{55CC71FB-1FA3-6E79-B319-F4BD4465D2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48D204-BC87-0CE9-52D4-6117F96E39C0}"/>
              </a:ext>
            </a:extLst>
          </p:cNvPr>
          <p:cNvSpPr txBox="1"/>
          <p:nvPr/>
        </p:nvSpPr>
        <p:spPr>
          <a:xfrm>
            <a:off x="8507675" y="6233514"/>
            <a:ext cx="3684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>
                <a:solidFill>
                  <a:schemeClr val="bg1"/>
                </a:solidFill>
                <a:latin typeface="Univers" panose="020B0503020202020204" pitchFamily="34" charset="0"/>
              </a:rPr>
              <a:t>Photo by Mike Kenneally on </a:t>
            </a:r>
            <a:r>
              <a:rPr lang="en-GB" sz="1400" err="1">
                <a:solidFill>
                  <a:schemeClr val="bg1"/>
                </a:solidFill>
                <a:latin typeface="Univers" panose="020B0503020202020204" pitchFamily="34" charset="0"/>
              </a:rPr>
              <a:t>Unsplash</a:t>
            </a:r>
            <a:r>
              <a:rPr lang="en-GB" sz="1400">
                <a:solidFill>
                  <a:schemeClr val="bg1"/>
                </a:solidFill>
                <a:latin typeface="Univers" panose="020B0503020202020204" pitchFamily="34" charset="0"/>
              </a:rPr>
              <a:t>, unsplash.com/photos/TD4DBagg2wE</a:t>
            </a:r>
          </a:p>
        </p:txBody>
      </p:sp>
    </p:spTree>
    <p:extLst>
      <p:ext uri="{BB962C8B-B14F-4D97-AF65-F5344CB8AC3E}">
        <p14:creationId xmlns:p14="http://schemas.microsoft.com/office/powerpoint/2010/main" val="1278567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965078" y="1227791"/>
            <a:ext cx="7200823" cy="3908762"/>
            <a:chOff x="0" y="-513173"/>
            <a:chExt cx="14401647" cy="7817526"/>
          </a:xfrm>
        </p:grpSpPr>
        <p:sp>
          <p:nvSpPr>
            <p:cNvPr id="9" name="TextBox 9"/>
            <p:cNvSpPr txBox="1"/>
            <p:nvPr/>
          </p:nvSpPr>
          <p:spPr>
            <a:xfrm>
              <a:off x="0" y="-513173"/>
              <a:ext cx="14401647" cy="78175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Enabling preservation of and access to information</a:t>
              </a:r>
            </a:p>
            <a:p>
              <a:r>
                <a:rPr 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work of UNESCO</a:t>
              </a:r>
            </a:p>
            <a:p>
              <a:endPara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1200"/>
                </a:spcAft>
              </a:pP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Sharmaine Koh, Communications and Information Sector, UNESCO Nairobi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Xianhong Hu, Programme Specialist, UNESCO Paris</a:t>
              </a:r>
              <a:endPara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Introduction: Sharon Memis, Secretary-General, IFLA</a:t>
              </a:r>
              <a:endPara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endParaRPr lang="en-US" sz="2133" spc="96" dirty="0">
                <a:solidFill>
                  <a:srgbClr val="49403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1D79F65-D2F3-806D-8AC2-49D388D8B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50" y="6355757"/>
            <a:ext cx="1454783" cy="396883"/>
          </a:xfrm>
          <a:prstGeom prst="rect">
            <a:avLst/>
          </a:prstGeom>
        </p:spPr>
      </p:pic>
      <p:pic>
        <p:nvPicPr>
          <p:cNvPr id="12" name="Picture 2" descr="Sigl Foundation">
            <a:extLst>
              <a:ext uri="{FF2B5EF4-FFF2-40B4-BE49-F238E27FC236}">
                <a16:creationId xmlns:a16="http://schemas.microsoft.com/office/drawing/2014/main" id="{DDD8A79F-C120-D1A4-E715-556B9F2D6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432" y="6351517"/>
            <a:ext cx="848904" cy="2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13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954804" y="948052"/>
            <a:ext cx="7200823" cy="5269135"/>
            <a:chOff x="0" y="-513173"/>
            <a:chExt cx="14401647" cy="10538271"/>
          </a:xfrm>
        </p:grpSpPr>
        <p:sp>
          <p:nvSpPr>
            <p:cNvPr id="9" name="TextBox 9"/>
            <p:cNvSpPr txBox="1"/>
            <p:nvPr/>
          </p:nvSpPr>
          <p:spPr>
            <a:xfrm>
              <a:off x="0" y="-513173"/>
              <a:ext cx="14401647" cy="105382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UN Libraries in Africa</a:t>
              </a:r>
            </a:p>
            <a:p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Opportunities for engagement</a:t>
              </a:r>
            </a:p>
            <a:p>
              <a:endPara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ct val="107000"/>
                </a:lnSpc>
                <a:spcAft>
                  <a:spcPts val="1200"/>
                </a:spcAft>
              </a:pP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Angeline Djampou, Head, Knowledge and Publications Management Unit, UNEP</a:t>
              </a:r>
            </a:p>
            <a:p>
              <a:pPr lvl="0">
                <a:lnSpc>
                  <a:spcPct val="107000"/>
                </a:lnSpc>
                <a:spcAft>
                  <a:spcPts val="1200"/>
                </a:spcAft>
              </a:pP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Irene Onyancha, Chief of Knowledge Management Services, UN ECA</a:t>
              </a:r>
            </a:p>
            <a:p>
              <a:pPr lvl="0">
                <a:lnSpc>
                  <a:spcPct val="107000"/>
                </a:lnSpc>
                <a:spcAft>
                  <a:spcPts val="1200"/>
                </a:spcAft>
              </a:pPr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Hellen Nyabera, Head, Knowledge Management Unit, UN Habitat </a:t>
              </a:r>
            </a:p>
            <a:p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Introduction: Nthabiseng Kotsokoane, IFLA Governing Board</a:t>
              </a:r>
              <a:endPara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endParaRPr lang="en-US" sz="2133" spc="96" dirty="0">
                <a:solidFill>
                  <a:srgbClr val="49403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1D79F65-D2F3-806D-8AC2-49D388D8B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50" y="6355757"/>
            <a:ext cx="1454783" cy="396883"/>
          </a:xfrm>
          <a:prstGeom prst="rect">
            <a:avLst/>
          </a:prstGeom>
        </p:spPr>
      </p:pic>
      <p:pic>
        <p:nvPicPr>
          <p:cNvPr id="12" name="Picture 2" descr="Sigl Foundation">
            <a:extLst>
              <a:ext uri="{FF2B5EF4-FFF2-40B4-BE49-F238E27FC236}">
                <a16:creationId xmlns:a16="http://schemas.microsoft.com/office/drawing/2014/main" id="{DDD8A79F-C120-D1A4-E715-556B9F2D6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432" y="6351517"/>
            <a:ext cx="848904" cy="2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070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endParaRPr lang="en-NL"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067282" y="1762045"/>
            <a:ext cx="7200823" cy="2707213"/>
            <a:chOff x="0" y="123825"/>
            <a:chExt cx="14401647" cy="6936473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19697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3200" b="1" dirty="0" err="1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Mobilising</a:t>
              </a:r>
              <a:r>
                <a:rPr lang="en-US" sz="3200" b="1" dirty="0">
                  <a:solidFill>
                    <a:srgbClr val="49403C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 Libraries to Deliver on UN Goals in Africa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11716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87"/>
                </a:lnSpc>
              </a:pPr>
              <a:r>
                <a:rPr lang="en-US" sz="8800" spc="96" dirty="0">
                  <a:solidFill>
                    <a:srgbClr val="49403C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Thank you!</a:t>
              </a: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913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910295" y="0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endParaRPr lang="en-NL"/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endParaRPr lang="en-NL"/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endParaRPr lang="en-NL"/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968405" y="3068482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600"/>
              </a:lnSpc>
            </a:pPr>
            <a:r>
              <a:rPr lang="en-US" sz="5400" b="1" spc="140">
                <a:solidFill>
                  <a:srgbClr val="49403C"/>
                </a:solidFill>
                <a:latin typeface="Arial Black" panose="020B0604020202020204" pitchFamily="34" charset="0"/>
              </a:rPr>
              <a:t>Lunch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812450-577F-0DA0-2BEE-5BCC38445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015" y="0"/>
            <a:ext cx="548598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719181-91EE-5122-A8B5-15C31701BB19}"/>
              </a:ext>
            </a:extLst>
          </p:cNvPr>
          <p:cNvSpPr txBox="1"/>
          <p:nvPr/>
        </p:nvSpPr>
        <p:spPr>
          <a:xfrm>
            <a:off x="6706015" y="6334780"/>
            <a:ext cx="54859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Univers" panose="020B0503020202020204" pitchFamily="34" charset="0"/>
              </a:rPr>
              <a:t>Photo: Keesha's Kitchen on </a:t>
            </a:r>
            <a:r>
              <a:rPr lang="en-GB" sz="1400" dirty="0" err="1">
                <a:solidFill>
                  <a:schemeClr val="bg1"/>
                </a:solidFill>
                <a:latin typeface="Univers" panose="020B0503020202020204" pitchFamily="34" charset="0"/>
              </a:rPr>
              <a:t>Unsplash</a:t>
            </a:r>
            <a:r>
              <a:rPr lang="en-GB" sz="1400" dirty="0">
                <a:solidFill>
                  <a:schemeClr val="bg1"/>
                </a:solidFill>
                <a:latin typeface="Univers" panose="020B0503020202020204" pitchFamily="34" charset="0"/>
              </a:rPr>
              <a:t>, https://unsplash.com/photos/_y325luZNUs</a:t>
            </a:r>
          </a:p>
        </p:txBody>
      </p:sp>
    </p:spTree>
    <p:extLst>
      <p:ext uri="{BB962C8B-B14F-4D97-AF65-F5344CB8AC3E}">
        <p14:creationId xmlns:p14="http://schemas.microsoft.com/office/powerpoint/2010/main" val="2850737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6CC46BFB116745BE31026A5B88353D" ma:contentTypeVersion="16" ma:contentTypeDescription="Create a new document." ma:contentTypeScope="" ma:versionID="f735c7e1abeb614125b8734ca3ba3c52">
  <xsd:schema xmlns:xsd="http://www.w3.org/2001/XMLSchema" xmlns:xs="http://www.w3.org/2001/XMLSchema" xmlns:p="http://schemas.microsoft.com/office/2006/metadata/properties" xmlns:ns2="883d4431-f541-4349-b4ce-2379b0e98fdd" xmlns:ns3="c8ff8076-ecd0-4454-a9d7-75462cd96e64" targetNamespace="http://schemas.microsoft.com/office/2006/metadata/properties" ma:root="true" ma:fieldsID="59afbbb521894b1e8ed1af84f30edc8f" ns2:_="" ns3:_="">
    <xsd:import namespace="883d4431-f541-4349-b4ce-2379b0e98fdd"/>
    <xsd:import namespace="c8ff8076-ecd0-4454-a9d7-75462cd96e64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d4431-f541-4349-b4ce-2379b0e98fdd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0" ma:index="11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4bb0e2b-093c-4708-a422-dc4a763614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f8076-ecd0-4454-a9d7-75462cd96e64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b802824-e3c4-4ab4-bb63-8c611010922a}" ma:internalName="TaxCatchAll" ma:showField="CatchAllData" ma:web="c8ff8076-ecd0-4454-a9d7-75462cd96e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s xmlns="883d4431-f541-4349-b4ce-2379b0e98fdd" xsi:nil="true"/>
    <lcf76f155ced4ddcb4097134ff3c332f xmlns="883d4431-f541-4349-b4ce-2379b0e98fdd">
      <Terms xmlns="http://schemas.microsoft.com/office/infopath/2007/PartnerControls"/>
    </lcf76f155ced4ddcb4097134ff3c332f>
    <MigrationWizId xmlns="883d4431-f541-4349-b4ce-2379b0e98fdd" xsi:nil="true"/>
    <MigrationWizIdVersion xmlns="883d4431-f541-4349-b4ce-2379b0e98fdd" xsi:nil="true"/>
    <lcf76f155ced4ddcb4097134ff3c332f0 xmlns="883d4431-f541-4349-b4ce-2379b0e98fdd" xsi:nil="true"/>
    <TaxCatchAll xmlns="c8ff8076-ecd0-4454-a9d7-75462cd96e64" xsi:nil="true"/>
  </documentManagement>
</p:properties>
</file>

<file path=customXml/itemProps1.xml><?xml version="1.0" encoding="utf-8"?>
<ds:datastoreItem xmlns:ds="http://schemas.openxmlformats.org/officeDocument/2006/customXml" ds:itemID="{5DE9938B-3DD3-4F7E-B15C-733CD8FEBC15}">
  <ds:schemaRefs>
    <ds:schemaRef ds:uri="883d4431-f541-4349-b4ce-2379b0e98fdd"/>
    <ds:schemaRef ds:uri="c8ff8076-ecd0-4454-a9d7-75462cd96e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1C00216-E465-4A82-9BAE-51C699727C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4C9D84-0FBD-46BE-8C39-F86E2D921464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c8ff8076-ecd0-4454-a9d7-75462cd96e64"/>
    <ds:schemaRef ds:uri="883d4431-f541-4349-b4ce-2379b0e98fd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695</Words>
  <Application>Microsoft Office PowerPoint</Application>
  <PresentationFormat>Widescreen</PresentationFormat>
  <Paragraphs>102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Black</vt:lpstr>
      <vt:lpstr>Calibri</vt:lpstr>
      <vt:lpstr>Calibri Light</vt:lpstr>
      <vt:lpstr>Univers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 Paberza</dc:creator>
  <cp:lastModifiedBy>Stephen Wyber</cp:lastModifiedBy>
  <cp:revision>31</cp:revision>
  <dcterms:created xsi:type="dcterms:W3CDTF">2023-10-10T15:19:42Z</dcterms:created>
  <dcterms:modified xsi:type="dcterms:W3CDTF">2023-10-18T12:56:01Z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0x010100096CC46BFB116745BE31026A5B88353D</vt:lpwstr>
  </property>
  <property fmtid="{D5CDD505-2E9C-101B-9397-08002B2CF9AE}" pid="3" name="MediaServiceImageTags">
    <vt:lpwstr/>
  </property>
</Properties>
</file>