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9" r:id="rId4"/>
    <p:sldId id="258"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0" d="100"/>
          <a:sy n="60" d="100"/>
        </p:scale>
        <p:origin x="9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48B3F-86E3-2984-31EF-3DC08A15F7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A18034E-7F11-0311-7F9D-7936353072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2A63A59-D9E9-6A3E-5CEC-9D1A9CCBCBDD}"/>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0DD9BFC9-1618-2A36-E4FC-ED1F56F653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C853F7-F8BB-9D6E-BDCF-BCD5E454E2C7}"/>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2531283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DB576-43A6-116E-99B0-04DE39B02B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40319C-6078-B2F4-FC82-5DD610CE1D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A6FD44-0DA8-C55B-072C-B413E75C18DC}"/>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D4FABD4E-4B66-88EE-979B-62DB0FF6E5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926DF1-6E28-823C-7901-5EE03FA0ED94}"/>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3906469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7909C4-3714-20FE-7BF6-4C61B1E64D4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80FE9D-EE26-0FD8-4F0F-E864FFDC0E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9C2E2C-9EB7-2ADB-E128-E10EC64314C2}"/>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99D72B16-FD50-E7FF-D402-A6D4B5F75B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EA847F-0C75-AC83-D6B6-6F73A0728C55}"/>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173231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E8FE5-5BD9-CF4D-2BF6-D4C0D11C238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D4F0730-E245-2D69-3743-AE20776F31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EFFAFA-CA84-27DB-74BC-08A59361B945}"/>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8B247C21-8C92-3EFB-2711-E3D25F7237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CC2A9E-CC19-D50D-F80C-F6AD11F6195A}"/>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85370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8C7FF-8ED1-4495-F893-6A4AA0ACB5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35AFC86-C58B-CCC9-2A97-1FD396DD2A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570E97-A2AA-732F-46A0-2537C2F14DBD}"/>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0543BC9A-9B44-EDA7-0F2D-9F49AB03A8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DA5935-6CA8-E995-E307-0AC05F2CF1C0}"/>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198307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F18F9-8B32-7329-088C-8AE9928063C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A2BA8E-6DA8-6CBF-A06C-FDADF4AD90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E84EE2-0B11-624E-AAAC-72728B92B4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8DC3E66-2620-5CAF-3F72-8F117DCAD913}"/>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6" name="Footer Placeholder 5">
            <a:extLst>
              <a:ext uri="{FF2B5EF4-FFF2-40B4-BE49-F238E27FC236}">
                <a16:creationId xmlns:a16="http://schemas.microsoft.com/office/drawing/2014/main" id="{E5C7B9D7-F99A-5185-DF8C-1D0CB11B55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F4249C-2871-53CA-234F-7C1FF343DFC8}"/>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757243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8F4B4-3FA8-28D3-7DA5-BEBDC2D8E0B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023DBA4-0B24-E6F9-73E7-4284E455BD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CE1A47-6CE2-EB93-220F-837A7AF2B4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AEEE1B-7EEC-6C5D-CF88-2C1BD67324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997802-B776-F7DB-5B00-EC1508E535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AA8CB6-0E7B-1B86-494C-4ED922E05055}"/>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8" name="Footer Placeholder 7">
            <a:extLst>
              <a:ext uri="{FF2B5EF4-FFF2-40B4-BE49-F238E27FC236}">
                <a16:creationId xmlns:a16="http://schemas.microsoft.com/office/drawing/2014/main" id="{DC05D3BF-59E7-3795-50B8-AFC115456A7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F8A0BA-23CD-4300-3D57-51551AC949B2}"/>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310873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DCAC8-4F9B-F778-D153-67A21FE0182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43CD575-B3AA-36EB-5A23-F8C318CF5BC0}"/>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4" name="Footer Placeholder 3">
            <a:extLst>
              <a:ext uri="{FF2B5EF4-FFF2-40B4-BE49-F238E27FC236}">
                <a16:creationId xmlns:a16="http://schemas.microsoft.com/office/drawing/2014/main" id="{2115C894-6B88-F059-0B12-5477AF4B48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EA69F-1734-D8F0-7EDE-DFB586D2EC4D}"/>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2451919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755CA5-283F-E618-2AB5-88696691F0CF}"/>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3" name="Footer Placeholder 2">
            <a:extLst>
              <a:ext uri="{FF2B5EF4-FFF2-40B4-BE49-F238E27FC236}">
                <a16:creationId xmlns:a16="http://schemas.microsoft.com/office/drawing/2014/main" id="{86EAE701-245E-7947-6F1E-A55262B3BD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AFB6BDC-C43D-A307-3568-836FE2FB475E}"/>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1335364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F98AD-BF35-990E-A323-A2DAEDDDA8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3A70810-E9E0-4FCA-1156-CD0BF6136B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56948D7-6781-008C-FED7-0262F7A33E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3F4FFB-8B63-96D0-9E8F-679349230004}"/>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6" name="Footer Placeholder 5">
            <a:extLst>
              <a:ext uri="{FF2B5EF4-FFF2-40B4-BE49-F238E27FC236}">
                <a16:creationId xmlns:a16="http://schemas.microsoft.com/office/drawing/2014/main" id="{B5B74E31-198C-EC73-4B95-3E2116C194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42FF8B-D7AB-6EA7-6DC5-5A240776EF3C}"/>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2654962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FAAF4-F66C-520E-D451-3BCCEB3BB7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DD8E8AF-9BD0-890B-937B-40E97AEFA9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3963A68-286F-E09A-284D-CC7A768EF3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BBE8D5-17C8-40EB-73B1-405978AB80C8}"/>
              </a:ext>
            </a:extLst>
          </p:cNvPr>
          <p:cNvSpPr>
            <a:spLocks noGrp="1"/>
          </p:cNvSpPr>
          <p:nvPr>
            <p:ph type="dt" sz="half" idx="10"/>
          </p:nvPr>
        </p:nvSpPr>
        <p:spPr/>
        <p:txBody>
          <a:bodyPr/>
          <a:lstStyle/>
          <a:p>
            <a:fld id="{6B6F6CFE-2B2D-401D-9F69-6FF19629A565}" type="datetimeFigureOut">
              <a:rPr lang="en-GB" smtClean="0"/>
              <a:t>21/05/2024</a:t>
            </a:fld>
            <a:endParaRPr lang="en-GB"/>
          </a:p>
        </p:txBody>
      </p:sp>
      <p:sp>
        <p:nvSpPr>
          <p:cNvPr id="6" name="Footer Placeholder 5">
            <a:extLst>
              <a:ext uri="{FF2B5EF4-FFF2-40B4-BE49-F238E27FC236}">
                <a16:creationId xmlns:a16="http://schemas.microsoft.com/office/drawing/2014/main" id="{7A89594B-02CD-C7F1-4AF0-0BD99A39F5D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AE2B38-6AA9-EE03-CFEE-B83A8DE14FFC}"/>
              </a:ext>
            </a:extLst>
          </p:cNvPr>
          <p:cNvSpPr>
            <a:spLocks noGrp="1"/>
          </p:cNvSpPr>
          <p:nvPr>
            <p:ph type="sldNum" sz="quarter" idx="12"/>
          </p:nvPr>
        </p:nvSpPr>
        <p:spPr/>
        <p:txBody>
          <a:bodyPr/>
          <a:lstStyle/>
          <a:p>
            <a:fld id="{EEDF477D-9CF4-45EC-95AE-688FBECE72B5}" type="slidenum">
              <a:rPr lang="en-GB" smtClean="0"/>
              <a:t>‹#›</a:t>
            </a:fld>
            <a:endParaRPr lang="en-GB"/>
          </a:p>
        </p:txBody>
      </p:sp>
    </p:spTree>
    <p:extLst>
      <p:ext uri="{BB962C8B-B14F-4D97-AF65-F5344CB8AC3E}">
        <p14:creationId xmlns:p14="http://schemas.microsoft.com/office/powerpoint/2010/main" val="616570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C1CA26-0C77-E127-DC8F-C574B47974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6B17AD-A140-1E78-312F-0B02EB913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A67172-E801-BFCF-5F31-5F34310558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B6F6CFE-2B2D-401D-9F69-6FF19629A565}" type="datetimeFigureOut">
              <a:rPr lang="en-GB" smtClean="0"/>
              <a:t>21/05/2024</a:t>
            </a:fld>
            <a:endParaRPr lang="en-GB"/>
          </a:p>
        </p:txBody>
      </p:sp>
      <p:sp>
        <p:nvSpPr>
          <p:cNvPr id="5" name="Footer Placeholder 4">
            <a:extLst>
              <a:ext uri="{FF2B5EF4-FFF2-40B4-BE49-F238E27FC236}">
                <a16:creationId xmlns:a16="http://schemas.microsoft.com/office/drawing/2014/main" id="{16E7E335-906B-47CF-D0FD-BC91EA87D7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803B94C-558D-81E5-F092-3AE8F7EFB6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DF477D-9CF4-45EC-95AE-688FBECE72B5}" type="slidenum">
              <a:rPr lang="en-GB" smtClean="0"/>
              <a:t>‹#›</a:t>
            </a:fld>
            <a:endParaRPr lang="en-GB"/>
          </a:p>
        </p:txBody>
      </p:sp>
    </p:spTree>
    <p:extLst>
      <p:ext uri="{BB962C8B-B14F-4D97-AF65-F5344CB8AC3E}">
        <p14:creationId xmlns:p14="http://schemas.microsoft.com/office/powerpoint/2010/main" val="1610773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997949"/>
            <a:ext cx="11048570" cy="3093154"/>
          </a:xfrm>
          <a:prstGeom prst="rect">
            <a:avLst/>
          </a:prstGeom>
          <a:solidFill>
            <a:schemeClr val="bg1"/>
          </a:solidFill>
          <a:ln w="38100">
            <a:solidFill>
              <a:schemeClr val="accent4">
                <a:lumMod val="50000"/>
              </a:schemeClr>
            </a:solidFill>
          </a:ln>
        </p:spPr>
        <p:txBody>
          <a:bodyPr wrap="square" rtlCol="0">
            <a:spAutoFit/>
          </a:bodyPr>
          <a:lstStyle/>
          <a:p>
            <a:r>
              <a:rPr lang="nl-NL" sz="1300"/>
              <a:t>IFLA is founded on the belief that we – library associations, libraries, library and information professionals and others – can do more together by working together internationally than we can apart. In particular:</a:t>
            </a:r>
          </a:p>
          <a:p>
            <a:endParaRPr lang="nl-NL" sz="1300"/>
          </a:p>
          <a:p>
            <a:pPr marL="342900" indent="-342900">
              <a:buFont typeface="+mj-lt"/>
              <a:buAutoNum type="arabicPeriod"/>
            </a:pPr>
            <a:r>
              <a:rPr lang="nl-NL" sz="1300"/>
              <a:t>We have enough in common in terms of the missions we seek to achieve, the values we hold, and the challenges we face to mean that it is both possible and valuable to exchange experience and develop standards, guidelines and other shared reference points at the international level</a:t>
            </a:r>
          </a:p>
          <a:p>
            <a:pPr marL="342900" indent="-342900">
              <a:buFont typeface="+mj-lt"/>
              <a:buAutoNum type="arabicPeriod"/>
            </a:pPr>
            <a:r>
              <a:rPr lang="en-GB" sz="1300"/>
              <a:t>Libraries can best support users and wider communities in a global information environment through practical cooperation. This is facilitated by structures and tools that make collaboration simpler</a:t>
            </a:r>
          </a:p>
          <a:p>
            <a:pPr marL="342900" indent="-342900">
              <a:buFont typeface="+mj-lt"/>
              <a:buAutoNum type="arabicPeriod"/>
            </a:pPr>
            <a:r>
              <a:rPr lang="en-GB" sz="1300"/>
              <a:t>Discussions taking place and decisions made at the global level not only affect libraries, but also benefit from libraries’ inputs. It is important for there to be a library voice at the table.</a:t>
            </a:r>
          </a:p>
          <a:p>
            <a:pPr marL="342900" indent="-342900">
              <a:buFont typeface="+mj-lt"/>
              <a:buAutoNum type="arabicPeriod"/>
            </a:pPr>
            <a:r>
              <a:rPr lang="en-GB" sz="1300"/>
              <a:t>There are partnerships that we can form at the global level which can deliver benefits to library associations, institutions and their workforce everywhere</a:t>
            </a:r>
          </a:p>
          <a:p>
            <a:pPr marL="342900" indent="-342900">
              <a:buFont typeface="+mj-lt"/>
              <a:buAutoNum type="arabicPeriod"/>
            </a:pPr>
            <a:r>
              <a:rPr lang="en-GB" sz="1300"/>
              <a:t>We have a commitment to each other, and a sense of solidarity, that can be turned into outcomes through international action</a:t>
            </a:r>
          </a:p>
          <a:p>
            <a:endParaRPr lang="en-GB" sz="1300"/>
          </a:p>
          <a:p>
            <a:r>
              <a:rPr lang="en-GB" sz="1300"/>
              <a:t>This Strategy works to operationalise our mission, and realise our potential to make a difference for the global library field, and so the communities it serves</a:t>
            </a:r>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41317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Why work together internationally?</a:t>
            </a:r>
            <a:endParaRPr lang="en-GB" sz="320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589779"/>
            <a:ext cx="11048570" cy="2092881"/>
          </a:xfrm>
          <a:prstGeom prst="rect">
            <a:avLst/>
          </a:prstGeom>
          <a:solidFill>
            <a:schemeClr val="bg1"/>
          </a:solidFill>
          <a:ln w="38100">
            <a:solidFill>
              <a:schemeClr val="accent4">
                <a:lumMod val="50000"/>
              </a:schemeClr>
            </a:solidFill>
          </a:ln>
        </p:spPr>
        <p:txBody>
          <a:bodyPr wrap="square" rtlCol="0">
            <a:spAutoFit/>
          </a:bodyPr>
          <a:lstStyle/>
          <a:p>
            <a:r>
              <a:rPr lang="en-GB" sz="1300"/>
              <a:t>The Strategy sets out our theory of change for the types of action taken by IFLA – through its volunteer groups, membership engagement, Headquarters and beyond – lead to real-world outcomes, and in particular what the outcomes of our work should be for the global library field. </a:t>
            </a:r>
          </a:p>
          <a:p>
            <a:endParaRPr lang="en-GB" sz="1300"/>
          </a:p>
          <a:p>
            <a:r>
              <a:rPr lang="en-GB" sz="1300"/>
              <a:t>All parts of IFLA have the potential to contribute to all impact areas and should bear this in mind when developing action plans. Moreover, the different impact areas are mutually supportive – they should not be seen as working independently or in siloes. Similarly, there are different ways of using this strategy – from understanding IFLA to identifying opportunities to engage, and even as a structure for other strategies.</a:t>
            </a:r>
          </a:p>
          <a:p>
            <a:endParaRPr lang="en-GB" sz="1300"/>
          </a:p>
          <a:p>
            <a:r>
              <a:rPr lang="en-GB" sz="1300"/>
              <a:t>IFLA will also develop a dashboard, including outcome metrics and key performance indicators, to allow for tracking of progress. </a:t>
            </a:r>
          </a:p>
          <a:p>
            <a:endParaRPr lang="en-GB" sz="1300"/>
          </a:p>
          <a:p>
            <a:r>
              <a:rPr lang="en-GB" sz="1300"/>
              <a:t>Finally, in addition to the Strategy, we will develop 1-year plans, including indicative planning out to 2 years, in order to make our actions more concrete.</a:t>
            </a:r>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400500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How to read this Strategy</a:t>
            </a:r>
            <a:endParaRPr lang="en-GB" sz="3200"/>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766716" y="238124"/>
            <a:ext cx="10802620" cy="369332"/>
          </a:xfrm>
          <a:prstGeom prst="rect">
            <a:avLst/>
          </a:prstGeom>
          <a:solidFill>
            <a:schemeClr val="bg1"/>
          </a:solidFill>
          <a:ln w="38100">
            <a:solidFill>
              <a:schemeClr val="accent4">
                <a:lumMod val="50000"/>
              </a:schemeClr>
            </a:solidFill>
          </a:ln>
        </p:spPr>
        <p:txBody>
          <a:bodyPr wrap="square" rtlCol="0">
            <a:spAutoFit/>
          </a:bodyPr>
          <a:lstStyle/>
          <a:p>
            <a:r>
              <a:rPr lang="nl-NL" b="1" dirty="0" err="1"/>
              <a:t>Vision</a:t>
            </a:r>
            <a:r>
              <a:rPr lang="nl-NL" dirty="0"/>
              <a:t>: </a:t>
            </a:r>
            <a:r>
              <a:rPr lang="nl-NL" dirty="0" err="1"/>
              <a:t>sustainable</a:t>
            </a:r>
            <a:r>
              <a:rPr lang="nl-NL" dirty="0"/>
              <a:t> </a:t>
            </a:r>
            <a:r>
              <a:rPr lang="nl-NL" dirty="0" err="1"/>
              <a:t>futures</a:t>
            </a:r>
            <a:r>
              <a:rPr lang="nl-NL" dirty="0"/>
              <a:t> </a:t>
            </a:r>
            <a:r>
              <a:rPr lang="nl-NL" dirty="0" err="1"/>
              <a:t>for</a:t>
            </a:r>
            <a:r>
              <a:rPr lang="nl-NL" dirty="0"/>
              <a:t> </a:t>
            </a:r>
            <a:r>
              <a:rPr lang="nl-NL" dirty="0" err="1"/>
              <a:t>all</a:t>
            </a:r>
            <a:r>
              <a:rPr lang="nl-NL" dirty="0"/>
              <a:t> </a:t>
            </a:r>
            <a:r>
              <a:rPr lang="nl-NL" dirty="0" err="1"/>
              <a:t>through</a:t>
            </a:r>
            <a:r>
              <a:rPr lang="nl-NL" dirty="0"/>
              <a:t> </a:t>
            </a:r>
            <a:r>
              <a:rPr lang="nl-NL" dirty="0" err="1"/>
              <a:t>knowledge</a:t>
            </a:r>
            <a:r>
              <a:rPr lang="nl-NL" dirty="0"/>
              <a:t> and information</a:t>
            </a:r>
            <a:endParaRPr lang="en-GB" dirty="0"/>
          </a:p>
        </p:txBody>
      </p:sp>
      <p:sp>
        <p:nvSpPr>
          <p:cNvPr id="5" name="TextBox 4">
            <a:extLst>
              <a:ext uri="{FF2B5EF4-FFF2-40B4-BE49-F238E27FC236}">
                <a16:creationId xmlns:a16="http://schemas.microsoft.com/office/drawing/2014/main" id="{BD391B6E-ADB0-F323-E70D-C4826FF43B71}"/>
              </a:ext>
            </a:extLst>
          </p:cNvPr>
          <p:cNvSpPr txBox="1"/>
          <p:nvPr/>
        </p:nvSpPr>
        <p:spPr>
          <a:xfrm>
            <a:off x="766711" y="753933"/>
            <a:ext cx="10802620" cy="646331"/>
          </a:xfrm>
          <a:prstGeom prst="rect">
            <a:avLst/>
          </a:prstGeom>
          <a:solidFill>
            <a:schemeClr val="bg1"/>
          </a:solidFill>
          <a:ln w="38100">
            <a:solidFill>
              <a:schemeClr val="accent4">
                <a:lumMod val="50000"/>
              </a:schemeClr>
            </a:solidFill>
          </a:ln>
        </p:spPr>
        <p:txBody>
          <a:bodyPr wrap="square" rtlCol="0">
            <a:spAutoFit/>
          </a:bodyPr>
          <a:lstStyle/>
          <a:p>
            <a:r>
              <a:rPr lang="en-GB" b="1"/>
              <a:t>How to achieve this</a:t>
            </a:r>
            <a:r>
              <a:rPr lang="en-GB"/>
              <a:t>: libraries, their workforce and their associations globally have the capability, contacts, confidence and resilience to realise their potential to drive sustainable development in a fast-evolving world</a:t>
            </a:r>
          </a:p>
        </p:txBody>
      </p:sp>
      <p:sp>
        <p:nvSpPr>
          <p:cNvPr id="6" name="TextBox 5">
            <a:extLst>
              <a:ext uri="{FF2B5EF4-FFF2-40B4-BE49-F238E27FC236}">
                <a16:creationId xmlns:a16="http://schemas.microsoft.com/office/drawing/2014/main" id="{8FC87E05-6A17-D35A-4AEE-E41C9D1338A1}"/>
              </a:ext>
            </a:extLst>
          </p:cNvPr>
          <p:cNvSpPr txBox="1"/>
          <p:nvPr/>
        </p:nvSpPr>
        <p:spPr>
          <a:xfrm>
            <a:off x="1841684" y="3692997"/>
            <a:ext cx="3178067" cy="1923604"/>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Vibrant, global professional communities</a:t>
            </a:r>
          </a:p>
          <a:p>
            <a:pPr marL="285750" indent="-285750">
              <a:buFont typeface="Arial" panose="020B0604020202020204" pitchFamily="34" charset="0"/>
              <a:buChar char="•"/>
            </a:pPr>
            <a:r>
              <a:rPr lang="en-GB" sz="1300" dirty="0"/>
              <a:t>Diverse, high-performing volunteer groups</a:t>
            </a:r>
          </a:p>
          <a:p>
            <a:pPr marL="285750" indent="-285750">
              <a:buFont typeface="Arial" panose="020B0604020202020204" pitchFamily="34" charset="0"/>
              <a:buChar char="•"/>
            </a:pPr>
            <a:r>
              <a:rPr lang="en-GB" sz="1300" dirty="0"/>
              <a:t>Dynamic communities of practice offering rich involvement possibilities </a:t>
            </a:r>
          </a:p>
          <a:p>
            <a:pPr marL="285750" indent="-285750">
              <a:buFont typeface="Arial" panose="020B0604020202020204" pitchFamily="34" charset="0"/>
              <a:buChar char="•"/>
            </a:pPr>
            <a:r>
              <a:rPr lang="en-GB" sz="1300" dirty="0"/>
              <a:t>A broad, engaged membership</a:t>
            </a:r>
          </a:p>
          <a:p>
            <a:pPr marL="285750" indent="-285750">
              <a:buFont typeface="Arial" panose="020B0604020202020204" pitchFamily="34" charset="0"/>
              <a:buChar char="•"/>
            </a:pPr>
            <a:r>
              <a:rPr lang="en-GB" sz="1300" dirty="0"/>
              <a:t>World-class standards</a:t>
            </a:r>
          </a:p>
          <a:p>
            <a:pPr marL="285750" indent="-285750">
              <a:buFont typeface="Arial" panose="020B0604020202020204" pitchFamily="34" charset="0"/>
              <a:buChar char="•"/>
            </a:pPr>
            <a:r>
              <a:rPr lang="en-GB" sz="1300" dirty="0"/>
              <a:t>Spaces and places to connect</a:t>
            </a:r>
          </a:p>
        </p:txBody>
      </p:sp>
      <p:sp>
        <p:nvSpPr>
          <p:cNvPr id="7" name="TextBox 6">
            <a:extLst>
              <a:ext uri="{FF2B5EF4-FFF2-40B4-BE49-F238E27FC236}">
                <a16:creationId xmlns:a16="http://schemas.microsoft.com/office/drawing/2014/main" id="{05029050-4FCC-EBE9-0980-CD12D6DC38EA}"/>
              </a:ext>
            </a:extLst>
          </p:cNvPr>
          <p:cNvSpPr txBox="1"/>
          <p:nvPr/>
        </p:nvSpPr>
        <p:spPr>
          <a:xfrm>
            <a:off x="766710" y="3674764"/>
            <a:ext cx="881537" cy="2462213"/>
          </a:xfrm>
          <a:prstGeom prst="rect">
            <a:avLst/>
          </a:prstGeom>
          <a:solidFill>
            <a:schemeClr val="bg1"/>
          </a:solidFill>
          <a:ln w="38100">
            <a:solidFill>
              <a:schemeClr val="accent4">
                <a:lumMod val="50000"/>
              </a:schemeClr>
            </a:solidFill>
          </a:ln>
        </p:spPr>
        <p:txBody>
          <a:bodyPr wrap="square" rtlCol="0">
            <a:spAutoFit/>
          </a:bodyPr>
          <a:lstStyle/>
          <a:p>
            <a:endParaRPr lang="nl-NL" sz="1400" b="1"/>
          </a:p>
          <a:p>
            <a:endParaRPr lang="nl-NL" sz="1400" b="1"/>
          </a:p>
          <a:p>
            <a:r>
              <a:rPr lang="nl-NL" sz="1400" b="1"/>
              <a:t>What IFLA will do to make this happen</a:t>
            </a:r>
          </a:p>
          <a:p>
            <a:endParaRPr lang="nl-NL" sz="1400" b="1"/>
          </a:p>
          <a:p>
            <a:endParaRPr lang="en-GB" sz="1400"/>
          </a:p>
          <a:p>
            <a:endParaRPr lang="en-GB" sz="1400"/>
          </a:p>
        </p:txBody>
      </p:sp>
      <p:sp>
        <p:nvSpPr>
          <p:cNvPr id="13" name="TextBox 12">
            <a:extLst>
              <a:ext uri="{FF2B5EF4-FFF2-40B4-BE49-F238E27FC236}">
                <a16:creationId xmlns:a16="http://schemas.microsoft.com/office/drawing/2014/main" id="{E4A99E05-DCEC-800E-9907-3A3724C8A61F}"/>
              </a:ext>
            </a:extLst>
          </p:cNvPr>
          <p:cNvSpPr txBox="1"/>
          <p:nvPr/>
        </p:nvSpPr>
        <p:spPr>
          <a:xfrm>
            <a:off x="766710" y="1517955"/>
            <a:ext cx="881537" cy="2031325"/>
          </a:xfrm>
          <a:prstGeom prst="rect">
            <a:avLst/>
          </a:prstGeom>
          <a:solidFill>
            <a:schemeClr val="bg1"/>
          </a:solidFill>
          <a:ln w="38100">
            <a:solidFill>
              <a:schemeClr val="accent4">
                <a:lumMod val="50000"/>
              </a:schemeClr>
            </a:solidFill>
          </a:ln>
        </p:spPr>
        <p:txBody>
          <a:bodyPr wrap="square" rtlCol="0">
            <a:spAutoFit/>
          </a:bodyPr>
          <a:lstStyle/>
          <a:p>
            <a:endParaRPr lang="nl-NL" sz="1400" b="1"/>
          </a:p>
          <a:p>
            <a:r>
              <a:rPr lang="nl-NL" sz="1400" b="1"/>
              <a:t>What this means for the global library field</a:t>
            </a:r>
            <a:endParaRPr lang="en-GB" sz="1400"/>
          </a:p>
          <a:p>
            <a:endParaRPr lang="en-GB" sz="1400"/>
          </a:p>
        </p:txBody>
      </p:sp>
      <p:sp>
        <p:nvSpPr>
          <p:cNvPr id="3" name="TextBox 2">
            <a:extLst>
              <a:ext uri="{FF2B5EF4-FFF2-40B4-BE49-F238E27FC236}">
                <a16:creationId xmlns:a16="http://schemas.microsoft.com/office/drawing/2014/main" id="{ABBD554C-5D14-AABF-9922-A77A30D53074}"/>
              </a:ext>
            </a:extLst>
          </p:cNvPr>
          <p:cNvSpPr txBox="1"/>
          <p:nvPr/>
        </p:nvSpPr>
        <p:spPr>
          <a:xfrm>
            <a:off x="5116470" y="3699518"/>
            <a:ext cx="3178067" cy="172354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Libraries are recognised, represented and valued as partners</a:t>
            </a:r>
          </a:p>
          <a:p>
            <a:pPr marL="285750" indent="-285750">
              <a:buFont typeface="Arial" panose="020B0604020202020204" pitchFamily="34" charset="0"/>
              <a:buChar char="•"/>
            </a:pPr>
            <a:r>
              <a:rPr lang="en-GB" sz="1300" dirty="0"/>
              <a:t>Effective drive to secure recognition of and support for libraries in international spaces</a:t>
            </a:r>
          </a:p>
          <a:p>
            <a:pPr marL="285750" indent="-285750">
              <a:buFont typeface="Arial" panose="020B0604020202020204" pitchFamily="34" charset="0"/>
              <a:buChar char="•"/>
            </a:pPr>
            <a:r>
              <a:rPr lang="en-GB" sz="1300" dirty="0"/>
              <a:t>A wide and constructive network among partners and stakeholders</a:t>
            </a:r>
          </a:p>
          <a:p>
            <a:pPr marL="285750" indent="-285750">
              <a:buFont typeface="Arial" panose="020B0604020202020204" pitchFamily="34" charset="0"/>
              <a:buChar char="•"/>
            </a:pPr>
            <a:r>
              <a:rPr lang="en-GB" sz="1300" dirty="0"/>
              <a:t>Strong values, thought leadership</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5" y="3699518"/>
            <a:ext cx="3178067" cy="1723549"/>
          </a:xfrm>
          <a:prstGeom prst="rect">
            <a:avLst/>
          </a:prstGeom>
          <a:solidFill>
            <a:schemeClr val="bg1"/>
          </a:solidFill>
          <a:ln w="38100">
            <a:solidFill>
              <a:schemeClr val="accent4">
                <a:lumMod val="50000"/>
              </a:schemeClr>
            </a:solidFill>
          </a:ln>
        </p:spPr>
        <p:txBody>
          <a:bodyPr wrap="square" rtlCol="0">
            <a:spAutoFit/>
          </a:bodyPr>
          <a:lstStyle/>
          <a:p>
            <a:r>
              <a:rPr lang="en-GB" sz="1400" b="1"/>
              <a:t>Libraries are enabled to deliver meaningful change at all levels</a:t>
            </a:r>
          </a:p>
          <a:p>
            <a:pPr marL="285750" indent="-285750">
              <a:buFont typeface="Arial" panose="020B0604020202020204" pitchFamily="34" charset="0"/>
              <a:buChar char="•"/>
            </a:pPr>
            <a:r>
              <a:rPr lang="en-GB" sz="1300"/>
              <a:t>Regional structures enable a strong regional voice, articulated workplans, and coordinated action</a:t>
            </a:r>
          </a:p>
          <a:p>
            <a:pPr marL="285750" indent="-285750">
              <a:buFont typeface="Arial" panose="020B0604020202020204" pitchFamily="34" charset="0"/>
              <a:buChar char="•"/>
            </a:pPr>
            <a:r>
              <a:rPr lang="en-GB" sz="1300"/>
              <a:t>Relevant and impactful training</a:t>
            </a:r>
          </a:p>
          <a:p>
            <a:pPr marL="285750" indent="-285750">
              <a:buFont typeface="Arial" panose="020B0604020202020204" pitchFamily="34" charset="0"/>
              <a:buChar char="•"/>
            </a:pPr>
            <a:r>
              <a:rPr lang="en-GB" sz="1300"/>
              <a:t>Support for associations and wider fields as infrastructures for change</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4" y="5733393"/>
            <a:ext cx="9712848" cy="523220"/>
          </a:xfrm>
          <a:prstGeom prst="rect">
            <a:avLst/>
          </a:prstGeom>
          <a:solidFill>
            <a:schemeClr val="bg1"/>
          </a:solidFill>
          <a:ln w="38100">
            <a:solidFill>
              <a:schemeClr val="accent4">
                <a:lumMod val="50000"/>
              </a:schemeClr>
            </a:solidFill>
          </a:ln>
        </p:spPr>
        <p:txBody>
          <a:bodyPr wrap="square" rtlCol="0">
            <a:spAutoFit/>
          </a:bodyPr>
          <a:lstStyle/>
          <a:p>
            <a:r>
              <a:rPr lang="nl-NL" sz="1400" b="1"/>
              <a:t>Enabler: Future-proofing IFLA</a:t>
            </a:r>
          </a:p>
          <a:p>
            <a:pPr marL="285750" indent="-285750">
              <a:buFont typeface="Arial" panose="020B0604020202020204" pitchFamily="34" charset="0"/>
              <a:buChar char="•"/>
            </a:pPr>
            <a:r>
              <a:rPr lang="en-GB" sz="1400"/>
              <a:t>Partnership building, management/Transparency and good governance/efficient delivery/well-managed HQ/impact focus</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2328" y="1524979"/>
            <a:ext cx="3178067" cy="132343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nl-NL" sz="1400" b="1" dirty="0" err="1"/>
              <a:t>Innovative</a:t>
            </a:r>
            <a:r>
              <a:rPr lang="nl-NL" sz="1400" b="1" dirty="0"/>
              <a:t>, </a:t>
            </a:r>
            <a:r>
              <a:rPr lang="nl-NL" sz="1400" b="1" dirty="0" err="1"/>
              <a:t>effective</a:t>
            </a:r>
            <a:r>
              <a:rPr lang="nl-NL" sz="1400" b="1" dirty="0"/>
              <a:t>, </a:t>
            </a:r>
            <a:r>
              <a:rPr lang="nl-NL" sz="1400" b="1" dirty="0" err="1"/>
              <a:t>ethical</a:t>
            </a:r>
            <a:r>
              <a:rPr lang="nl-NL" sz="1400" b="1" dirty="0"/>
              <a:t> professional </a:t>
            </a:r>
            <a:r>
              <a:rPr lang="nl-NL" sz="1400" b="1" dirty="0" err="1"/>
              <a:t>practice</a:t>
            </a:r>
            <a:endParaRPr lang="nl-NL" sz="1400" b="1" dirty="0"/>
          </a:p>
          <a:p>
            <a:r>
              <a:rPr lang="en-GB" sz="1300" dirty="0"/>
              <a:t>The library and information workforce develops knowledge and accesses tools that maximise its ability to deliver on its missions for the public benefit</a:t>
            </a:r>
          </a:p>
        </p:txBody>
      </p:sp>
      <p:sp>
        <p:nvSpPr>
          <p:cNvPr id="20" name="TextBox 19">
            <a:extLst>
              <a:ext uri="{FF2B5EF4-FFF2-40B4-BE49-F238E27FC236}">
                <a16:creationId xmlns:a16="http://schemas.microsoft.com/office/drawing/2014/main" id="{09199729-946A-7E54-0E85-860E4E29E181}"/>
              </a:ext>
            </a:extLst>
          </p:cNvPr>
          <p:cNvSpPr txBox="1"/>
          <p:nvPr/>
        </p:nvSpPr>
        <p:spPr>
          <a:xfrm>
            <a:off x="5114742" y="1520625"/>
            <a:ext cx="3178067" cy="132343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Impactful engagement with stakeholders and communities</a:t>
            </a:r>
          </a:p>
          <a:p>
            <a:r>
              <a:rPr lang="en-GB" sz="1300" dirty="0"/>
              <a:t>The library and information workforce everywhere has the confidence, skills and resources to make the case for properly-supported libraries</a:t>
            </a:r>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5" y="1542091"/>
            <a:ext cx="3178067" cy="1323439"/>
          </a:xfrm>
          <a:prstGeom prst="rect">
            <a:avLst/>
          </a:prstGeom>
          <a:solidFill>
            <a:schemeClr val="bg1"/>
          </a:solidFill>
          <a:ln w="38100">
            <a:solidFill>
              <a:schemeClr val="accent4">
                <a:lumMod val="50000"/>
              </a:schemeClr>
            </a:solidFill>
          </a:ln>
        </p:spPr>
        <p:txBody>
          <a:bodyPr wrap="square" rtlCol="0">
            <a:spAutoFit/>
          </a:bodyPr>
          <a:lstStyle/>
          <a:p>
            <a:r>
              <a:rPr lang="nl-NL" sz="1400" b="1" dirty="0" err="1"/>
              <a:t>Structures</a:t>
            </a:r>
            <a:r>
              <a:rPr lang="nl-NL" sz="1400" b="1" dirty="0"/>
              <a:t> and </a:t>
            </a:r>
            <a:r>
              <a:rPr lang="nl-NL" sz="1400" b="1" dirty="0" err="1"/>
              <a:t>capacity</a:t>
            </a:r>
            <a:r>
              <a:rPr lang="nl-NL" sz="1400" b="1" dirty="0"/>
              <a:t> </a:t>
            </a:r>
            <a:r>
              <a:rPr lang="nl-NL" sz="1400" b="1" dirty="0" err="1"/>
              <a:t>for</a:t>
            </a:r>
            <a:r>
              <a:rPr lang="nl-NL" sz="1400" b="1" dirty="0"/>
              <a:t> </a:t>
            </a:r>
            <a:r>
              <a:rPr lang="nl-NL" sz="1400" b="1" dirty="0" err="1"/>
              <a:t>delivering</a:t>
            </a:r>
            <a:r>
              <a:rPr lang="nl-NL" sz="1400" b="1" dirty="0"/>
              <a:t> development goals</a:t>
            </a:r>
          </a:p>
          <a:p>
            <a:r>
              <a:rPr lang="nl-NL" sz="1300" dirty="0"/>
              <a:t>The library and information </a:t>
            </a:r>
            <a:r>
              <a:rPr lang="nl-NL" sz="1300" dirty="0" err="1"/>
              <a:t>workforce</a:t>
            </a:r>
            <a:r>
              <a:rPr lang="nl-NL" sz="1300" dirty="0"/>
              <a:t> at </a:t>
            </a:r>
            <a:r>
              <a:rPr lang="nl-NL" sz="1300" dirty="0" err="1"/>
              <a:t>all</a:t>
            </a:r>
            <a:r>
              <a:rPr lang="nl-NL" sz="1300" dirty="0"/>
              <a:t> levels has the </a:t>
            </a:r>
            <a:r>
              <a:rPr lang="nl-NL" sz="1300" dirty="0" err="1"/>
              <a:t>structures</a:t>
            </a:r>
            <a:r>
              <a:rPr lang="nl-NL" sz="1300" dirty="0"/>
              <a:t> and </a:t>
            </a:r>
            <a:r>
              <a:rPr lang="nl-NL" sz="1300" dirty="0" err="1"/>
              <a:t>networks</a:t>
            </a:r>
            <a:r>
              <a:rPr lang="nl-NL" sz="1300" dirty="0"/>
              <a:t> </a:t>
            </a:r>
            <a:r>
              <a:rPr lang="nl-NL" sz="1300" dirty="0" err="1"/>
              <a:t>necessary</a:t>
            </a:r>
            <a:r>
              <a:rPr lang="nl-NL" sz="1300" dirty="0"/>
              <a:t> </a:t>
            </a:r>
            <a:r>
              <a:rPr lang="nl-NL" sz="1300" dirty="0" err="1"/>
              <a:t>to</a:t>
            </a:r>
            <a:r>
              <a:rPr lang="nl-NL" sz="1300" dirty="0"/>
              <a:t> </a:t>
            </a:r>
            <a:r>
              <a:rPr lang="nl-NL" sz="1300" dirty="0" err="1"/>
              <a:t>collaborate</a:t>
            </a:r>
            <a:r>
              <a:rPr lang="nl-NL" sz="1300" dirty="0"/>
              <a:t> </a:t>
            </a:r>
            <a:r>
              <a:rPr lang="nl-NL" sz="1300" dirty="0" err="1"/>
              <a:t>for</a:t>
            </a:r>
            <a:r>
              <a:rPr lang="nl-NL" sz="1300" dirty="0"/>
              <a:t> delivery and </a:t>
            </a:r>
            <a:r>
              <a:rPr lang="nl-NL" sz="1300" dirty="0" err="1"/>
              <a:t>evaluate</a:t>
            </a:r>
            <a:r>
              <a:rPr lang="nl-NL" sz="1300" dirty="0"/>
              <a:t> </a:t>
            </a:r>
            <a:r>
              <a:rPr lang="nl-NL" sz="1300" dirty="0" err="1"/>
              <a:t>success</a:t>
            </a:r>
            <a:endParaRPr lang="nl-NL" sz="1300" dirty="0"/>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3" y="3028097"/>
            <a:ext cx="9712848" cy="523220"/>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a:t>Engagement in international librarianship represents a core pillar of the work of library associations, libraries and the library and information workforce</a:t>
            </a:r>
            <a:endParaRPr lang="en-GB" sz="1400"/>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400110"/>
          </a:xfrm>
          <a:prstGeom prst="rect">
            <a:avLst/>
          </a:prstGeom>
          <a:solidFill>
            <a:schemeClr val="bg1"/>
          </a:solidFill>
          <a:ln w="38100">
            <a:solidFill>
              <a:schemeClr val="accent4">
                <a:lumMod val="50000"/>
              </a:schemeClr>
            </a:solidFill>
          </a:ln>
        </p:spPr>
        <p:txBody>
          <a:bodyPr wrap="square" rtlCol="0">
            <a:spAutoFit/>
          </a:bodyPr>
          <a:lstStyle/>
          <a:p>
            <a:pPr algn="ctr"/>
            <a:r>
              <a:rPr lang="nl-NL" sz="2000" b="1"/>
              <a:t>MEASURES OF SUCCESS</a:t>
            </a:r>
            <a:endParaRPr lang="en-GB" sz="2000"/>
          </a:p>
        </p:txBody>
      </p:sp>
    </p:spTree>
    <p:extLst>
      <p:ext uri="{BB962C8B-B14F-4D97-AF65-F5344CB8AC3E}">
        <p14:creationId xmlns:p14="http://schemas.microsoft.com/office/powerpoint/2010/main" val="1172637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25337" y="220187"/>
            <a:ext cx="11541326" cy="1354217"/>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r>
              <a:rPr lang="en-GB" b="1" dirty="0"/>
              <a:t>Impact Area 1: Vibrant, global professional communities</a:t>
            </a:r>
          </a:p>
          <a:p>
            <a:r>
              <a:rPr lang="en-GB" sz="1600" i="1" dirty="0"/>
              <a:t>Crucial to our ability to deliver change is our community of members and volunteers. We are uniquely placed, as the global organisation for libraries, to provide a space and support for exchange, learning and inspiration, as well as the development of relevant standards and guidelines. Through this, we help libraries everywhere provide the best possible service to their communities, as well as to realise the possibilities created by being part of a global organisation.</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dirty="0" err="1"/>
              <a:t>Our</a:t>
            </a:r>
            <a:r>
              <a:rPr lang="nl-NL" b="1" dirty="0"/>
              <a:t> </a:t>
            </a:r>
            <a:r>
              <a:rPr lang="nl-NL" b="1" dirty="0" err="1"/>
              <a:t>work</a:t>
            </a:r>
            <a:r>
              <a:rPr lang="nl-NL" b="1" dirty="0"/>
              <a:t> here </a:t>
            </a:r>
            <a:r>
              <a:rPr lang="nl-NL" b="1" dirty="0" err="1"/>
              <a:t>involves</a:t>
            </a:r>
            <a:r>
              <a:rPr lang="nl-NL" b="1" dirty="0"/>
              <a:t>:</a:t>
            </a:r>
          </a:p>
          <a:p>
            <a:pPr marL="285750" indent="-285750">
              <a:buFont typeface="Arial" panose="020B0604020202020204" pitchFamily="34" charset="0"/>
              <a:buChar char="•"/>
            </a:pPr>
            <a:r>
              <a:rPr lang="nl-NL" sz="1600" dirty="0" err="1"/>
              <a:t>Enabling</a:t>
            </a:r>
            <a:r>
              <a:rPr lang="nl-NL" sz="1600" dirty="0"/>
              <a:t> </a:t>
            </a:r>
            <a:r>
              <a:rPr lang="nl-NL" sz="1600" dirty="0" err="1"/>
              <a:t>dynamic</a:t>
            </a:r>
            <a:r>
              <a:rPr lang="nl-NL" sz="1600" dirty="0"/>
              <a:t> and high-</a:t>
            </a:r>
            <a:r>
              <a:rPr lang="nl-NL" sz="1600" dirty="0" err="1"/>
              <a:t>performing</a:t>
            </a:r>
            <a:r>
              <a:rPr lang="nl-NL" sz="1600" dirty="0"/>
              <a:t> </a:t>
            </a:r>
            <a:r>
              <a:rPr lang="nl-NL" sz="1600" dirty="0" err="1"/>
              <a:t>volunteer</a:t>
            </a:r>
            <a:r>
              <a:rPr lang="nl-NL" sz="1600" dirty="0"/>
              <a:t> </a:t>
            </a:r>
            <a:r>
              <a:rPr lang="nl-NL" sz="1600" dirty="0" err="1"/>
              <a:t>groups</a:t>
            </a:r>
            <a:r>
              <a:rPr lang="nl-NL" sz="1600" dirty="0"/>
              <a:t>, </a:t>
            </a:r>
            <a:r>
              <a:rPr lang="nl-NL" sz="1600" dirty="0" err="1"/>
              <a:t>acting</a:t>
            </a:r>
            <a:r>
              <a:rPr lang="nl-NL" sz="1600" dirty="0"/>
              <a:t> as </a:t>
            </a:r>
            <a:r>
              <a:rPr lang="nl-NL" sz="1600" dirty="0" err="1"/>
              <a:t>spaces</a:t>
            </a:r>
            <a:r>
              <a:rPr lang="nl-NL" sz="1600" dirty="0"/>
              <a:t> </a:t>
            </a:r>
            <a:r>
              <a:rPr lang="nl-NL" sz="1600" dirty="0" err="1"/>
              <a:t>for</a:t>
            </a:r>
            <a:r>
              <a:rPr lang="nl-NL" sz="1600" dirty="0"/>
              <a:t> </a:t>
            </a:r>
            <a:r>
              <a:rPr lang="nl-NL" sz="1600" dirty="0" err="1"/>
              <a:t>learning</a:t>
            </a:r>
            <a:r>
              <a:rPr lang="nl-NL" sz="1600" dirty="0"/>
              <a:t>, and incubators </a:t>
            </a:r>
            <a:r>
              <a:rPr lang="nl-NL" sz="1600" dirty="0" err="1"/>
              <a:t>for</a:t>
            </a:r>
            <a:r>
              <a:rPr lang="nl-NL" sz="1600" dirty="0"/>
              <a:t> new </a:t>
            </a:r>
            <a:r>
              <a:rPr lang="nl-NL" sz="1600" dirty="0" err="1"/>
              <a:t>ideas</a:t>
            </a:r>
            <a:endParaRPr lang="nl-NL" sz="1600" dirty="0"/>
          </a:p>
          <a:p>
            <a:pPr marL="285750" indent="-285750">
              <a:buFont typeface="Arial" panose="020B0604020202020204" pitchFamily="34" charset="0"/>
              <a:buChar char="•"/>
            </a:pPr>
            <a:r>
              <a:rPr lang="nl-NL" sz="1600" dirty="0" err="1"/>
              <a:t>Maintaining</a:t>
            </a:r>
            <a:r>
              <a:rPr lang="nl-NL" sz="1600" dirty="0"/>
              <a:t> and </a:t>
            </a:r>
            <a:r>
              <a:rPr lang="nl-NL" sz="1600" dirty="0" err="1"/>
              <a:t>expanding</a:t>
            </a:r>
            <a:r>
              <a:rPr lang="nl-NL" sz="1600" dirty="0"/>
              <a:t> </a:t>
            </a:r>
            <a:r>
              <a:rPr lang="nl-NL" sz="1600" dirty="0" err="1"/>
              <a:t>an</a:t>
            </a:r>
            <a:r>
              <a:rPr lang="nl-NL" sz="1600" dirty="0"/>
              <a:t> </a:t>
            </a:r>
            <a:r>
              <a:rPr lang="nl-NL" sz="1600" dirty="0" err="1"/>
              <a:t>engaged</a:t>
            </a:r>
            <a:r>
              <a:rPr lang="nl-NL" sz="1600" dirty="0"/>
              <a:t> </a:t>
            </a:r>
            <a:r>
              <a:rPr lang="nl-NL" sz="1600" dirty="0" err="1"/>
              <a:t>membership</a:t>
            </a:r>
            <a:r>
              <a:rPr lang="nl-NL" sz="1600" dirty="0"/>
              <a:t> </a:t>
            </a:r>
            <a:r>
              <a:rPr lang="nl-NL" sz="1600" dirty="0" err="1"/>
              <a:t>which</a:t>
            </a:r>
            <a:r>
              <a:rPr lang="nl-NL" sz="1600" dirty="0"/>
              <a:t> </a:t>
            </a:r>
            <a:r>
              <a:rPr lang="nl-NL" sz="1600" dirty="0" err="1"/>
              <a:t>contributes</a:t>
            </a:r>
            <a:r>
              <a:rPr lang="nl-NL" sz="1600" dirty="0"/>
              <a:t> </a:t>
            </a:r>
            <a:r>
              <a:rPr lang="nl-NL" sz="1600" dirty="0" err="1"/>
              <a:t>experience</a:t>
            </a:r>
            <a:r>
              <a:rPr lang="nl-NL" sz="1600" dirty="0"/>
              <a:t> and energy </a:t>
            </a:r>
            <a:r>
              <a:rPr lang="nl-NL" sz="1600" dirty="0" err="1"/>
              <a:t>to</a:t>
            </a:r>
            <a:r>
              <a:rPr lang="nl-NL" sz="1600" dirty="0"/>
              <a:t> the field</a:t>
            </a:r>
          </a:p>
          <a:p>
            <a:pPr marL="285750" indent="-285750">
              <a:buFont typeface="Arial" panose="020B0604020202020204" pitchFamily="34" charset="0"/>
              <a:buChar char="•"/>
            </a:pPr>
            <a:r>
              <a:rPr lang="nl-NL" sz="1600" dirty="0" err="1"/>
              <a:t>Developing</a:t>
            </a:r>
            <a:r>
              <a:rPr lang="nl-NL" sz="1600" dirty="0"/>
              <a:t> </a:t>
            </a:r>
            <a:r>
              <a:rPr lang="nl-NL" sz="1600" dirty="0" err="1"/>
              <a:t>active</a:t>
            </a:r>
            <a:r>
              <a:rPr lang="nl-NL" sz="1600" dirty="0"/>
              <a:t> and </a:t>
            </a:r>
            <a:r>
              <a:rPr lang="nl-NL" sz="1600" dirty="0" err="1"/>
              <a:t>engaged</a:t>
            </a:r>
            <a:r>
              <a:rPr lang="nl-NL" sz="1600" dirty="0"/>
              <a:t> </a:t>
            </a:r>
            <a:r>
              <a:rPr lang="nl-NL" sz="1600" dirty="0" err="1"/>
              <a:t>wider</a:t>
            </a:r>
            <a:r>
              <a:rPr lang="nl-NL" sz="1600" dirty="0"/>
              <a:t> </a:t>
            </a:r>
            <a:r>
              <a:rPr lang="nl-NL" sz="1600" dirty="0" err="1"/>
              <a:t>communities</a:t>
            </a:r>
            <a:r>
              <a:rPr lang="nl-NL" sz="1600" dirty="0"/>
              <a:t>, </a:t>
            </a:r>
            <a:r>
              <a:rPr lang="nl-NL" sz="1600" dirty="0" err="1"/>
              <a:t>allowing</a:t>
            </a:r>
            <a:r>
              <a:rPr lang="nl-NL" sz="1600" dirty="0"/>
              <a:t> </a:t>
            </a:r>
            <a:r>
              <a:rPr lang="nl-NL" sz="1600" dirty="0" err="1"/>
              <a:t>all</a:t>
            </a:r>
            <a:r>
              <a:rPr lang="nl-NL" sz="1600" dirty="0"/>
              <a:t> members of </a:t>
            </a:r>
            <a:r>
              <a:rPr lang="nl-NL" sz="1600" dirty="0" err="1"/>
              <a:t>our</a:t>
            </a:r>
            <a:r>
              <a:rPr lang="nl-NL" sz="1600" dirty="0"/>
              <a:t> field </a:t>
            </a:r>
            <a:r>
              <a:rPr lang="nl-NL" sz="1600" dirty="0" err="1"/>
              <a:t>to</a:t>
            </a:r>
            <a:r>
              <a:rPr lang="nl-NL" sz="1600" dirty="0"/>
              <a:t> </a:t>
            </a:r>
            <a:r>
              <a:rPr lang="nl-NL" sz="1600" dirty="0" err="1"/>
              <a:t>find</a:t>
            </a:r>
            <a:r>
              <a:rPr lang="nl-NL" sz="1600" dirty="0"/>
              <a:t> </a:t>
            </a:r>
            <a:r>
              <a:rPr lang="nl-NL" sz="1600" dirty="0" err="1"/>
              <a:t>their</a:t>
            </a:r>
            <a:r>
              <a:rPr lang="nl-NL" sz="1600" dirty="0"/>
              <a:t> </a:t>
            </a:r>
            <a:r>
              <a:rPr lang="nl-NL" sz="1600" dirty="0" err="1"/>
              <a:t>place</a:t>
            </a:r>
            <a:r>
              <a:rPr lang="nl-NL" sz="1600" dirty="0"/>
              <a:t> in </a:t>
            </a:r>
            <a:r>
              <a:rPr lang="nl-NL" sz="1600" dirty="0" err="1"/>
              <a:t>our</a:t>
            </a:r>
            <a:r>
              <a:rPr lang="nl-NL" sz="1600" dirty="0"/>
              <a:t> </a:t>
            </a:r>
            <a:r>
              <a:rPr lang="nl-NL" sz="1600" dirty="0" err="1"/>
              <a:t>work</a:t>
            </a:r>
            <a:endParaRPr lang="nl-NL" sz="1600" dirty="0"/>
          </a:p>
          <a:p>
            <a:pPr marL="285750" indent="-285750">
              <a:buFont typeface="Arial" panose="020B0604020202020204" pitchFamily="34" charset="0"/>
              <a:buChar char="•"/>
            </a:pPr>
            <a:r>
              <a:rPr lang="nl-NL" sz="1600" dirty="0" err="1"/>
              <a:t>Upholding</a:t>
            </a:r>
            <a:r>
              <a:rPr lang="nl-NL" sz="1600" dirty="0"/>
              <a:t> and </a:t>
            </a:r>
            <a:r>
              <a:rPr lang="nl-NL" sz="1600" dirty="0" err="1"/>
              <a:t>creating</a:t>
            </a:r>
            <a:r>
              <a:rPr lang="nl-NL" sz="1600" dirty="0"/>
              <a:t> </a:t>
            </a:r>
            <a:r>
              <a:rPr lang="nl-NL" sz="1600" dirty="0" err="1"/>
              <a:t>world</a:t>
            </a:r>
            <a:r>
              <a:rPr lang="nl-NL" sz="1600" dirty="0"/>
              <a:t>-class </a:t>
            </a:r>
            <a:r>
              <a:rPr lang="nl-NL" sz="1600" dirty="0" err="1"/>
              <a:t>standards</a:t>
            </a:r>
            <a:r>
              <a:rPr lang="nl-NL" sz="1600" dirty="0"/>
              <a:t> and </a:t>
            </a:r>
            <a:r>
              <a:rPr lang="nl-NL" sz="1600" dirty="0" err="1"/>
              <a:t>guidelines</a:t>
            </a:r>
            <a:r>
              <a:rPr lang="nl-NL" sz="1600" dirty="0"/>
              <a:t> </a:t>
            </a:r>
            <a:r>
              <a:rPr lang="nl-NL" sz="1600" dirty="0" err="1"/>
              <a:t>that</a:t>
            </a:r>
            <a:r>
              <a:rPr lang="nl-NL" sz="1600" dirty="0"/>
              <a:t> </a:t>
            </a:r>
            <a:r>
              <a:rPr lang="nl-NL" sz="1600" dirty="0" err="1"/>
              <a:t>facilitate</a:t>
            </a:r>
            <a:r>
              <a:rPr lang="nl-NL" sz="1600" dirty="0"/>
              <a:t> </a:t>
            </a:r>
            <a:r>
              <a:rPr lang="nl-NL" sz="1600" dirty="0" err="1"/>
              <a:t>continuous</a:t>
            </a:r>
            <a:r>
              <a:rPr lang="nl-NL" sz="1600" dirty="0"/>
              <a:t> </a:t>
            </a:r>
            <a:r>
              <a:rPr lang="nl-NL" sz="1600" dirty="0" err="1"/>
              <a:t>evolution</a:t>
            </a:r>
            <a:r>
              <a:rPr lang="nl-NL" sz="1600" dirty="0"/>
              <a:t> and </a:t>
            </a:r>
            <a:r>
              <a:rPr lang="nl-NL" sz="1600" dirty="0" err="1"/>
              <a:t>international</a:t>
            </a:r>
            <a:r>
              <a:rPr lang="nl-NL" sz="1600" dirty="0"/>
              <a:t> </a:t>
            </a:r>
            <a:r>
              <a:rPr lang="nl-NL" sz="1600" dirty="0" err="1"/>
              <a:t>working</a:t>
            </a:r>
            <a:endParaRPr lang="nl-NL" sz="1600" dirty="0"/>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dirty="0" err="1"/>
              <a:t>What</a:t>
            </a:r>
            <a:r>
              <a:rPr lang="nl-NL" b="1" dirty="0"/>
              <a:t> </a:t>
            </a:r>
            <a:r>
              <a:rPr lang="nl-NL" b="1" dirty="0" err="1"/>
              <a:t>this</a:t>
            </a:r>
            <a:r>
              <a:rPr lang="nl-NL" b="1" dirty="0"/>
              <a:t> means </a:t>
            </a:r>
            <a:r>
              <a:rPr lang="en-US" b="1" dirty="0"/>
              <a:t>for the global library field</a:t>
            </a:r>
          </a:p>
          <a:p>
            <a:r>
              <a:rPr lang="en-GB" sz="1600" dirty="0"/>
              <a:t>Libraries and library and information workforce everywhere benefit from a wide variety of opportunities to learn, develop and contribute to development, as well as relevant, accessible tools. Collectively, we can work together, connecting institutions, collections and services to realise further the goal of international access to information.</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2795"/>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We know that we have succeeded if</a:t>
            </a:r>
          </a:p>
          <a:p>
            <a:r>
              <a:rPr lang="nl-NL" sz="1600"/>
              <a:t>Our volunteer groups develop and deliver actions which enhance the field’s ability to deliver change. Our membership grows, in particular in areas where we are currently under-represented, and members not only engage actively, but also apply and share the results of their engagement in IFLA. High-quality and up-to-date standards are actively used by libraries around the world. </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27547"/>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To monitor progress, we use the following measures:</a:t>
            </a:r>
          </a:p>
          <a:p>
            <a:r>
              <a:rPr lang="en-GB" sz="1600"/>
              <a:t>Net promoter scores among members; downloads of IFLA standards and materials, and user survey results; volunteer experience surveys; measures of diversity among volunteers; measures of capabilities and confidence among volunteers.</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rgbClr val="DCEAF7"/>
          </a:solidFill>
          <a:ln w="38100">
            <a:solidFill>
              <a:schemeClr val="accent4">
                <a:lumMod val="50000"/>
              </a:schemeClr>
            </a:solidFill>
          </a:ln>
        </p:spPr>
        <p:txBody>
          <a:bodyPr wrap="square" rtlCol="0">
            <a:spAutoFit/>
          </a:bodyPr>
          <a:lstStyle/>
          <a:p>
            <a:r>
              <a:rPr lang="en-GB" b="1" dirty="0"/>
              <a:t>Impact Area 2: Libraries are recognised, respected and valued as partners everywhere</a:t>
            </a:r>
          </a:p>
          <a:p>
            <a:r>
              <a:rPr lang="en-GB" sz="1600" i="1" dirty="0"/>
              <a:t>We will can only realise the potential of libraries to change society if we can secure the laws and resources we need, through effective advocacy and partnership-building. This requires coordinated work at all levels, from strong and broad recognition of the role of libraries in global policy spaces to enabled and empowered libraries at the local level. We also need to be a strong partner, able to speak the language of other stakeholders.</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dirty="0" err="1"/>
              <a:t>Our</a:t>
            </a:r>
            <a:r>
              <a:rPr lang="nl-NL" b="1" dirty="0"/>
              <a:t> </a:t>
            </a:r>
            <a:r>
              <a:rPr lang="nl-NL" b="1" dirty="0" err="1"/>
              <a:t>work</a:t>
            </a:r>
            <a:r>
              <a:rPr lang="nl-NL" b="1" dirty="0"/>
              <a:t> here </a:t>
            </a:r>
            <a:r>
              <a:rPr lang="nl-NL" b="1" dirty="0" err="1"/>
              <a:t>involves</a:t>
            </a:r>
            <a:r>
              <a:rPr lang="nl-NL" b="1" dirty="0"/>
              <a:t>:</a:t>
            </a:r>
          </a:p>
          <a:p>
            <a:pPr marL="285750" indent="-285750">
              <a:buFont typeface="Arial" panose="020B0604020202020204" pitchFamily="34" charset="0"/>
              <a:buChar char="•"/>
            </a:pPr>
            <a:r>
              <a:rPr lang="nl-NL" sz="1600" dirty="0"/>
              <a:t>Building a </a:t>
            </a:r>
            <a:r>
              <a:rPr lang="nl-NL" sz="1600" dirty="0" err="1"/>
              <a:t>voice</a:t>
            </a:r>
            <a:r>
              <a:rPr lang="nl-NL" sz="1600" dirty="0"/>
              <a:t>, profile and </a:t>
            </a:r>
            <a:r>
              <a:rPr lang="nl-NL" sz="1600" dirty="0" err="1"/>
              <a:t>influence</a:t>
            </a:r>
            <a:r>
              <a:rPr lang="nl-NL" sz="1600" dirty="0"/>
              <a:t> in relevant </a:t>
            </a:r>
            <a:r>
              <a:rPr lang="nl-NL" sz="1600" dirty="0" err="1"/>
              <a:t>international</a:t>
            </a:r>
            <a:r>
              <a:rPr lang="nl-NL" sz="1600" dirty="0"/>
              <a:t> policy </a:t>
            </a:r>
            <a:r>
              <a:rPr lang="nl-NL" sz="1600" dirty="0" err="1"/>
              <a:t>spaces</a:t>
            </a:r>
            <a:r>
              <a:rPr lang="nl-NL" sz="1600" dirty="0"/>
              <a:t> </a:t>
            </a:r>
            <a:r>
              <a:rPr lang="nl-NL" sz="1600" dirty="0" err="1"/>
              <a:t>where</a:t>
            </a:r>
            <a:r>
              <a:rPr lang="nl-NL" sz="1600" dirty="0"/>
              <a:t> IFLA is </a:t>
            </a:r>
            <a:r>
              <a:rPr lang="nl-NL" sz="1600" dirty="0" err="1"/>
              <a:t>uniquely</a:t>
            </a:r>
            <a:r>
              <a:rPr lang="nl-NL" sz="1600" dirty="0"/>
              <a:t> </a:t>
            </a:r>
            <a:r>
              <a:rPr lang="nl-NL" sz="1600" dirty="0" err="1"/>
              <a:t>able</a:t>
            </a:r>
            <a:r>
              <a:rPr lang="nl-NL" sz="1600" dirty="0"/>
              <a:t> </a:t>
            </a:r>
            <a:r>
              <a:rPr lang="nl-NL" sz="1600" dirty="0" err="1"/>
              <a:t>to</a:t>
            </a:r>
            <a:r>
              <a:rPr lang="nl-NL" sz="1600" dirty="0"/>
              <a:t> </a:t>
            </a:r>
            <a:r>
              <a:rPr lang="nl-NL" sz="1600" dirty="0" err="1"/>
              <a:t>contribute</a:t>
            </a:r>
            <a:endParaRPr lang="nl-NL" sz="1600" dirty="0"/>
          </a:p>
          <a:p>
            <a:pPr marL="285750" indent="-285750">
              <a:buFont typeface="Arial" panose="020B0604020202020204" pitchFamily="34" charset="0"/>
              <a:buChar char="•"/>
            </a:pPr>
            <a:r>
              <a:rPr lang="nl-NL" sz="1600" dirty="0" err="1"/>
              <a:t>Identifying</a:t>
            </a:r>
            <a:r>
              <a:rPr lang="nl-NL" sz="1600" dirty="0"/>
              <a:t> and </a:t>
            </a:r>
            <a:r>
              <a:rPr lang="nl-NL" sz="1600" dirty="0" err="1"/>
              <a:t>developing</a:t>
            </a:r>
            <a:r>
              <a:rPr lang="nl-NL" sz="1600" dirty="0"/>
              <a:t> partnership </a:t>
            </a:r>
            <a:r>
              <a:rPr lang="nl-NL" sz="1600" dirty="0" err="1"/>
              <a:t>strategies</a:t>
            </a:r>
            <a:r>
              <a:rPr lang="nl-NL" sz="1600" dirty="0"/>
              <a:t> </a:t>
            </a:r>
            <a:r>
              <a:rPr lang="nl-NL" sz="1600" dirty="0" err="1"/>
              <a:t>with</a:t>
            </a:r>
            <a:r>
              <a:rPr lang="nl-NL" sz="1600" dirty="0"/>
              <a:t> </a:t>
            </a:r>
            <a:r>
              <a:rPr lang="nl-NL" sz="1600" dirty="0" err="1"/>
              <a:t>others</a:t>
            </a:r>
            <a:r>
              <a:rPr lang="nl-NL" sz="1600" dirty="0"/>
              <a:t>, in line </a:t>
            </a:r>
            <a:r>
              <a:rPr lang="nl-NL" sz="1600" dirty="0" err="1"/>
              <a:t>with</a:t>
            </a:r>
            <a:r>
              <a:rPr lang="nl-NL" sz="1600" dirty="0"/>
              <a:t> </a:t>
            </a:r>
            <a:r>
              <a:rPr lang="nl-NL" sz="1600" dirty="0" err="1"/>
              <a:t>our</a:t>
            </a:r>
            <a:r>
              <a:rPr lang="nl-NL" sz="1600" dirty="0"/>
              <a:t> </a:t>
            </a:r>
            <a:r>
              <a:rPr lang="nl-NL" sz="1600" dirty="0" err="1"/>
              <a:t>strategy</a:t>
            </a:r>
            <a:r>
              <a:rPr lang="nl-NL" sz="1600" dirty="0"/>
              <a:t> and as a means of </a:t>
            </a:r>
            <a:r>
              <a:rPr lang="nl-NL" sz="1600" dirty="0" err="1"/>
              <a:t>achieving</a:t>
            </a:r>
            <a:r>
              <a:rPr lang="nl-NL" sz="1600" dirty="0"/>
              <a:t> shared goals</a:t>
            </a:r>
          </a:p>
          <a:p>
            <a:pPr marL="285750" indent="-285750">
              <a:buFont typeface="Arial" panose="020B0604020202020204" pitchFamily="34" charset="0"/>
              <a:buChar char="•"/>
            </a:pPr>
            <a:r>
              <a:rPr lang="nl-NL" sz="1600" dirty="0" err="1"/>
              <a:t>Providing</a:t>
            </a:r>
            <a:r>
              <a:rPr lang="nl-NL" sz="1600" dirty="0"/>
              <a:t> </a:t>
            </a:r>
            <a:r>
              <a:rPr lang="nl-NL" sz="1600" dirty="0" err="1"/>
              <a:t>thought-leadership</a:t>
            </a:r>
            <a:r>
              <a:rPr lang="nl-NL" sz="1600" dirty="0"/>
              <a:t> </a:t>
            </a:r>
            <a:r>
              <a:rPr lang="nl-NL" sz="1600" dirty="0" err="1"/>
              <a:t>within</a:t>
            </a:r>
            <a:r>
              <a:rPr lang="nl-NL" sz="1600" dirty="0"/>
              <a:t> the field on policy issues and promoting library </a:t>
            </a:r>
            <a:r>
              <a:rPr lang="nl-NL" sz="1600" dirty="0" err="1"/>
              <a:t>values</a:t>
            </a:r>
            <a:endParaRPr lang="nl-NL" sz="1600" dirty="0"/>
          </a:p>
          <a:p>
            <a:pPr marL="285750" indent="-285750">
              <a:buFont typeface="Arial" panose="020B0604020202020204" pitchFamily="34" charset="0"/>
              <a:buChar char="•"/>
            </a:pPr>
            <a:r>
              <a:rPr lang="nl-NL" sz="1600" dirty="0" err="1"/>
              <a:t>Ensuring</a:t>
            </a:r>
            <a:r>
              <a:rPr lang="nl-NL" sz="1600" dirty="0"/>
              <a:t> </a:t>
            </a:r>
            <a:r>
              <a:rPr lang="nl-NL" sz="1600" dirty="0" err="1"/>
              <a:t>that</a:t>
            </a:r>
            <a:r>
              <a:rPr lang="nl-NL" sz="1600" dirty="0"/>
              <a:t> </a:t>
            </a:r>
            <a:r>
              <a:rPr lang="nl-NL" sz="1600" dirty="0" err="1"/>
              <a:t>advoacy</a:t>
            </a:r>
            <a:r>
              <a:rPr lang="nl-NL" sz="1600" dirty="0"/>
              <a:t> resources and skills are spread </a:t>
            </a:r>
            <a:r>
              <a:rPr lang="nl-NL" sz="1600" dirty="0" err="1"/>
              <a:t>throughout</a:t>
            </a:r>
            <a:r>
              <a:rPr lang="nl-NL" sz="1600" dirty="0"/>
              <a:t> the field, </a:t>
            </a:r>
            <a:r>
              <a:rPr lang="nl-NL" sz="1600" dirty="0" err="1"/>
              <a:t>to</a:t>
            </a:r>
            <a:r>
              <a:rPr lang="nl-NL" sz="1600" dirty="0"/>
              <a:t> </a:t>
            </a:r>
            <a:r>
              <a:rPr lang="nl-NL" sz="1600" dirty="0" err="1"/>
              <a:t>realise</a:t>
            </a:r>
            <a:r>
              <a:rPr lang="nl-NL" sz="1600" dirty="0"/>
              <a:t> the impact of </a:t>
            </a:r>
            <a:r>
              <a:rPr lang="nl-NL" sz="1600" dirty="0" err="1"/>
              <a:t>our</a:t>
            </a:r>
            <a:r>
              <a:rPr lang="nl-NL" sz="1600" dirty="0"/>
              <a:t> </a:t>
            </a:r>
            <a:r>
              <a:rPr lang="nl-NL" sz="1600" dirty="0" err="1"/>
              <a:t>global</a:t>
            </a:r>
            <a:r>
              <a:rPr lang="nl-NL" sz="1600" dirty="0"/>
              <a:t> </a:t>
            </a:r>
            <a:r>
              <a:rPr lang="nl-NL" sz="1600" dirty="0" err="1"/>
              <a:t>work</a:t>
            </a:r>
            <a:endParaRPr lang="nl-NL" sz="1600" dirty="0"/>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a:t>What this means </a:t>
            </a:r>
            <a:r>
              <a:rPr lang="en-GB" sz="1800" b="1"/>
              <a:t>for the global library field</a:t>
            </a:r>
            <a:endParaRPr lang="en-GB" sz="1800"/>
          </a:p>
          <a:p>
            <a:r>
              <a:rPr lang="en-GB" sz="1600"/>
              <a:t>The global voice of libraries is strong, and libraries and library and information workforce everywhere can draw on our successes at the global level in their own advocacy and partnership-building, as well as engage effectively in international activities. They can draw on IFLA work in defining and upholding library values, as well as resources to help become confident advocates for libraries. </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We know that we have succeeded if</a:t>
            </a:r>
          </a:p>
          <a:p>
            <a:r>
              <a:rPr lang="nl-NL" sz="1600"/>
              <a:t>We see library priorities recognised in key global texts such as the UN post-2030 agenda. Our community is regularly using materials and opportuities created by IFLA to enhance advocacy and partnerships work (and can talk partners’  language), and has a stronger sense of agency. Library values, including intellectual freedom and open science, are reflected in law and policy.</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To monitor progress, we use the following measures:</a:t>
            </a:r>
          </a:p>
          <a:p>
            <a:r>
              <a:rPr lang="en-GB" sz="1600"/>
              <a:t>Measures of library references in key texts; proactive approaches to libraries by intergovernmental organisations; number of actions carried out in partnership with others; use of IFLA policy work; uptake of advocacy materials (measured through surveys)</a:t>
            </a:r>
          </a:p>
        </p:txBody>
      </p:sp>
    </p:spTree>
    <p:extLst>
      <p:ext uri="{BB962C8B-B14F-4D97-AF65-F5344CB8AC3E}">
        <p14:creationId xmlns:p14="http://schemas.microsoft.com/office/powerpoint/2010/main" val="301590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rgbClr val="D9F2D0"/>
          </a:solidFill>
          <a:ln w="38100">
            <a:solidFill>
              <a:schemeClr val="accent4">
                <a:lumMod val="50000"/>
              </a:schemeClr>
            </a:solidFill>
          </a:ln>
        </p:spPr>
        <p:txBody>
          <a:bodyPr wrap="square" rtlCol="0">
            <a:spAutoFit/>
          </a:bodyPr>
          <a:lstStyle/>
          <a:p>
            <a:r>
              <a:rPr lang="nl-NL" b="1" dirty="0"/>
              <a:t>Impact Area 3: Libraries </a:t>
            </a:r>
            <a:r>
              <a:rPr lang="nl-NL" b="1" dirty="0" err="1"/>
              <a:t>enabled</a:t>
            </a:r>
            <a:r>
              <a:rPr lang="nl-NL" b="1" dirty="0"/>
              <a:t> </a:t>
            </a:r>
            <a:r>
              <a:rPr lang="nl-NL" b="1" dirty="0" err="1"/>
              <a:t>to</a:t>
            </a:r>
            <a:r>
              <a:rPr lang="nl-NL" b="1" dirty="0"/>
              <a:t> </a:t>
            </a:r>
            <a:r>
              <a:rPr lang="nl-NL" b="1" dirty="0" err="1"/>
              <a:t>deliver</a:t>
            </a:r>
            <a:r>
              <a:rPr lang="nl-NL" b="1" dirty="0"/>
              <a:t> </a:t>
            </a:r>
            <a:r>
              <a:rPr lang="nl-NL" b="1" dirty="0" err="1"/>
              <a:t>meaningful</a:t>
            </a:r>
            <a:r>
              <a:rPr lang="nl-NL" b="1" dirty="0"/>
              <a:t> change at </a:t>
            </a:r>
            <a:r>
              <a:rPr lang="nl-NL" b="1" dirty="0" err="1"/>
              <a:t>all</a:t>
            </a:r>
            <a:r>
              <a:rPr lang="nl-NL" b="1" dirty="0"/>
              <a:t> levels</a:t>
            </a:r>
          </a:p>
          <a:p>
            <a:r>
              <a:rPr lang="en-GB" sz="1600" i="1" dirty="0"/>
              <a:t>While each library focuses on the needs of the individuals and communities they serve, collectively, libraries have a unique potential to drive systemic change in the areas in which we work. To do this, we need the structures and skills necessary to design, deliver, and evaluate projects, programmes and initiatives which lead to positive change. IFLA is uniquely placed to support in this work, through its global reach and the expertise and networks we can mobilise.</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dirty="0" err="1"/>
              <a:t>Our</a:t>
            </a:r>
            <a:r>
              <a:rPr lang="nl-NL" b="1" dirty="0"/>
              <a:t> </a:t>
            </a:r>
            <a:r>
              <a:rPr lang="nl-NL" b="1" dirty="0" err="1"/>
              <a:t>work</a:t>
            </a:r>
            <a:r>
              <a:rPr lang="nl-NL" b="1" dirty="0"/>
              <a:t> here </a:t>
            </a:r>
            <a:r>
              <a:rPr lang="nl-NL" b="1" dirty="0" err="1"/>
              <a:t>involves</a:t>
            </a:r>
            <a:r>
              <a:rPr lang="nl-NL" b="1" dirty="0"/>
              <a:t>:</a:t>
            </a:r>
          </a:p>
          <a:p>
            <a:pPr marL="285750" indent="-285750">
              <a:buFont typeface="Arial" panose="020B0604020202020204" pitchFamily="34" charset="0"/>
              <a:buChar char="•"/>
            </a:pPr>
            <a:r>
              <a:rPr lang="nl-NL" sz="1600" dirty="0" err="1"/>
              <a:t>Developing</a:t>
            </a:r>
            <a:r>
              <a:rPr lang="nl-NL" sz="1600" dirty="0"/>
              <a:t> </a:t>
            </a:r>
            <a:r>
              <a:rPr lang="nl-NL" sz="1600" dirty="0" err="1"/>
              <a:t>regional</a:t>
            </a:r>
            <a:r>
              <a:rPr lang="nl-NL" sz="1600" dirty="0"/>
              <a:t> </a:t>
            </a:r>
            <a:r>
              <a:rPr lang="nl-NL" sz="1600" dirty="0" err="1"/>
              <a:t>structures</a:t>
            </a:r>
            <a:r>
              <a:rPr lang="nl-NL" sz="1600" dirty="0"/>
              <a:t> </a:t>
            </a:r>
            <a:r>
              <a:rPr lang="nl-NL" sz="1600" dirty="0" err="1"/>
              <a:t>which</a:t>
            </a:r>
            <a:r>
              <a:rPr lang="nl-NL" sz="1600" dirty="0"/>
              <a:t> are </a:t>
            </a:r>
            <a:r>
              <a:rPr lang="nl-NL" sz="1600" dirty="0" err="1"/>
              <a:t>able</a:t>
            </a:r>
            <a:r>
              <a:rPr lang="nl-NL" sz="1600" dirty="0"/>
              <a:t> </a:t>
            </a:r>
            <a:r>
              <a:rPr lang="nl-NL" sz="1600" dirty="0" err="1"/>
              <a:t>both</a:t>
            </a:r>
            <a:r>
              <a:rPr lang="nl-NL" sz="1600" dirty="0"/>
              <a:t> </a:t>
            </a:r>
            <a:r>
              <a:rPr lang="nl-NL" sz="1600" dirty="0" err="1"/>
              <a:t>to</a:t>
            </a:r>
            <a:r>
              <a:rPr lang="nl-NL" sz="1600" dirty="0"/>
              <a:t> </a:t>
            </a:r>
            <a:r>
              <a:rPr lang="nl-NL" sz="1600" dirty="0" err="1"/>
              <a:t>articulate</a:t>
            </a:r>
            <a:r>
              <a:rPr lang="nl-NL" sz="1600" dirty="0"/>
              <a:t> </a:t>
            </a:r>
            <a:r>
              <a:rPr lang="nl-NL" sz="1600" dirty="0" err="1"/>
              <a:t>global</a:t>
            </a:r>
            <a:r>
              <a:rPr lang="nl-NL" sz="1600" dirty="0"/>
              <a:t> </a:t>
            </a:r>
            <a:r>
              <a:rPr lang="nl-NL" sz="1600" dirty="0" err="1"/>
              <a:t>priorities</a:t>
            </a:r>
            <a:r>
              <a:rPr lang="nl-NL" sz="1600" dirty="0"/>
              <a:t> at </a:t>
            </a:r>
            <a:r>
              <a:rPr lang="nl-NL" sz="1600" dirty="0" err="1"/>
              <a:t>their</a:t>
            </a:r>
            <a:r>
              <a:rPr lang="nl-NL" sz="1600" dirty="0"/>
              <a:t> level, and </a:t>
            </a:r>
            <a:r>
              <a:rPr lang="nl-NL" sz="1600" dirty="0" err="1"/>
              <a:t>build</a:t>
            </a:r>
            <a:r>
              <a:rPr lang="nl-NL" sz="1600" dirty="0"/>
              <a:t> high-impact </a:t>
            </a:r>
            <a:r>
              <a:rPr lang="nl-NL" sz="1600" dirty="0" err="1"/>
              <a:t>work</a:t>
            </a:r>
            <a:r>
              <a:rPr lang="nl-NL" sz="1600" dirty="0"/>
              <a:t> </a:t>
            </a:r>
            <a:r>
              <a:rPr lang="nl-NL" sz="1600" dirty="0" err="1"/>
              <a:t>programmes</a:t>
            </a:r>
            <a:r>
              <a:rPr lang="nl-NL" sz="1600" dirty="0"/>
              <a:t> </a:t>
            </a:r>
            <a:r>
              <a:rPr lang="nl-NL" sz="1600" dirty="0" err="1"/>
              <a:t>around</a:t>
            </a:r>
            <a:r>
              <a:rPr lang="nl-NL" sz="1600" dirty="0"/>
              <a:t> </a:t>
            </a:r>
            <a:r>
              <a:rPr lang="nl-NL" sz="1600" dirty="0" err="1"/>
              <a:t>specific</a:t>
            </a:r>
            <a:r>
              <a:rPr lang="nl-NL" sz="1600" dirty="0"/>
              <a:t> </a:t>
            </a:r>
            <a:r>
              <a:rPr lang="nl-NL" sz="1600" dirty="0" err="1"/>
              <a:t>needs</a:t>
            </a:r>
            <a:r>
              <a:rPr lang="nl-NL" sz="1600" dirty="0"/>
              <a:t> </a:t>
            </a:r>
            <a:r>
              <a:rPr lang="nl-NL" sz="1600" dirty="0" err="1"/>
              <a:t>within</a:t>
            </a:r>
            <a:r>
              <a:rPr lang="nl-NL" sz="1600" dirty="0"/>
              <a:t> the context of </a:t>
            </a:r>
            <a:r>
              <a:rPr lang="nl-NL" sz="1600" dirty="0" err="1"/>
              <a:t>IFLA’s</a:t>
            </a:r>
            <a:r>
              <a:rPr lang="nl-NL" sz="1600" dirty="0"/>
              <a:t> </a:t>
            </a:r>
            <a:r>
              <a:rPr lang="nl-NL" sz="1600" dirty="0" err="1"/>
              <a:t>wider</a:t>
            </a:r>
            <a:r>
              <a:rPr lang="nl-NL" sz="1600" dirty="0"/>
              <a:t> </a:t>
            </a:r>
            <a:r>
              <a:rPr lang="nl-NL" sz="1600" dirty="0" err="1"/>
              <a:t>strategy</a:t>
            </a:r>
            <a:endParaRPr lang="nl-NL" sz="1600" dirty="0"/>
          </a:p>
          <a:p>
            <a:pPr marL="285750" indent="-285750">
              <a:buFont typeface="Arial" panose="020B0604020202020204" pitchFamily="34" charset="0"/>
              <a:buChar char="•"/>
            </a:pPr>
            <a:r>
              <a:rPr lang="nl-NL" sz="1600" dirty="0" err="1"/>
              <a:t>Developing</a:t>
            </a:r>
            <a:r>
              <a:rPr lang="nl-NL" sz="1600" dirty="0"/>
              <a:t> </a:t>
            </a:r>
            <a:r>
              <a:rPr lang="nl-NL" sz="1600" dirty="0" err="1"/>
              <a:t>an</a:t>
            </a:r>
            <a:r>
              <a:rPr lang="nl-NL" sz="1600" dirty="0"/>
              <a:t> offer of relevant training </a:t>
            </a:r>
            <a:r>
              <a:rPr lang="nl-NL" sz="1600" dirty="0" err="1"/>
              <a:t>which</a:t>
            </a:r>
            <a:r>
              <a:rPr lang="nl-NL" sz="1600" dirty="0"/>
              <a:t> </a:t>
            </a:r>
            <a:r>
              <a:rPr lang="nl-NL" sz="1600" dirty="0" err="1"/>
              <a:t>adds</a:t>
            </a:r>
            <a:r>
              <a:rPr lang="nl-NL" sz="1600" dirty="0"/>
              <a:t> </a:t>
            </a:r>
            <a:r>
              <a:rPr lang="nl-NL" sz="1600" dirty="0" err="1"/>
              <a:t>value</a:t>
            </a:r>
            <a:r>
              <a:rPr lang="nl-NL" sz="1600" dirty="0"/>
              <a:t> </a:t>
            </a:r>
            <a:r>
              <a:rPr lang="nl-NL" sz="1600" dirty="0" err="1"/>
              <a:t>to</a:t>
            </a:r>
            <a:r>
              <a:rPr lang="nl-NL" sz="1600" dirty="0"/>
              <a:t> </a:t>
            </a:r>
            <a:r>
              <a:rPr lang="nl-NL" sz="1600" dirty="0" err="1"/>
              <a:t>existing</a:t>
            </a:r>
            <a:r>
              <a:rPr lang="nl-NL" sz="1600" dirty="0"/>
              <a:t> </a:t>
            </a:r>
            <a:r>
              <a:rPr lang="nl-NL" sz="1600" dirty="0" err="1"/>
              <a:t>provision</a:t>
            </a:r>
            <a:r>
              <a:rPr lang="nl-NL" sz="1600" dirty="0"/>
              <a:t> and </a:t>
            </a:r>
            <a:r>
              <a:rPr lang="nl-NL" sz="1600" dirty="0" err="1"/>
              <a:t>responds</a:t>
            </a:r>
            <a:r>
              <a:rPr lang="nl-NL" sz="1600" dirty="0"/>
              <a:t> </a:t>
            </a:r>
            <a:r>
              <a:rPr lang="nl-NL" sz="1600" dirty="0" err="1"/>
              <a:t>to</a:t>
            </a:r>
            <a:r>
              <a:rPr lang="nl-NL" sz="1600" dirty="0"/>
              <a:t> </a:t>
            </a:r>
            <a:r>
              <a:rPr lang="nl-NL" sz="1600" dirty="0" err="1"/>
              <a:t>identified</a:t>
            </a:r>
            <a:r>
              <a:rPr lang="nl-NL" sz="1600" dirty="0"/>
              <a:t> </a:t>
            </a:r>
            <a:r>
              <a:rPr lang="nl-NL" sz="1600" dirty="0" err="1"/>
              <a:t>areas</a:t>
            </a:r>
            <a:r>
              <a:rPr lang="nl-NL" sz="1600" dirty="0"/>
              <a:t> of </a:t>
            </a:r>
            <a:r>
              <a:rPr lang="nl-NL" sz="1600" dirty="0" err="1"/>
              <a:t>need</a:t>
            </a:r>
            <a:endParaRPr lang="nl-NL" sz="1600" dirty="0"/>
          </a:p>
          <a:p>
            <a:pPr marL="285750" indent="-285750">
              <a:buFont typeface="Arial" panose="020B0604020202020204" pitchFamily="34" charset="0"/>
              <a:buChar char="•"/>
            </a:pPr>
            <a:r>
              <a:rPr lang="nl-NL" sz="1600" dirty="0" err="1"/>
              <a:t>Supporting</a:t>
            </a:r>
            <a:r>
              <a:rPr lang="nl-NL" sz="1600" dirty="0"/>
              <a:t> the development of library </a:t>
            </a:r>
            <a:r>
              <a:rPr lang="nl-NL" sz="1600" dirty="0" err="1"/>
              <a:t>associations</a:t>
            </a:r>
            <a:r>
              <a:rPr lang="nl-NL" sz="1600" dirty="0"/>
              <a:t>, in the context of a </a:t>
            </a:r>
            <a:r>
              <a:rPr lang="nl-NL" sz="1600" dirty="0" err="1"/>
              <a:t>wider</a:t>
            </a:r>
            <a:r>
              <a:rPr lang="nl-NL" sz="1600" dirty="0"/>
              <a:t> effort </a:t>
            </a:r>
            <a:r>
              <a:rPr lang="nl-NL" sz="1600" dirty="0" err="1"/>
              <a:t>to</a:t>
            </a:r>
            <a:r>
              <a:rPr lang="nl-NL" sz="1600" dirty="0"/>
              <a:t> </a:t>
            </a:r>
            <a:r>
              <a:rPr lang="nl-NL" sz="1600" dirty="0" err="1"/>
              <a:t>build</a:t>
            </a:r>
            <a:r>
              <a:rPr lang="nl-NL" sz="1600" dirty="0"/>
              <a:t> </a:t>
            </a:r>
            <a:r>
              <a:rPr lang="nl-NL" sz="1600" dirty="0" err="1"/>
              <a:t>impactful</a:t>
            </a:r>
            <a:r>
              <a:rPr lang="nl-NL" sz="1600" dirty="0"/>
              <a:t> library fields</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a:t>What this means </a:t>
            </a:r>
            <a:r>
              <a:rPr lang="en-GB" sz="1800" b="1"/>
              <a:t>for the global library field</a:t>
            </a:r>
            <a:endParaRPr lang="en-GB" sz="1800"/>
          </a:p>
          <a:p>
            <a:r>
              <a:rPr lang="en-GB" sz="1600"/>
              <a:t>Libraries, and the library and information workforce everywhere have stronger structures at all levels enabling resilience in the face of change, creating possibilities for engagement and exchange, as well as to get involved in projects that lead to systemic change in their societies. They also benefit from a stronger range of support for their work.</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dirty="0"/>
              <a:t>We know that we have succeeded if</a:t>
            </a:r>
          </a:p>
          <a:p>
            <a:r>
              <a:rPr lang="en-GB" sz="1600" dirty="0"/>
              <a:t>We have developed a stronger regional profile, with relevant committees and offices having a track record of impactful projects. We also have a suite of training activities, in particular around building impact, that offer lessons that are taken up in participants practical work. We can demonstrate a strengthening of library associations, as well as of library fields, in terms of delivery ability.</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nl-NL" b="1" dirty="0" err="1"/>
              <a:t>To</a:t>
            </a:r>
            <a:r>
              <a:rPr lang="nl-NL" b="1" dirty="0"/>
              <a:t> monitor </a:t>
            </a:r>
            <a:r>
              <a:rPr lang="nl-NL" b="1" dirty="0" err="1"/>
              <a:t>progress</a:t>
            </a:r>
            <a:r>
              <a:rPr lang="nl-NL" b="1" dirty="0"/>
              <a:t>, we </a:t>
            </a:r>
            <a:r>
              <a:rPr lang="nl-NL" b="1" dirty="0" err="1"/>
              <a:t>use</a:t>
            </a:r>
            <a:r>
              <a:rPr lang="nl-NL" b="1" dirty="0"/>
              <a:t> the </a:t>
            </a:r>
            <a:r>
              <a:rPr lang="nl-NL" b="1" dirty="0" err="1"/>
              <a:t>following</a:t>
            </a:r>
            <a:r>
              <a:rPr lang="nl-NL" b="1" dirty="0"/>
              <a:t> </a:t>
            </a:r>
            <a:r>
              <a:rPr lang="nl-NL" b="1" dirty="0" err="1"/>
              <a:t>measures</a:t>
            </a:r>
            <a:r>
              <a:rPr lang="nl-NL" b="1" dirty="0"/>
              <a:t>:</a:t>
            </a:r>
          </a:p>
          <a:p>
            <a:r>
              <a:rPr lang="en-GB" sz="1600" dirty="0"/>
              <a:t>Member survey views on the work of regional structures; projects launched with external partners at the regional level; range, uptake, completion and follow-up of training courses; library associations taking relevant action for impact and sustainability.</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rgbClr val="F2CFEE"/>
          </a:solidFill>
          <a:ln w="38100">
            <a:solidFill>
              <a:schemeClr val="accent4">
                <a:lumMod val="50000"/>
              </a:schemeClr>
            </a:solidFill>
          </a:ln>
        </p:spPr>
        <p:txBody>
          <a:bodyPr wrap="square" rtlCol="0">
            <a:spAutoFit/>
          </a:bodyPr>
          <a:lstStyle/>
          <a:p>
            <a:r>
              <a:rPr lang="nl-NL" b="1" dirty="0" err="1"/>
              <a:t>Enabler</a:t>
            </a:r>
            <a:r>
              <a:rPr lang="nl-NL" b="1" dirty="0"/>
              <a:t>: </a:t>
            </a:r>
            <a:r>
              <a:rPr lang="nl-NL" b="1" dirty="0" err="1"/>
              <a:t>Future-proofing</a:t>
            </a:r>
            <a:r>
              <a:rPr lang="nl-NL" b="1" dirty="0"/>
              <a:t> IFLA</a:t>
            </a:r>
          </a:p>
          <a:p>
            <a:r>
              <a:rPr lang="nl-NL" sz="1600" i="1" dirty="0"/>
              <a:t>IFLA is </a:t>
            </a:r>
            <a:r>
              <a:rPr lang="nl-NL" sz="1600" i="1" dirty="0" err="1"/>
              <a:t>uniquely</a:t>
            </a:r>
            <a:r>
              <a:rPr lang="nl-NL" sz="1600" i="1" dirty="0"/>
              <a:t> </a:t>
            </a:r>
            <a:r>
              <a:rPr lang="nl-NL" sz="1600" i="1" dirty="0" err="1"/>
              <a:t>placed</a:t>
            </a:r>
            <a:r>
              <a:rPr lang="nl-NL" sz="1600" i="1" dirty="0"/>
              <a:t>, </a:t>
            </a:r>
            <a:r>
              <a:rPr lang="nl-NL" sz="1600" i="1" dirty="0" err="1"/>
              <a:t>through</a:t>
            </a:r>
            <a:r>
              <a:rPr lang="nl-NL" sz="1600" i="1" dirty="0"/>
              <a:t> </a:t>
            </a:r>
            <a:r>
              <a:rPr lang="nl-NL" sz="1600" i="1" dirty="0" err="1"/>
              <a:t>our</a:t>
            </a:r>
            <a:r>
              <a:rPr lang="nl-NL" sz="1600" i="1" dirty="0"/>
              <a:t> </a:t>
            </a:r>
            <a:r>
              <a:rPr lang="nl-NL" sz="1600" i="1" dirty="0" err="1"/>
              <a:t>global</a:t>
            </a:r>
            <a:r>
              <a:rPr lang="nl-NL" sz="1600" i="1" dirty="0"/>
              <a:t> </a:t>
            </a:r>
            <a:r>
              <a:rPr lang="nl-NL" sz="1600" i="1" dirty="0" err="1"/>
              <a:t>reach</a:t>
            </a:r>
            <a:r>
              <a:rPr lang="nl-NL" sz="1600" i="1" dirty="0"/>
              <a:t>, member and </a:t>
            </a:r>
            <a:r>
              <a:rPr lang="nl-NL" sz="1600" i="1" dirty="0" err="1"/>
              <a:t>volunteer</a:t>
            </a:r>
            <a:r>
              <a:rPr lang="nl-NL" sz="1600" i="1" dirty="0"/>
              <a:t> community, and </a:t>
            </a:r>
            <a:r>
              <a:rPr lang="nl-NL" sz="1600" i="1" dirty="0" err="1"/>
              <a:t>relationship</a:t>
            </a:r>
            <a:r>
              <a:rPr lang="nl-NL" sz="1600" i="1" dirty="0"/>
              <a:t> </a:t>
            </a:r>
            <a:r>
              <a:rPr lang="nl-NL" sz="1600" i="1" dirty="0" err="1"/>
              <a:t>with</a:t>
            </a:r>
            <a:r>
              <a:rPr lang="nl-NL" sz="1600" i="1" dirty="0"/>
              <a:t> </a:t>
            </a:r>
            <a:r>
              <a:rPr lang="nl-NL" sz="1600" i="1" dirty="0" err="1"/>
              <a:t>global</a:t>
            </a:r>
            <a:r>
              <a:rPr lang="nl-NL" sz="1600" i="1" dirty="0"/>
              <a:t> </a:t>
            </a:r>
            <a:r>
              <a:rPr lang="nl-NL" sz="1600" i="1" dirty="0" err="1"/>
              <a:t>players</a:t>
            </a:r>
            <a:r>
              <a:rPr lang="nl-NL" sz="1600" i="1" dirty="0"/>
              <a:t> </a:t>
            </a:r>
            <a:r>
              <a:rPr lang="nl-NL" sz="1600" i="1" dirty="0" err="1"/>
              <a:t>to</a:t>
            </a:r>
            <a:r>
              <a:rPr lang="nl-NL" sz="1600" i="1" dirty="0"/>
              <a:t> </a:t>
            </a:r>
            <a:r>
              <a:rPr lang="nl-NL" sz="1600" i="1" dirty="0" err="1"/>
              <a:t>play</a:t>
            </a:r>
            <a:r>
              <a:rPr lang="nl-NL" sz="1600" i="1" dirty="0"/>
              <a:t> the </a:t>
            </a:r>
            <a:r>
              <a:rPr lang="nl-NL" sz="1600" i="1" dirty="0" err="1"/>
              <a:t>roles</a:t>
            </a:r>
            <a:r>
              <a:rPr lang="nl-NL" sz="1600" i="1" dirty="0"/>
              <a:t> set out in </a:t>
            </a:r>
            <a:r>
              <a:rPr lang="nl-NL" sz="1600" i="1" dirty="0" err="1"/>
              <a:t>this</a:t>
            </a:r>
            <a:r>
              <a:rPr lang="nl-NL" sz="1600" i="1" dirty="0"/>
              <a:t> </a:t>
            </a:r>
            <a:r>
              <a:rPr lang="nl-NL" sz="1600" i="1" dirty="0" err="1"/>
              <a:t>Strategy</a:t>
            </a:r>
            <a:r>
              <a:rPr lang="nl-NL" sz="1600" i="1" dirty="0"/>
              <a:t>. </a:t>
            </a:r>
            <a:r>
              <a:rPr lang="nl-NL" sz="1600" i="1" dirty="0" err="1"/>
              <a:t>To</a:t>
            </a:r>
            <a:r>
              <a:rPr lang="nl-NL" sz="1600" i="1" dirty="0"/>
              <a:t> do </a:t>
            </a:r>
            <a:r>
              <a:rPr lang="nl-NL" sz="1600" i="1" dirty="0" err="1"/>
              <a:t>this</a:t>
            </a:r>
            <a:r>
              <a:rPr lang="nl-NL" sz="1600" i="1" dirty="0"/>
              <a:t> </a:t>
            </a:r>
            <a:r>
              <a:rPr lang="nl-NL" sz="1600" i="1" dirty="0" err="1"/>
              <a:t>into</a:t>
            </a:r>
            <a:r>
              <a:rPr lang="nl-NL" sz="1600" i="1" dirty="0"/>
              <a:t> </a:t>
            </a:r>
            <a:r>
              <a:rPr lang="nl-NL" sz="1600" i="1" dirty="0" err="1"/>
              <a:t>our</a:t>
            </a:r>
            <a:r>
              <a:rPr lang="nl-NL" sz="1600" i="1" dirty="0"/>
              <a:t> second </a:t>
            </a:r>
            <a:r>
              <a:rPr lang="nl-NL" sz="1600" i="1" dirty="0" err="1"/>
              <a:t>century</a:t>
            </a:r>
            <a:r>
              <a:rPr lang="nl-NL" sz="1600" i="1" dirty="0"/>
              <a:t>, we </a:t>
            </a:r>
            <a:r>
              <a:rPr lang="nl-NL" sz="1600" i="1" dirty="0" err="1"/>
              <a:t>need</a:t>
            </a:r>
            <a:r>
              <a:rPr lang="nl-NL" sz="1600" i="1" dirty="0"/>
              <a:t> </a:t>
            </a:r>
            <a:r>
              <a:rPr lang="nl-NL" sz="1600" i="1" dirty="0" err="1"/>
              <a:t>to</a:t>
            </a:r>
            <a:r>
              <a:rPr lang="nl-NL" sz="1600" i="1" dirty="0"/>
              <a:t> focus </a:t>
            </a:r>
            <a:r>
              <a:rPr lang="nl-NL" sz="1600" i="1" dirty="0" err="1"/>
              <a:t>continually</a:t>
            </a:r>
            <a:r>
              <a:rPr lang="nl-NL" sz="1600" i="1" dirty="0"/>
              <a:t> on </a:t>
            </a:r>
            <a:r>
              <a:rPr lang="nl-NL" sz="1600" i="1" dirty="0" err="1"/>
              <a:t>how</a:t>
            </a:r>
            <a:r>
              <a:rPr lang="nl-NL" sz="1600" i="1" dirty="0"/>
              <a:t> we </a:t>
            </a:r>
            <a:r>
              <a:rPr lang="nl-NL" sz="1600" i="1" dirty="0" err="1"/>
              <a:t>can</a:t>
            </a:r>
            <a:r>
              <a:rPr lang="nl-NL" sz="1600" i="1" dirty="0"/>
              <a:t> </a:t>
            </a:r>
            <a:r>
              <a:rPr lang="nl-NL" sz="1600" i="1" dirty="0" err="1"/>
              <a:t>deliver</a:t>
            </a:r>
            <a:r>
              <a:rPr lang="nl-NL" sz="1600" i="1" dirty="0"/>
              <a:t> most </a:t>
            </a:r>
            <a:r>
              <a:rPr lang="nl-NL" sz="1600" i="1" dirty="0" err="1"/>
              <a:t>effectively</a:t>
            </a:r>
            <a:r>
              <a:rPr lang="nl-NL" sz="1600" i="1" dirty="0"/>
              <a:t> </a:t>
            </a:r>
            <a:r>
              <a:rPr lang="nl-NL" sz="1600" i="1" dirty="0" err="1"/>
              <a:t>for</a:t>
            </a:r>
            <a:r>
              <a:rPr lang="nl-NL" sz="1600" i="1" dirty="0"/>
              <a:t> </a:t>
            </a:r>
            <a:r>
              <a:rPr lang="nl-NL" sz="1600" i="1" dirty="0" err="1"/>
              <a:t>our</a:t>
            </a:r>
            <a:r>
              <a:rPr lang="nl-NL" sz="1600" i="1" dirty="0"/>
              <a:t> members and partners </a:t>
            </a:r>
            <a:r>
              <a:rPr lang="nl-NL" sz="1600" i="1" dirty="0" err="1"/>
              <a:t>alike</a:t>
            </a:r>
            <a:r>
              <a:rPr lang="nl-NL" sz="1600" i="1" dirty="0"/>
              <a:t>. </a:t>
            </a:r>
            <a:r>
              <a:rPr lang="nl-NL" sz="1600" i="1" dirty="0" err="1"/>
              <a:t>Thorugh</a:t>
            </a:r>
            <a:r>
              <a:rPr lang="nl-NL" sz="1600" i="1" dirty="0"/>
              <a:t> </a:t>
            </a:r>
            <a:r>
              <a:rPr lang="nl-NL" sz="1600" i="1" dirty="0" err="1"/>
              <a:t>this</a:t>
            </a:r>
            <a:r>
              <a:rPr lang="nl-NL" sz="1600" i="1" dirty="0"/>
              <a:t>, we </a:t>
            </a:r>
            <a:r>
              <a:rPr lang="nl-NL" sz="1600" i="1" dirty="0" err="1"/>
              <a:t>can</a:t>
            </a:r>
            <a:r>
              <a:rPr lang="nl-NL" sz="1600" i="1" dirty="0"/>
              <a:t> </a:t>
            </a:r>
            <a:r>
              <a:rPr lang="nl-NL" sz="1600" i="1" dirty="0" err="1"/>
              <a:t>ensure</a:t>
            </a:r>
            <a:r>
              <a:rPr lang="nl-NL" sz="1600" i="1" dirty="0"/>
              <a:t> a </a:t>
            </a:r>
            <a:r>
              <a:rPr lang="nl-NL" sz="1600" i="1" dirty="0" err="1"/>
              <a:t>virtuous</a:t>
            </a:r>
            <a:r>
              <a:rPr lang="nl-NL" sz="1600" i="1" dirty="0"/>
              <a:t> </a:t>
            </a:r>
            <a:r>
              <a:rPr lang="nl-NL" sz="1600" i="1" dirty="0" err="1"/>
              <a:t>circle</a:t>
            </a:r>
            <a:r>
              <a:rPr lang="nl-NL" sz="1600" i="1" dirty="0"/>
              <a:t>, </a:t>
            </a:r>
            <a:r>
              <a:rPr lang="nl-NL" sz="1600" i="1" dirty="0" err="1"/>
              <a:t>enabling</a:t>
            </a:r>
            <a:r>
              <a:rPr lang="nl-NL" sz="1600" i="1" dirty="0"/>
              <a:t> </a:t>
            </a:r>
            <a:r>
              <a:rPr lang="nl-NL" sz="1600" i="1" dirty="0" err="1"/>
              <a:t>us</a:t>
            </a:r>
            <a:r>
              <a:rPr lang="nl-NL" sz="1600" i="1" dirty="0"/>
              <a:t> ever </a:t>
            </a:r>
            <a:r>
              <a:rPr lang="nl-NL" sz="1600" i="1" dirty="0" err="1"/>
              <a:t>better</a:t>
            </a:r>
            <a:r>
              <a:rPr lang="nl-NL" sz="1600" i="1" dirty="0"/>
              <a:t> </a:t>
            </a:r>
            <a:r>
              <a:rPr lang="nl-NL" sz="1600" i="1" dirty="0" err="1"/>
              <a:t>to</a:t>
            </a:r>
            <a:r>
              <a:rPr lang="nl-NL" sz="1600" i="1" dirty="0"/>
              <a:t> </a:t>
            </a:r>
            <a:r>
              <a:rPr lang="nl-NL" sz="1600" i="1" dirty="0" err="1"/>
              <a:t>achieve</a:t>
            </a:r>
            <a:r>
              <a:rPr lang="nl-NL" sz="1600" i="1" dirty="0"/>
              <a:t> </a:t>
            </a:r>
            <a:r>
              <a:rPr lang="nl-NL" sz="1600" i="1" dirty="0" err="1"/>
              <a:t>our</a:t>
            </a:r>
            <a:r>
              <a:rPr lang="nl-NL" sz="1600" i="1" dirty="0"/>
              <a:t> goal of </a:t>
            </a:r>
            <a:r>
              <a:rPr lang="nl-NL" sz="1600" i="1" dirty="0" err="1"/>
              <a:t>delivering</a:t>
            </a:r>
            <a:r>
              <a:rPr lang="nl-NL" sz="1600" i="1" dirty="0"/>
              <a:t> </a:t>
            </a:r>
            <a:r>
              <a:rPr lang="nl-NL" sz="1600" i="1" dirty="0" err="1"/>
              <a:t>progress</a:t>
            </a:r>
            <a:r>
              <a:rPr lang="nl-NL" sz="1600" i="1" dirty="0"/>
              <a:t> </a:t>
            </a:r>
            <a:r>
              <a:rPr lang="nl-NL" sz="1600" i="1" dirty="0" err="1"/>
              <a:t>through</a:t>
            </a:r>
            <a:r>
              <a:rPr lang="nl-NL" sz="1600" i="1" dirty="0"/>
              <a:t> </a:t>
            </a:r>
            <a:r>
              <a:rPr lang="nl-NL" sz="1600" i="1" dirty="0" err="1"/>
              <a:t>libraries</a:t>
            </a:r>
            <a:r>
              <a:rPr lang="nl-NL" sz="1600" i="1" dirty="0"/>
              <a:t>.</a:t>
            </a:r>
            <a:endParaRPr lang="en-GB" sz="1600" i="1"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a:t>Our work here involves:</a:t>
            </a:r>
          </a:p>
          <a:p>
            <a:pPr marL="285750" indent="-285750">
              <a:buFont typeface="Arial" panose="020B0604020202020204" pitchFamily="34" charset="0"/>
              <a:buChar char="•"/>
            </a:pPr>
            <a:r>
              <a:rPr lang="nl-NL" sz="1600"/>
              <a:t>Ensuring that our governance is effective, transparent and fit-for-purpose, giving all parts of our community a voice</a:t>
            </a:r>
          </a:p>
          <a:p>
            <a:pPr marL="285750" indent="-285750">
              <a:buFont typeface="Arial" panose="020B0604020202020204" pitchFamily="34" charset="0"/>
              <a:buChar char="•"/>
            </a:pPr>
            <a:r>
              <a:rPr lang="nl-NL" sz="1600"/>
              <a:t>Ensuring that we are effective and reliable in delivering projects and initiatives, in particular in partnerships</a:t>
            </a:r>
          </a:p>
          <a:p>
            <a:pPr marL="285750" indent="-285750">
              <a:buFont typeface="Arial" panose="020B0604020202020204" pitchFamily="34" charset="0"/>
              <a:buChar char="•"/>
            </a:pPr>
            <a:r>
              <a:rPr lang="nl-NL" sz="1600"/>
              <a:t>Continuing to invest in our Headquarters team so that they can respond to community needs and build for the future</a:t>
            </a:r>
          </a:p>
          <a:p>
            <a:pPr marL="285750" indent="-285750">
              <a:buFont typeface="Arial" panose="020B0604020202020204" pitchFamily="34" charset="0"/>
              <a:buChar char="•"/>
            </a:pPr>
            <a:r>
              <a:rPr lang="nl-NL" sz="1600"/>
              <a:t>Developing and implementing a successful sustainability strategy that allows us to diversify funding and deliver on our goals</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What this means </a:t>
            </a:r>
            <a:r>
              <a:rPr lang="nl-NL" sz="1800" b="1" err="1"/>
              <a:t>for</a:t>
            </a:r>
            <a:r>
              <a:rPr lang="nl-NL" sz="1800" b="1"/>
              <a:t> the </a:t>
            </a:r>
            <a:r>
              <a:rPr lang="nl-NL" sz="1800" b="1" err="1"/>
              <a:t>global</a:t>
            </a:r>
            <a:r>
              <a:rPr lang="nl-NL" sz="1800" b="1"/>
              <a:t> library field</a:t>
            </a:r>
            <a:endParaRPr lang="en-GB" sz="1800"/>
          </a:p>
          <a:p>
            <a:r>
              <a:rPr lang="en-GB" sz="1600"/>
              <a:t>Libraries and library and information workforce everywhere can continue to count on IFLA to provide a space for professional exchange, a voice for libraries globally, and a source of training and opportunities to enhance their own work. Engagement in IFLA becomes a path to getting involved in exciting and innovative projects that bring a wider variety of benefits.</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We know that we have succeeded if</a:t>
            </a:r>
          </a:p>
          <a:p>
            <a:r>
              <a:rPr lang="nl-NL" sz="1600"/>
              <a:t>IFLA’s member and volunteer communities have a strong understanding of what IFLA is and can offer, and value this. We have a portfolio of successfully delivered projects, leading to long-term relations with funders and other patners. We have a dynamic and motivated HQ team, able to respond effectively and innovatively to community needs</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To monitor progress, we use the following measures:</a:t>
            </a:r>
          </a:p>
          <a:p>
            <a:r>
              <a:rPr lang="en-GB" sz="1600"/>
              <a:t>Member survey feedback and net promoter scores; successfully delivered projects; staff survey feedback evolutions over time; number of strategic partnerships (and growth)</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2126</Words>
  <Application>Microsoft Office PowerPoint</Application>
  <PresentationFormat>Widescreen</PresentationFormat>
  <Paragraphs>101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1</cp:revision>
  <dcterms:created xsi:type="dcterms:W3CDTF">2024-05-21T04:09:19Z</dcterms:created>
  <dcterms:modified xsi:type="dcterms:W3CDTF">2024-05-21T04:09:47Z</dcterms:modified>
</cp:coreProperties>
</file>