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8"/>
  </p:notesMasterIdLst>
  <p:sldIdLst>
    <p:sldId id="272" r:id="rId2"/>
    <p:sldId id="273"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8288000" cy="10287000"/>
  <p:notesSz cx="6858000" cy="9144000"/>
  <p:embeddedFontLst>
    <p:embeddedFont>
      <p:font typeface="Arimo" panose="020B0604020202020204" charset="0"/>
      <p:regular r:id="rId19"/>
    </p:embeddedFont>
    <p:embeddedFont>
      <p:font typeface="Calibri" panose="020F0502020204030204" pitchFamily="34" charset="0"/>
      <p:regular r:id="rId20"/>
      <p:bold r:id="rId21"/>
      <p:italic r:id="rId22"/>
      <p:boldItalic r:id="rId23"/>
    </p:embeddedFont>
    <p:embeddedFont>
      <p:font typeface="Noto Sans 1" panose="020B0604020202020204" charset="0"/>
      <p:regular r:id="rId24"/>
    </p:embeddedFont>
    <p:embeddedFont>
      <p:font typeface="Noto Sans 2" panose="020B0604020202020204" charset="0"/>
      <p:regular r:id="rId25"/>
    </p:embeddedFont>
    <p:embeddedFont>
      <p:font typeface="Noto Sans 3" panose="020B0604020202020204" charset="0"/>
      <p:regular r:id="rId26"/>
    </p:embeddedFont>
    <p:embeddedFont>
      <p:font typeface="Noto Sans 3 Bold" panose="020B0604020202020204" charset="0"/>
      <p:regular r:id="rId27"/>
    </p:embeddedFont>
    <p:embeddedFont>
      <p:font typeface="Roboto Bold" panose="020B0604020202020204" charset="0"/>
      <p:regular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7" d="100"/>
          <a:sy n="77" d="100"/>
        </p:scale>
        <p:origin x="612"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22.02.2022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22.02.2022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Depending on the membership category, members are entitled to:​</a:t>
            </a:r>
          </a:p>
          <a:p>
            <a:pPr lvl="0"/>
            <a:endParaRPr lang="en-US"/>
          </a:p>
          <a:p>
            <a:pPr lvl="0"/>
            <a:r>
              <a:rPr lang="en-US"/>
              <a:t>Voting Rights on Key Issues ​</a:t>
            </a:r>
          </a:p>
          <a:p>
            <a:pPr lvl="0"/>
            <a:r>
              <a:rPr lang="en-US"/>
              <a:t>Voting Rights in IFLA Elections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11</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22.02.2022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You can pay with Credit Card</a:t>
            </a:r>
          </a:p>
          <a:p>
            <a:pPr lvl="0"/>
            <a:r>
              <a:rPr lang="en-US"/>
              <a:t>Bank Transfer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13</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2/22/2022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9.jpeg"/><Relationship Id="rId4" Type="http://schemas.openxmlformats.org/officeDocument/2006/relationships/image" Target="../media/image38.jpeg"/></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7.jpeg"/><Relationship Id="rId4" Type="http://schemas.openxmlformats.org/officeDocument/2006/relationships/image" Target="../media/image4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svg"/><Relationship Id="rId18" Type="http://schemas.openxmlformats.org/officeDocument/2006/relationships/image" Target="../media/image35.png"/><Relationship Id="rId3" Type="http://schemas.openxmlformats.org/officeDocument/2006/relationships/image" Target="../media/image20.svg"/><Relationship Id="rId7" Type="http://schemas.openxmlformats.org/officeDocument/2006/relationships/image" Target="../media/image24.svg"/><Relationship Id="rId12" Type="http://schemas.openxmlformats.org/officeDocument/2006/relationships/image" Target="../media/image29.png"/><Relationship Id="rId17" Type="http://schemas.openxmlformats.org/officeDocument/2006/relationships/image" Target="../media/image34.svg"/><Relationship Id="rId2" Type="http://schemas.openxmlformats.org/officeDocument/2006/relationships/image" Target="../media/image19.png"/><Relationship Id="rId16"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22.svg"/><Relationship Id="rId15" Type="http://schemas.openxmlformats.org/officeDocument/2006/relationships/image" Target="../media/image32.svg"/><Relationship Id="rId10" Type="http://schemas.openxmlformats.org/officeDocument/2006/relationships/image" Target="../media/image27.png"/><Relationship Id="rId19" Type="http://schemas.openxmlformats.org/officeDocument/2006/relationships/image" Target="../media/image36.svg"/><Relationship Id="rId4" Type="http://schemas.openxmlformats.org/officeDocument/2006/relationships/image" Target="../media/image21.png"/><Relationship Id="rId9" Type="http://schemas.openxmlformats.org/officeDocument/2006/relationships/image" Target="../media/image26.svg"/><Relationship Id="rId1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D6742"/>
        </a:solidFill>
        <a:effectLst/>
      </p:bgPr>
    </p:bg>
    <p:spTree>
      <p:nvGrpSpPr>
        <p:cNvPr id="1" name=""/>
        <p:cNvGrpSpPr/>
        <p:nvPr/>
      </p:nvGrpSpPr>
      <p:grpSpPr>
        <a:xfrm>
          <a:off x="0" y="0"/>
          <a:ext cx="0" cy="0"/>
          <a:chOff x="0" y="0"/>
          <a:chExt cx="0" cy="0"/>
        </a:xfrm>
      </p:grpSpPr>
      <p:grpSp>
        <p:nvGrpSpPr>
          <p:cNvPr id="2" name="Group 2"/>
          <p:cNvGrpSpPr/>
          <p:nvPr/>
        </p:nvGrpSpPr>
        <p:grpSpPr>
          <a:xfrm>
            <a:off x="7826128" y="304800"/>
            <a:ext cx="10151789" cy="9595496"/>
            <a:chOff x="0" y="0"/>
            <a:chExt cx="13535718" cy="12793994"/>
          </a:xfrm>
        </p:grpSpPr>
        <p:pic>
          <p:nvPicPr>
            <p:cNvPr id="3" name="Picture 3"/>
            <p:cNvPicPr>
              <a:picLocks noChangeAspect="1"/>
            </p:cNvPicPr>
            <p:nvPr/>
          </p:nvPicPr>
          <p:blipFill>
            <a:blip r:embed="rId2"/>
            <a:srcRect t="326" r="3751" b="8699"/>
            <a:stretch>
              <a:fillRect/>
            </a:stretch>
          </p:blipFill>
          <p:spPr>
            <a:xfrm>
              <a:off x="0" y="0"/>
              <a:ext cx="13535718" cy="12793994"/>
            </a:xfrm>
            <a:prstGeom prst="rect">
              <a:avLst/>
            </a:prstGeom>
          </p:spPr>
        </p:pic>
      </p:grpSp>
      <p:sp>
        <p:nvSpPr>
          <p:cNvPr id="4" name="AutoShape 4"/>
          <p:cNvSpPr/>
          <p:nvPr/>
        </p:nvSpPr>
        <p:spPr>
          <a:xfrm rot="891149">
            <a:off x="-5371972" y="-7561251"/>
            <a:ext cx="15327289" cy="18389358"/>
          </a:xfrm>
          <a:prstGeom prst="rect">
            <a:avLst/>
          </a:prstGeom>
          <a:solidFill>
            <a:srgbClr val="0D6742"/>
          </a:solidFill>
        </p:spPr>
      </p:sp>
      <p:sp>
        <p:nvSpPr>
          <p:cNvPr id="5" name="AutoShape 5"/>
          <p:cNvSpPr/>
          <p:nvPr/>
        </p:nvSpPr>
        <p:spPr>
          <a:xfrm rot="-4500000">
            <a:off x="4029522" y="5078709"/>
            <a:ext cx="9921281" cy="0"/>
          </a:xfrm>
          <a:prstGeom prst="line">
            <a:avLst/>
          </a:prstGeom>
          <a:ln w="47625" cap="rnd">
            <a:solidFill>
              <a:srgbClr val="FFFFFF"/>
            </a:solidFill>
            <a:prstDash val="solid"/>
            <a:headEnd type="none" w="sm" len="sm"/>
            <a:tailEnd type="none" w="sm" len="sm"/>
          </a:ln>
        </p:spPr>
      </p:sp>
      <p:sp>
        <p:nvSpPr>
          <p:cNvPr id="6" name="AutoShape 6"/>
          <p:cNvSpPr/>
          <p:nvPr/>
        </p:nvSpPr>
        <p:spPr>
          <a:xfrm>
            <a:off x="2590801" y="2560159"/>
            <a:ext cx="5682474" cy="1301986"/>
          </a:xfrm>
          <a:prstGeom prst="rect">
            <a:avLst/>
          </a:prstGeom>
          <a:solidFill>
            <a:srgbClr val="2F8662"/>
          </a:solidFill>
        </p:spPr>
      </p:sp>
      <p:sp>
        <p:nvSpPr>
          <p:cNvPr id="7" name="AutoShape 7"/>
          <p:cNvSpPr/>
          <p:nvPr/>
        </p:nvSpPr>
        <p:spPr>
          <a:xfrm>
            <a:off x="2590800" y="4410616"/>
            <a:ext cx="5682473" cy="1342483"/>
          </a:xfrm>
          <a:prstGeom prst="rect">
            <a:avLst/>
          </a:prstGeom>
          <a:solidFill>
            <a:srgbClr val="2F8662"/>
          </a:solidFill>
        </p:spPr>
      </p:sp>
      <p:sp>
        <p:nvSpPr>
          <p:cNvPr id="8" name="TextBox 8"/>
          <p:cNvSpPr txBox="1"/>
          <p:nvPr/>
        </p:nvSpPr>
        <p:spPr>
          <a:xfrm>
            <a:off x="1051737" y="8676802"/>
            <a:ext cx="6353502" cy="500906"/>
          </a:xfrm>
          <a:prstGeom prst="rect">
            <a:avLst/>
          </a:prstGeom>
        </p:spPr>
        <p:txBody>
          <a:bodyPr lIns="0" tIns="0" rIns="0" bIns="0" rtlCol="0" anchor="t">
            <a:spAutoFit/>
          </a:bodyPr>
          <a:lstStyle/>
          <a:p>
            <a:pPr algn="just" rtl="1">
              <a:lnSpc>
                <a:spcPts val="4125"/>
              </a:lnSpc>
            </a:pPr>
            <a:r>
              <a:rPr lang="ar-EG" sz="3300" spc="-66" dirty="0">
                <a:solidFill>
                  <a:srgbClr val="FFFFFF"/>
                </a:solidFill>
                <a:latin typeface="Noto Sans 1"/>
              </a:rPr>
              <a:t>انضم إلى أكبر مؤسسة دولية للمكتبات في العالم</a:t>
            </a:r>
            <a:endParaRPr lang="en-US" sz="3300" spc="-66" dirty="0">
              <a:solidFill>
                <a:srgbClr val="FFFFFF"/>
              </a:solidFill>
              <a:latin typeface="Noto Sans 1"/>
            </a:endParaRPr>
          </a:p>
        </p:txBody>
      </p:sp>
      <p:sp>
        <p:nvSpPr>
          <p:cNvPr id="9" name="TextBox 9"/>
          <p:cNvSpPr txBox="1"/>
          <p:nvPr/>
        </p:nvSpPr>
        <p:spPr>
          <a:xfrm>
            <a:off x="533400" y="4410617"/>
            <a:ext cx="7620000" cy="3770263"/>
          </a:xfrm>
          <a:prstGeom prst="rect">
            <a:avLst/>
          </a:prstGeom>
        </p:spPr>
        <p:txBody>
          <a:bodyPr wrap="square" lIns="0" tIns="0" rIns="0" bIns="0" rtlCol="0" anchor="t">
            <a:spAutoFit/>
          </a:bodyPr>
          <a:lstStyle/>
          <a:p>
            <a:pPr algn="r" rtl="1">
              <a:lnSpc>
                <a:spcPts val="9845"/>
              </a:lnSpc>
            </a:pPr>
            <a:r>
              <a:rPr lang="ar-EG" sz="9116" dirty="0">
                <a:solidFill>
                  <a:srgbClr val="FFFFFF"/>
                </a:solidFill>
                <a:latin typeface="Noto Sans 2 Bold"/>
              </a:rPr>
              <a:t>الاتحاد الدولي لجمعيات ومؤسسات المكتبات (الإفلا)</a:t>
            </a:r>
            <a:endParaRPr lang="en-US" sz="9116" dirty="0">
              <a:solidFill>
                <a:srgbClr val="FFFFFF"/>
              </a:solidFill>
              <a:latin typeface="Noto Sans 2 Bold"/>
            </a:endParaRPr>
          </a:p>
        </p:txBody>
      </p:sp>
      <p:sp>
        <p:nvSpPr>
          <p:cNvPr id="10" name="TextBox 10"/>
          <p:cNvSpPr txBox="1"/>
          <p:nvPr/>
        </p:nvSpPr>
        <p:spPr>
          <a:xfrm>
            <a:off x="2498404" y="2581464"/>
            <a:ext cx="5567692" cy="1333698"/>
          </a:xfrm>
          <a:prstGeom prst="rect">
            <a:avLst/>
          </a:prstGeom>
        </p:spPr>
        <p:txBody>
          <a:bodyPr wrap="square" lIns="0" tIns="0" rIns="0" bIns="0" rtlCol="0" anchor="t">
            <a:spAutoFit/>
          </a:bodyPr>
          <a:lstStyle/>
          <a:p>
            <a:pPr algn="r" rtl="1">
              <a:lnSpc>
                <a:spcPts val="10447"/>
              </a:lnSpc>
            </a:pPr>
            <a:r>
              <a:rPr lang="ar-EG" sz="9673" dirty="0">
                <a:solidFill>
                  <a:srgbClr val="FFFFFF"/>
                </a:solidFill>
                <a:latin typeface="Noto Sans 2 Bold"/>
              </a:rPr>
              <a:t>كن عضوًا في</a:t>
            </a:r>
            <a:endParaRPr lang="en-US" sz="9673" dirty="0">
              <a:solidFill>
                <a:srgbClr val="FFFFFF"/>
              </a:solidFill>
              <a:latin typeface="Noto Sans 2 Bold"/>
            </a:endParaRPr>
          </a:p>
        </p:txBody>
      </p:sp>
      <p:pic>
        <p:nvPicPr>
          <p:cNvPr id="11" name="Picture 11"/>
          <p:cNvPicPr>
            <a:picLocks noChangeAspect="1"/>
          </p:cNvPicPr>
          <p:nvPr/>
        </p:nvPicPr>
        <p:blipFill>
          <a:blip r:embed="rId3"/>
          <a:srcRect/>
          <a:stretch>
            <a:fillRect/>
          </a:stretch>
        </p:blipFill>
        <p:spPr>
          <a:xfrm>
            <a:off x="1028700" y="304800"/>
            <a:ext cx="3008681" cy="787988"/>
          </a:xfrm>
          <a:prstGeom prst="rect">
            <a:avLst/>
          </a:prstGeom>
        </p:spPr>
      </p:pic>
    </p:spTree>
    <p:extLst>
      <p:ext uri="{BB962C8B-B14F-4D97-AF65-F5344CB8AC3E}">
        <p14:creationId xmlns:p14="http://schemas.microsoft.com/office/powerpoint/2010/main" val="1935584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264244" y="1104900"/>
            <a:ext cx="9482056" cy="1301986"/>
            <a:chOff x="2011803" y="0"/>
            <a:chExt cx="12642741" cy="1735982"/>
          </a:xfrm>
        </p:grpSpPr>
        <p:sp>
          <p:nvSpPr>
            <p:cNvPr id="3" name="AutoShape 3"/>
            <p:cNvSpPr/>
            <p:nvPr/>
          </p:nvSpPr>
          <p:spPr>
            <a:xfrm>
              <a:off x="2206411" y="0"/>
              <a:ext cx="11157936" cy="1735982"/>
            </a:xfrm>
            <a:prstGeom prst="rect">
              <a:avLst/>
            </a:prstGeom>
            <a:solidFill>
              <a:srgbClr val="2F8662"/>
            </a:solidFill>
          </p:spPr>
        </p:sp>
        <p:sp>
          <p:nvSpPr>
            <p:cNvPr id="4" name="TextBox 4"/>
            <p:cNvSpPr txBox="1"/>
            <p:nvPr/>
          </p:nvSpPr>
          <p:spPr>
            <a:xfrm>
              <a:off x="2011803" y="147273"/>
              <a:ext cx="12642741" cy="1368365"/>
            </a:xfrm>
            <a:prstGeom prst="rect">
              <a:avLst/>
            </a:prstGeom>
          </p:spPr>
          <p:txBody>
            <a:bodyPr wrap="square" lIns="0" tIns="0" rIns="0" bIns="0" rtlCol="0" anchor="t">
              <a:spAutoFit/>
            </a:bodyPr>
            <a:lstStyle/>
            <a:p>
              <a:pPr algn="ctr" rtl="1">
                <a:lnSpc>
                  <a:spcPts val="7759"/>
                </a:lnSpc>
              </a:pPr>
              <a:r>
                <a:rPr lang="ar-EG" sz="7184" dirty="0">
                  <a:solidFill>
                    <a:srgbClr val="FFFFFF"/>
                  </a:solidFill>
                  <a:latin typeface="Noto Sans 2 Bold"/>
                </a:rPr>
                <a:t>عضوية الأقسام</a:t>
              </a:r>
              <a:endParaRPr lang="en-US" sz="7184" dirty="0">
                <a:solidFill>
                  <a:srgbClr val="FFFFFF"/>
                </a:solidFill>
                <a:latin typeface="Noto Sans 2 Bold"/>
              </a:endParaRPr>
            </a:p>
          </p:txBody>
        </p:sp>
      </p:grpSp>
      <p:sp>
        <p:nvSpPr>
          <p:cNvPr id="5" name="TextBox 5"/>
          <p:cNvSpPr txBox="1"/>
          <p:nvPr/>
        </p:nvSpPr>
        <p:spPr>
          <a:xfrm>
            <a:off x="1028700" y="3174361"/>
            <a:ext cx="13753459" cy="3017301"/>
          </a:xfrm>
          <a:prstGeom prst="rect">
            <a:avLst/>
          </a:prstGeom>
        </p:spPr>
        <p:txBody>
          <a:bodyPr lIns="0" tIns="0" rIns="0" bIns="0" rtlCol="0" anchor="t">
            <a:spAutoFit/>
          </a:bodyPr>
          <a:lstStyle/>
          <a:p>
            <a:pPr algn="just" rtl="1">
              <a:lnSpc>
                <a:spcPts val="4799"/>
              </a:lnSpc>
            </a:pPr>
            <a:r>
              <a:rPr lang="ar-EG" sz="3199" dirty="0">
                <a:solidFill>
                  <a:srgbClr val="000000"/>
                </a:solidFill>
                <a:latin typeface="Noto Sans 1"/>
              </a:rPr>
              <a:t>للإفلا عدد من الأقسام التي تختص لجانها الدائمة بقضايا بعينها في مجال المكتبات. تقوم الأقسام بتطوير الفعاليات وإنشاء الموارد التي يحتاجها مجال المكتبات والمعلومات في منطقة محددة.</a:t>
            </a:r>
          </a:p>
          <a:p>
            <a:pPr algn="just" rtl="1">
              <a:lnSpc>
                <a:spcPts val="4799"/>
              </a:lnSpc>
            </a:pPr>
            <a:endParaRPr lang="ar-EG" sz="3199" dirty="0">
              <a:solidFill>
                <a:srgbClr val="000000"/>
              </a:solidFill>
              <a:latin typeface="Noto Sans 1"/>
            </a:endParaRPr>
          </a:p>
          <a:p>
            <a:pPr algn="just" rtl="1">
              <a:lnSpc>
                <a:spcPts val="4799"/>
              </a:lnSpc>
            </a:pPr>
            <a:r>
              <a:rPr lang="ar-EG" sz="3199" dirty="0">
                <a:solidFill>
                  <a:srgbClr val="000000"/>
                </a:solidFill>
                <a:latin typeface="Noto Sans 1"/>
              </a:rPr>
              <a:t>وفقًا لنوع العضوية، يحق للأعضاء التسجيل مجانًا في عدد محدد من الأقسام. ويمكنكم إضافة أقسام أخرى لعضويتكم بسعر محدد.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790877" y="2959336"/>
            <a:ext cx="4556968" cy="3299264"/>
            <a:chOff x="0" y="0"/>
            <a:chExt cx="6075957" cy="4399018"/>
          </a:xfrm>
        </p:grpSpPr>
        <p:pic>
          <p:nvPicPr>
            <p:cNvPr id="3" name="Picture 3"/>
            <p:cNvPicPr>
              <a:picLocks noChangeAspect="1"/>
            </p:cNvPicPr>
            <p:nvPr/>
          </p:nvPicPr>
          <p:blipFill>
            <a:blip r:embed="rId3"/>
            <a:srcRect l="8333" r="8333"/>
            <a:stretch>
              <a:fillRect/>
            </a:stretch>
          </p:blipFill>
          <p:spPr>
            <a:xfrm>
              <a:off x="0" y="0"/>
              <a:ext cx="6075957" cy="4399018"/>
            </a:xfrm>
            <a:prstGeom prst="rect">
              <a:avLst/>
            </a:prstGeom>
          </p:spPr>
        </p:pic>
      </p:grpSp>
      <p:grpSp>
        <p:nvGrpSpPr>
          <p:cNvPr id="4" name="Group 4"/>
          <p:cNvGrpSpPr/>
          <p:nvPr/>
        </p:nvGrpSpPr>
        <p:grpSpPr>
          <a:xfrm>
            <a:off x="2967026" y="2959336"/>
            <a:ext cx="4556968" cy="3299264"/>
            <a:chOff x="0" y="0"/>
            <a:chExt cx="6075957" cy="4399018"/>
          </a:xfrm>
        </p:grpSpPr>
        <p:pic>
          <p:nvPicPr>
            <p:cNvPr id="5" name="Picture 5"/>
            <p:cNvPicPr>
              <a:picLocks noChangeAspect="1"/>
            </p:cNvPicPr>
            <p:nvPr/>
          </p:nvPicPr>
          <p:blipFill>
            <a:blip r:embed="rId4"/>
            <a:srcRect l="3945" r="3945"/>
            <a:stretch>
              <a:fillRect/>
            </a:stretch>
          </p:blipFill>
          <p:spPr>
            <a:xfrm>
              <a:off x="0" y="0"/>
              <a:ext cx="6075957" cy="4399018"/>
            </a:xfrm>
            <a:prstGeom prst="rect">
              <a:avLst/>
            </a:prstGeom>
          </p:spPr>
        </p:pic>
      </p:grpSp>
      <p:grpSp>
        <p:nvGrpSpPr>
          <p:cNvPr id="6" name="Group 6"/>
          <p:cNvGrpSpPr/>
          <p:nvPr/>
        </p:nvGrpSpPr>
        <p:grpSpPr>
          <a:xfrm>
            <a:off x="4910912" y="789641"/>
            <a:ext cx="9296400" cy="1301986"/>
            <a:chOff x="2533882" y="0"/>
            <a:chExt cx="12395201" cy="1735982"/>
          </a:xfrm>
        </p:grpSpPr>
        <p:sp>
          <p:nvSpPr>
            <p:cNvPr id="7" name="AutoShape 7"/>
            <p:cNvSpPr/>
            <p:nvPr/>
          </p:nvSpPr>
          <p:spPr>
            <a:xfrm>
              <a:off x="2584435" y="0"/>
              <a:ext cx="12294094" cy="1735982"/>
            </a:xfrm>
            <a:prstGeom prst="rect">
              <a:avLst/>
            </a:prstGeom>
            <a:solidFill>
              <a:srgbClr val="2F8662"/>
            </a:solidFill>
          </p:spPr>
        </p:sp>
        <p:sp>
          <p:nvSpPr>
            <p:cNvPr id="8" name="TextBox 8"/>
            <p:cNvSpPr txBox="1"/>
            <p:nvPr/>
          </p:nvSpPr>
          <p:spPr>
            <a:xfrm>
              <a:off x="2533882" y="257424"/>
              <a:ext cx="12395201" cy="1371354"/>
            </a:xfrm>
            <a:prstGeom prst="rect">
              <a:avLst/>
            </a:prstGeom>
          </p:spPr>
          <p:txBody>
            <a:bodyPr wrap="square" lIns="0" tIns="0" rIns="0" bIns="0" rtlCol="0" anchor="t">
              <a:spAutoFit/>
            </a:bodyPr>
            <a:lstStyle/>
            <a:p>
              <a:pPr algn="ctr" rtl="1">
                <a:lnSpc>
                  <a:spcPts val="7759"/>
                </a:lnSpc>
              </a:pPr>
              <a:r>
                <a:rPr lang="ar-EG" sz="7184" dirty="0">
                  <a:solidFill>
                    <a:srgbClr val="FFFFFF"/>
                  </a:solidFill>
                  <a:latin typeface="Noto Sans 2 Bold"/>
                </a:rPr>
                <a:t>أنواع العضوية</a:t>
              </a:r>
              <a:endParaRPr lang="en-US" sz="7184" dirty="0">
                <a:solidFill>
                  <a:srgbClr val="FFFFFF"/>
                </a:solidFill>
                <a:latin typeface="Noto Sans 2 Bold"/>
              </a:endParaRPr>
            </a:p>
          </p:txBody>
        </p:sp>
      </p:grpSp>
      <p:grpSp>
        <p:nvGrpSpPr>
          <p:cNvPr id="9" name="Group 9"/>
          <p:cNvGrpSpPr/>
          <p:nvPr/>
        </p:nvGrpSpPr>
        <p:grpSpPr>
          <a:xfrm>
            <a:off x="2967026" y="6846704"/>
            <a:ext cx="4556968" cy="2419104"/>
            <a:chOff x="0" y="-19051"/>
            <a:chExt cx="6075957" cy="3225471"/>
          </a:xfrm>
        </p:grpSpPr>
        <p:sp>
          <p:nvSpPr>
            <p:cNvPr id="10" name="TextBox 10"/>
            <p:cNvSpPr txBox="1"/>
            <p:nvPr/>
          </p:nvSpPr>
          <p:spPr>
            <a:xfrm>
              <a:off x="0" y="-19051"/>
              <a:ext cx="6075957" cy="527324"/>
            </a:xfrm>
            <a:prstGeom prst="rect">
              <a:avLst/>
            </a:prstGeom>
          </p:spPr>
          <p:txBody>
            <a:bodyPr lIns="0" tIns="0" rIns="0" bIns="0" rtlCol="0" anchor="t">
              <a:spAutoFit/>
            </a:bodyPr>
            <a:lstStyle/>
            <a:p>
              <a:pPr marL="0" lvl="0" indent="0" algn="just" rtl="1">
                <a:lnSpc>
                  <a:spcPts val="3345"/>
                </a:lnSpc>
                <a:spcBef>
                  <a:spcPct val="0"/>
                </a:spcBef>
              </a:pPr>
              <a:r>
                <a:rPr lang="ar-EG" sz="2676" spc="-53" dirty="0">
                  <a:solidFill>
                    <a:srgbClr val="000000"/>
                  </a:solidFill>
                  <a:latin typeface="Noto Sans 2 Bold Italics"/>
                </a:rPr>
                <a:t>الجمعيات</a:t>
              </a:r>
              <a:endParaRPr lang="en-US" sz="2676" spc="-53" dirty="0">
                <a:solidFill>
                  <a:srgbClr val="000000"/>
                </a:solidFill>
                <a:latin typeface="Noto Sans 2 Bold Italics"/>
              </a:endParaRPr>
            </a:p>
          </p:txBody>
        </p:sp>
        <p:sp>
          <p:nvSpPr>
            <p:cNvPr id="11" name="TextBox 11"/>
            <p:cNvSpPr txBox="1"/>
            <p:nvPr/>
          </p:nvSpPr>
          <p:spPr>
            <a:xfrm>
              <a:off x="0" y="1086182"/>
              <a:ext cx="6075957" cy="2120238"/>
            </a:xfrm>
            <a:prstGeom prst="rect">
              <a:avLst/>
            </a:prstGeom>
          </p:spPr>
          <p:txBody>
            <a:bodyPr lIns="0" tIns="0" rIns="0" bIns="0" rtlCol="0" anchor="t">
              <a:spAutoFit/>
            </a:bodyPr>
            <a:lstStyle/>
            <a:p>
              <a:pPr algn="r" rtl="1">
                <a:lnSpc>
                  <a:spcPts val="3065"/>
                </a:lnSpc>
              </a:pPr>
              <a:r>
                <a:rPr lang="ar-EG" sz="2189" dirty="0">
                  <a:solidFill>
                    <a:srgbClr val="000000"/>
                  </a:solidFill>
                  <a:latin typeface="Noto Sans 1 Bold"/>
                </a:rPr>
                <a:t>الجمعيات الوطنية</a:t>
              </a:r>
              <a:endParaRPr lang="en-US" sz="2189" dirty="0">
                <a:solidFill>
                  <a:srgbClr val="000000"/>
                </a:solidFill>
                <a:latin typeface="Noto Sans 1 Bold"/>
              </a:endParaRPr>
            </a:p>
            <a:p>
              <a:pPr algn="r" rtl="1">
                <a:lnSpc>
                  <a:spcPts val="3065"/>
                </a:lnSpc>
              </a:pPr>
              <a:r>
                <a:rPr lang="ar-EG" sz="2189" dirty="0">
                  <a:solidFill>
                    <a:srgbClr val="000000"/>
                  </a:solidFill>
                  <a:latin typeface="Noto Sans 1 Bold"/>
                </a:rPr>
                <a:t>الجمعيات الدولية</a:t>
              </a:r>
              <a:endParaRPr lang="en-US" sz="2189" dirty="0">
                <a:solidFill>
                  <a:srgbClr val="000000"/>
                </a:solidFill>
                <a:latin typeface="Noto Sans 1 Bold"/>
              </a:endParaRPr>
            </a:p>
            <a:p>
              <a:pPr algn="r" rtl="1">
                <a:lnSpc>
                  <a:spcPts val="3065"/>
                </a:lnSpc>
              </a:pPr>
              <a:r>
                <a:rPr lang="ar-EG" sz="2189" dirty="0">
                  <a:solidFill>
                    <a:srgbClr val="000000"/>
                  </a:solidFill>
                  <a:latin typeface="Noto Sans 1 Bold"/>
                </a:rPr>
                <a:t>جمعيات أخرى</a:t>
              </a:r>
              <a:endParaRPr lang="en-US" sz="2189" dirty="0">
                <a:solidFill>
                  <a:srgbClr val="000000"/>
                </a:solidFill>
                <a:latin typeface="Noto Sans 1 Bold"/>
              </a:endParaRPr>
            </a:p>
            <a:p>
              <a:pPr marL="0" lvl="0" indent="0" algn="r" rtl="1">
                <a:lnSpc>
                  <a:spcPts val="3065"/>
                </a:lnSpc>
                <a:spcBef>
                  <a:spcPct val="0"/>
                </a:spcBef>
              </a:pPr>
              <a:r>
                <a:rPr lang="ar-EG" sz="2189" dirty="0">
                  <a:solidFill>
                    <a:srgbClr val="000000"/>
                  </a:solidFill>
                  <a:latin typeface="Noto Sans 1 Bold"/>
                </a:rPr>
                <a:t>الجمعيات المنتسبة</a:t>
              </a:r>
              <a:endParaRPr lang="en-US" sz="2189" dirty="0">
                <a:solidFill>
                  <a:srgbClr val="000000"/>
                </a:solidFill>
                <a:latin typeface="Noto Sans 1 Bold"/>
              </a:endParaRPr>
            </a:p>
          </p:txBody>
        </p:sp>
      </p:grpSp>
      <p:grpSp>
        <p:nvGrpSpPr>
          <p:cNvPr id="12" name="Group 12"/>
          <p:cNvGrpSpPr/>
          <p:nvPr/>
        </p:nvGrpSpPr>
        <p:grpSpPr>
          <a:xfrm>
            <a:off x="7790877" y="6846705"/>
            <a:ext cx="4556968" cy="2419102"/>
            <a:chOff x="0" y="-19049"/>
            <a:chExt cx="6075957" cy="3225470"/>
          </a:xfrm>
        </p:grpSpPr>
        <p:sp>
          <p:nvSpPr>
            <p:cNvPr id="13" name="TextBox 13"/>
            <p:cNvSpPr txBox="1"/>
            <p:nvPr/>
          </p:nvSpPr>
          <p:spPr>
            <a:xfrm>
              <a:off x="0" y="-19049"/>
              <a:ext cx="6075957" cy="527324"/>
            </a:xfrm>
            <a:prstGeom prst="rect">
              <a:avLst/>
            </a:prstGeom>
          </p:spPr>
          <p:txBody>
            <a:bodyPr lIns="0" tIns="0" rIns="0" bIns="0" rtlCol="0" anchor="t">
              <a:spAutoFit/>
            </a:bodyPr>
            <a:lstStyle/>
            <a:p>
              <a:pPr marL="0" lvl="0" indent="0" algn="just" rtl="1">
                <a:lnSpc>
                  <a:spcPts val="3345"/>
                </a:lnSpc>
                <a:spcBef>
                  <a:spcPct val="0"/>
                </a:spcBef>
              </a:pPr>
              <a:r>
                <a:rPr lang="ar-EG" sz="2676" spc="-53" dirty="0">
                  <a:solidFill>
                    <a:srgbClr val="000000"/>
                  </a:solidFill>
                  <a:latin typeface="Noto Sans 2 Bold Italics"/>
                </a:rPr>
                <a:t>المؤسسات</a:t>
              </a:r>
              <a:endParaRPr lang="en-US" sz="2676" spc="-53" dirty="0">
                <a:solidFill>
                  <a:srgbClr val="000000"/>
                </a:solidFill>
                <a:latin typeface="Noto Sans 2 Bold Italics"/>
              </a:endParaRPr>
            </a:p>
          </p:txBody>
        </p:sp>
        <p:sp>
          <p:nvSpPr>
            <p:cNvPr id="14" name="TextBox 14"/>
            <p:cNvSpPr txBox="1"/>
            <p:nvPr/>
          </p:nvSpPr>
          <p:spPr>
            <a:xfrm>
              <a:off x="0" y="1086182"/>
              <a:ext cx="6075957" cy="2120239"/>
            </a:xfrm>
            <a:prstGeom prst="rect">
              <a:avLst/>
            </a:prstGeom>
          </p:spPr>
          <p:txBody>
            <a:bodyPr lIns="0" tIns="0" rIns="0" bIns="0" rtlCol="0" anchor="t">
              <a:spAutoFit/>
            </a:bodyPr>
            <a:lstStyle/>
            <a:p>
              <a:pPr algn="r" rtl="1">
                <a:lnSpc>
                  <a:spcPts val="3065"/>
                </a:lnSpc>
              </a:pPr>
              <a:r>
                <a:rPr lang="ar-EG" sz="2189" dirty="0">
                  <a:solidFill>
                    <a:srgbClr val="000000"/>
                  </a:solidFill>
                  <a:latin typeface="Noto Sans 1 Bold"/>
                </a:rPr>
                <a:t>المؤسسات</a:t>
              </a:r>
              <a:endParaRPr lang="en-US" sz="2189" dirty="0">
                <a:solidFill>
                  <a:srgbClr val="000000"/>
                </a:solidFill>
                <a:latin typeface="Noto Sans 1 Bold"/>
              </a:endParaRPr>
            </a:p>
            <a:p>
              <a:pPr algn="r" rtl="1">
                <a:lnSpc>
                  <a:spcPts val="3065"/>
                </a:lnSpc>
              </a:pPr>
              <a:r>
                <a:rPr lang="ar-EG" sz="2189" dirty="0">
                  <a:solidFill>
                    <a:srgbClr val="000000"/>
                  </a:solidFill>
                  <a:latin typeface="Noto Sans 1 Bold"/>
                </a:rPr>
                <a:t>الوحدات الفرعية للمؤسسات</a:t>
              </a:r>
              <a:endParaRPr lang="en-US" sz="2189" dirty="0">
                <a:solidFill>
                  <a:srgbClr val="000000"/>
                </a:solidFill>
                <a:latin typeface="Noto Sans 1 Bold"/>
              </a:endParaRPr>
            </a:p>
            <a:p>
              <a:pPr algn="r" rtl="1">
                <a:lnSpc>
                  <a:spcPts val="3065"/>
                </a:lnSpc>
              </a:pPr>
              <a:r>
                <a:rPr lang="ar-EG" sz="2189" dirty="0">
                  <a:solidFill>
                    <a:srgbClr val="000000"/>
                  </a:solidFill>
                  <a:latin typeface="Noto Sans 1 Bold"/>
                </a:rPr>
                <a:t>المكتبات التي يديرها شخص واحد</a:t>
              </a:r>
              <a:r>
                <a:rPr lang="en-US" sz="2189" dirty="0">
                  <a:solidFill>
                    <a:srgbClr val="000000"/>
                  </a:solidFill>
                  <a:latin typeface="Noto Sans 1 Bold"/>
                </a:rPr>
                <a:t> </a:t>
              </a:r>
            </a:p>
            <a:p>
              <a:pPr marL="0" lvl="0" indent="0" algn="r" rtl="1">
                <a:lnSpc>
                  <a:spcPts val="3065"/>
                </a:lnSpc>
                <a:spcBef>
                  <a:spcPct val="0"/>
                </a:spcBef>
              </a:pPr>
              <a:r>
                <a:rPr lang="ar-EG" sz="2189">
                  <a:solidFill>
                    <a:srgbClr val="000000"/>
                  </a:solidFill>
                  <a:latin typeface="Noto Sans 1 Bold"/>
                </a:rPr>
                <a:t>مكتبات المدارس</a:t>
              </a:r>
              <a:endParaRPr lang="en-US" sz="2189" dirty="0">
                <a:solidFill>
                  <a:srgbClr val="000000"/>
                </a:solidFill>
                <a:latin typeface="Noto Sans 1 Bold"/>
              </a:endParaRPr>
            </a:p>
          </p:txBody>
        </p:sp>
      </p:grpSp>
      <p:grpSp>
        <p:nvGrpSpPr>
          <p:cNvPr id="15" name="Group 15"/>
          <p:cNvGrpSpPr/>
          <p:nvPr/>
        </p:nvGrpSpPr>
        <p:grpSpPr>
          <a:xfrm>
            <a:off x="12614729" y="6846705"/>
            <a:ext cx="4556968" cy="2419102"/>
            <a:chOff x="0" y="-19049"/>
            <a:chExt cx="6075957" cy="3225470"/>
          </a:xfrm>
        </p:grpSpPr>
        <p:sp>
          <p:nvSpPr>
            <p:cNvPr id="16" name="TextBox 16"/>
            <p:cNvSpPr txBox="1"/>
            <p:nvPr/>
          </p:nvSpPr>
          <p:spPr>
            <a:xfrm>
              <a:off x="0" y="-19049"/>
              <a:ext cx="6075957" cy="527324"/>
            </a:xfrm>
            <a:prstGeom prst="rect">
              <a:avLst/>
            </a:prstGeom>
          </p:spPr>
          <p:txBody>
            <a:bodyPr lIns="0" tIns="0" rIns="0" bIns="0" rtlCol="0" anchor="t">
              <a:spAutoFit/>
            </a:bodyPr>
            <a:lstStyle/>
            <a:p>
              <a:pPr marL="0" lvl="0" indent="0" algn="just" rtl="1">
                <a:lnSpc>
                  <a:spcPts val="3345"/>
                </a:lnSpc>
                <a:spcBef>
                  <a:spcPct val="0"/>
                </a:spcBef>
              </a:pPr>
              <a:r>
                <a:rPr lang="ar-EG" sz="2676" spc="-53" dirty="0">
                  <a:solidFill>
                    <a:srgbClr val="000000"/>
                  </a:solidFill>
                  <a:latin typeface="Noto Sans 2 Bold Italics"/>
                </a:rPr>
                <a:t>الأفراد</a:t>
              </a:r>
              <a:endParaRPr lang="en-US" sz="2676" spc="-53" dirty="0">
                <a:solidFill>
                  <a:srgbClr val="000000"/>
                </a:solidFill>
                <a:latin typeface="Noto Sans 2 Bold Italics"/>
              </a:endParaRPr>
            </a:p>
          </p:txBody>
        </p:sp>
        <p:sp>
          <p:nvSpPr>
            <p:cNvPr id="17" name="TextBox 17"/>
            <p:cNvSpPr txBox="1"/>
            <p:nvPr/>
          </p:nvSpPr>
          <p:spPr>
            <a:xfrm>
              <a:off x="0" y="1086182"/>
              <a:ext cx="6075957" cy="2120239"/>
            </a:xfrm>
            <a:prstGeom prst="rect">
              <a:avLst/>
            </a:prstGeom>
          </p:spPr>
          <p:txBody>
            <a:bodyPr lIns="0" tIns="0" rIns="0" bIns="0" rtlCol="0" anchor="t">
              <a:spAutoFit/>
            </a:bodyPr>
            <a:lstStyle/>
            <a:p>
              <a:pPr algn="r" rtl="1">
                <a:lnSpc>
                  <a:spcPts val="3065"/>
                </a:lnSpc>
              </a:pPr>
              <a:r>
                <a:rPr lang="ar-EG" sz="2189" dirty="0">
                  <a:solidFill>
                    <a:srgbClr val="000000"/>
                  </a:solidFill>
                  <a:latin typeface="Noto Sans 1 Bold"/>
                </a:rPr>
                <a:t>الأشخاص المنتسبون</a:t>
              </a:r>
              <a:endParaRPr lang="en-US" sz="2189" dirty="0">
                <a:solidFill>
                  <a:srgbClr val="000000"/>
                </a:solidFill>
                <a:latin typeface="Noto Sans 1 Bold"/>
              </a:endParaRPr>
            </a:p>
            <a:p>
              <a:pPr algn="r" rtl="1">
                <a:lnSpc>
                  <a:spcPts val="3065"/>
                </a:lnSpc>
              </a:pPr>
              <a:r>
                <a:rPr lang="ar-EG" sz="2189" dirty="0">
                  <a:solidFill>
                    <a:srgbClr val="000000"/>
                  </a:solidFill>
                  <a:latin typeface="Noto Sans 1 Bold"/>
                </a:rPr>
                <a:t>الطلاب المنتسبون</a:t>
              </a:r>
              <a:endParaRPr lang="en-US" sz="2189" dirty="0">
                <a:solidFill>
                  <a:srgbClr val="000000"/>
                </a:solidFill>
                <a:latin typeface="Noto Sans 1 Bold"/>
              </a:endParaRPr>
            </a:p>
            <a:p>
              <a:pPr algn="r" rtl="1">
                <a:lnSpc>
                  <a:spcPts val="3065"/>
                </a:lnSpc>
              </a:pPr>
              <a:r>
                <a:rPr lang="ar-EG" sz="2189" dirty="0">
                  <a:solidFill>
                    <a:srgbClr val="000000"/>
                  </a:solidFill>
                  <a:latin typeface="Noto Sans 1 Bold"/>
                </a:rPr>
                <a:t>الخريجون الجدد المنتسبون</a:t>
              </a:r>
              <a:endParaRPr lang="en-US" sz="2189" dirty="0">
                <a:solidFill>
                  <a:srgbClr val="000000"/>
                </a:solidFill>
                <a:latin typeface="Noto Sans 1 Bold"/>
              </a:endParaRPr>
            </a:p>
            <a:p>
              <a:pPr marL="0" lvl="0" indent="0" algn="r" rtl="1">
                <a:lnSpc>
                  <a:spcPts val="3065"/>
                </a:lnSpc>
                <a:spcBef>
                  <a:spcPct val="0"/>
                </a:spcBef>
              </a:pPr>
              <a:r>
                <a:rPr lang="ar-EG" sz="2189">
                  <a:solidFill>
                    <a:srgbClr val="000000"/>
                  </a:solidFill>
                  <a:latin typeface="Noto Sans 1 Bold"/>
                </a:rPr>
                <a:t>المنتسبون الذين لا يتقاضوا أجورًا</a:t>
              </a:r>
              <a:endParaRPr lang="en-US" sz="2189" dirty="0">
                <a:solidFill>
                  <a:srgbClr val="000000"/>
                </a:solidFill>
                <a:latin typeface="Noto Sans 1 Bold"/>
              </a:endParaRPr>
            </a:p>
          </p:txBody>
        </p:sp>
      </p:grpSp>
      <p:grpSp>
        <p:nvGrpSpPr>
          <p:cNvPr id="18" name="Group 18"/>
          <p:cNvGrpSpPr/>
          <p:nvPr/>
        </p:nvGrpSpPr>
        <p:grpSpPr>
          <a:xfrm>
            <a:off x="12614729" y="2959336"/>
            <a:ext cx="4556968" cy="3299264"/>
            <a:chOff x="0" y="0"/>
            <a:chExt cx="6075957" cy="4399018"/>
          </a:xfrm>
        </p:grpSpPr>
        <p:pic>
          <p:nvPicPr>
            <p:cNvPr id="19" name="Picture 19"/>
            <p:cNvPicPr>
              <a:picLocks noChangeAspect="1"/>
            </p:cNvPicPr>
            <p:nvPr/>
          </p:nvPicPr>
          <p:blipFill>
            <a:blip r:embed="rId5"/>
            <a:srcRect l="3959" r="3959"/>
            <a:stretch>
              <a:fillRect/>
            </a:stretch>
          </p:blipFill>
          <p:spPr>
            <a:xfrm>
              <a:off x="0" y="0"/>
              <a:ext cx="6075957" cy="4399018"/>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891149">
            <a:off x="13239907" y="-7774293"/>
            <a:ext cx="16230600" cy="21982670"/>
          </a:xfrm>
          <a:prstGeom prst="rect">
            <a:avLst/>
          </a:prstGeom>
          <a:solidFill>
            <a:srgbClr val="0D6742"/>
          </a:solidFill>
        </p:spPr>
      </p:sp>
      <p:grpSp>
        <p:nvGrpSpPr>
          <p:cNvPr id="3" name="Group 3"/>
          <p:cNvGrpSpPr/>
          <p:nvPr/>
        </p:nvGrpSpPr>
        <p:grpSpPr>
          <a:xfrm>
            <a:off x="7698210" y="1698192"/>
            <a:ext cx="10323981" cy="6934245"/>
            <a:chOff x="0" y="0"/>
            <a:chExt cx="13765308" cy="9245660"/>
          </a:xfrm>
        </p:grpSpPr>
        <p:pic>
          <p:nvPicPr>
            <p:cNvPr id="4" name="Picture 4"/>
            <p:cNvPicPr>
              <a:picLocks noChangeAspect="1"/>
            </p:cNvPicPr>
            <p:nvPr/>
          </p:nvPicPr>
          <p:blipFill>
            <a:blip r:embed="rId2"/>
            <a:srcRect t="41952"/>
            <a:stretch>
              <a:fillRect/>
            </a:stretch>
          </p:blipFill>
          <p:spPr>
            <a:xfrm>
              <a:off x="1632552" y="7899558"/>
              <a:ext cx="11741538" cy="1346102"/>
            </a:xfrm>
            <a:prstGeom prst="rect">
              <a:avLst/>
            </a:prstGeom>
          </p:spPr>
        </p:pic>
        <p:pic>
          <p:nvPicPr>
            <p:cNvPr id="5" name="Picture 5"/>
            <p:cNvPicPr>
              <a:picLocks noChangeAspect="1"/>
            </p:cNvPicPr>
            <p:nvPr/>
          </p:nvPicPr>
          <p:blipFill>
            <a:blip r:embed="rId3"/>
            <a:srcRect/>
            <a:stretch>
              <a:fillRect/>
            </a:stretch>
          </p:blipFill>
          <p:spPr>
            <a:xfrm>
              <a:off x="0" y="0"/>
              <a:ext cx="13765308" cy="8405441"/>
            </a:xfrm>
            <a:prstGeom prst="rect">
              <a:avLst/>
            </a:prstGeom>
          </p:spPr>
        </p:pic>
      </p:grpSp>
      <p:grpSp>
        <p:nvGrpSpPr>
          <p:cNvPr id="6" name="Group 6"/>
          <p:cNvGrpSpPr/>
          <p:nvPr/>
        </p:nvGrpSpPr>
        <p:grpSpPr>
          <a:xfrm>
            <a:off x="9069400" y="2074161"/>
            <a:ext cx="7581602" cy="4930974"/>
            <a:chOff x="0" y="0"/>
            <a:chExt cx="10108803" cy="6574631"/>
          </a:xfrm>
        </p:grpSpPr>
        <p:pic>
          <p:nvPicPr>
            <p:cNvPr id="7" name="Picture 7"/>
            <p:cNvPicPr>
              <a:picLocks noChangeAspect="1"/>
            </p:cNvPicPr>
            <p:nvPr/>
          </p:nvPicPr>
          <p:blipFill>
            <a:blip r:embed="rId4"/>
            <a:srcRect l="578" r="578"/>
            <a:stretch>
              <a:fillRect/>
            </a:stretch>
          </p:blipFill>
          <p:spPr>
            <a:xfrm>
              <a:off x="0" y="0"/>
              <a:ext cx="10108803" cy="6574631"/>
            </a:xfrm>
            <a:prstGeom prst="rect">
              <a:avLst/>
            </a:prstGeom>
          </p:spPr>
        </p:pic>
      </p:grpSp>
      <p:grpSp>
        <p:nvGrpSpPr>
          <p:cNvPr id="8" name="Group 8"/>
          <p:cNvGrpSpPr>
            <a:grpSpLocks noChangeAspect="1"/>
          </p:cNvGrpSpPr>
          <p:nvPr/>
        </p:nvGrpSpPr>
        <p:grpSpPr>
          <a:xfrm rot="1150976">
            <a:off x="13288010" y="6397150"/>
            <a:ext cx="3828121" cy="7779699"/>
            <a:chOff x="0" y="0"/>
            <a:chExt cx="5001260" cy="10163810"/>
          </a:xfrm>
        </p:grpSpPr>
        <p:sp>
          <p:nvSpPr>
            <p:cNvPr id="9" name="Freeform 9"/>
            <p:cNvSpPr/>
            <p:nvPr/>
          </p:nvSpPr>
          <p:spPr>
            <a:xfrm>
              <a:off x="0" y="0"/>
              <a:ext cx="5000993" cy="10163632"/>
            </a:xfrm>
            <a:custGeom>
              <a:avLst/>
              <a:gdLst/>
              <a:ahLst/>
              <a:cxnLst/>
              <a:rect l="l" t="t" r="r" b="b"/>
              <a:pathLst>
                <a:path w="5000993" h="10163632">
                  <a:moveTo>
                    <a:pt x="0" y="0"/>
                  </a:moveTo>
                  <a:lnTo>
                    <a:pt x="5000993" y="0"/>
                  </a:lnTo>
                  <a:lnTo>
                    <a:pt x="5000993" y="10163632"/>
                  </a:lnTo>
                  <a:lnTo>
                    <a:pt x="0" y="10163632"/>
                  </a:lnTo>
                  <a:close/>
                </a:path>
              </a:pathLst>
            </a:custGeom>
            <a:blipFill>
              <a:blip r:embed="rId5"/>
              <a:stretch>
                <a:fillRect l="-45" r="-45"/>
              </a:stretch>
            </a:blipFill>
          </p:spPr>
        </p:sp>
        <p:sp>
          <p:nvSpPr>
            <p:cNvPr id="10" name="Freeform 10"/>
            <p:cNvSpPr/>
            <p:nvPr/>
          </p:nvSpPr>
          <p:spPr>
            <a:xfrm>
              <a:off x="338760" y="288798"/>
              <a:ext cx="4330776" cy="9398000"/>
            </a:xfrm>
            <a:custGeom>
              <a:avLst/>
              <a:gdLst/>
              <a:ahLst/>
              <a:cxnLst/>
              <a:rect l="l" t="t" r="r" b="b"/>
              <a:pathLst>
                <a:path w="4330776" h="9398000">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6"/>
              <a:stretch>
                <a:fillRect r="-21002"/>
              </a:stretch>
            </a:blipFill>
          </p:spPr>
        </p:sp>
      </p:grpSp>
      <p:sp>
        <p:nvSpPr>
          <p:cNvPr id="11" name="TextBox 11"/>
          <p:cNvSpPr txBox="1"/>
          <p:nvPr/>
        </p:nvSpPr>
        <p:spPr>
          <a:xfrm>
            <a:off x="1028700" y="5288719"/>
            <a:ext cx="7084574" cy="2720622"/>
          </a:xfrm>
          <a:prstGeom prst="rect">
            <a:avLst/>
          </a:prstGeom>
        </p:spPr>
        <p:txBody>
          <a:bodyPr lIns="0" tIns="0" rIns="0" bIns="0" rtlCol="0" anchor="t">
            <a:spAutoFit/>
          </a:bodyPr>
          <a:lstStyle/>
          <a:p>
            <a:pPr algn="r" rtl="1">
              <a:lnSpc>
                <a:spcPts val="5444"/>
              </a:lnSpc>
            </a:pPr>
            <a:r>
              <a:rPr lang="ar-EG" sz="3888" dirty="0">
                <a:solidFill>
                  <a:srgbClr val="000000"/>
                </a:solidFill>
                <a:latin typeface="Noto Sans 3 Bold"/>
              </a:rPr>
              <a:t>من السهل الانضمام إلى الإفلا!</a:t>
            </a:r>
            <a:r>
              <a:rPr lang="en-US" sz="3888" dirty="0">
                <a:solidFill>
                  <a:srgbClr val="000000"/>
                </a:solidFill>
                <a:latin typeface="Noto Sans 3"/>
              </a:rPr>
              <a:t>​</a:t>
            </a:r>
          </a:p>
          <a:p>
            <a:pPr>
              <a:lnSpc>
                <a:spcPts val="5444"/>
              </a:lnSpc>
            </a:pPr>
            <a:r>
              <a:rPr lang="en-US" sz="3888" dirty="0">
                <a:solidFill>
                  <a:srgbClr val="000000"/>
                </a:solidFill>
                <a:latin typeface="Arimo"/>
              </a:rPr>
              <a:t>​</a:t>
            </a:r>
          </a:p>
          <a:p>
            <a:pPr algn="r" rtl="1">
              <a:lnSpc>
                <a:spcPts val="5444"/>
              </a:lnSpc>
            </a:pPr>
            <a:r>
              <a:rPr lang="ar-EG" sz="3888" dirty="0">
                <a:solidFill>
                  <a:srgbClr val="000000"/>
                </a:solidFill>
                <a:latin typeface="Noto Sans 3"/>
              </a:rPr>
              <a:t>زوروا موقعنا: </a:t>
            </a:r>
            <a:r>
              <a:rPr lang="en-US" sz="3888" dirty="0">
                <a:solidFill>
                  <a:srgbClr val="000000"/>
                </a:solidFill>
                <a:latin typeface="Noto Sans 3"/>
              </a:rPr>
              <a:t> </a:t>
            </a:r>
            <a:r>
              <a:rPr lang="en-US" sz="3888" u="sng" dirty="0">
                <a:solidFill>
                  <a:srgbClr val="0D6742"/>
                </a:solidFill>
                <a:latin typeface="Noto Sans 3"/>
              </a:rPr>
              <a:t>www.ifla.org/join</a:t>
            </a:r>
          </a:p>
          <a:p>
            <a:pPr>
              <a:lnSpc>
                <a:spcPts val="5444"/>
              </a:lnSpc>
            </a:pPr>
            <a:endParaRPr lang="en-US" sz="3888" u="sng" dirty="0">
              <a:solidFill>
                <a:srgbClr val="0D6742"/>
              </a:solidFill>
              <a:latin typeface="Noto Sans 3"/>
            </a:endParaRPr>
          </a:p>
        </p:txBody>
      </p:sp>
      <p:grpSp>
        <p:nvGrpSpPr>
          <p:cNvPr id="12" name="Group 12"/>
          <p:cNvGrpSpPr/>
          <p:nvPr/>
        </p:nvGrpSpPr>
        <p:grpSpPr>
          <a:xfrm>
            <a:off x="2032368" y="1038225"/>
            <a:ext cx="4931784" cy="3520033"/>
            <a:chOff x="1338224" y="12700"/>
            <a:chExt cx="6575713" cy="4693377"/>
          </a:xfrm>
        </p:grpSpPr>
        <p:sp>
          <p:nvSpPr>
            <p:cNvPr id="13" name="AutoShape 13"/>
            <p:cNvSpPr/>
            <p:nvPr/>
          </p:nvSpPr>
          <p:spPr>
            <a:xfrm>
              <a:off x="1442296" y="2674280"/>
              <a:ext cx="6471641" cy="2031797"/>
            </a:xfrm>
            <a:prstGeom prst="rect">
              <a:avLst/>
            </a:prstGeom>
            <a:solidFill>
              <a:srgbClr val="2F8662"/>
            </a:solidFill>
          </p:spPr>
        </p:sp>
        <p:sp>
          <p:nvSpPr>
            <p:cNvPr id="14" name="TextBox 14"/>
            <p:cNvSpPr txBox="1"/>
            <p:nvPr/>
          </p:nvSpPr>
          <p:spPr>
            <a:xfrm>
              <a:off x="1338224" y="2852342"/>
              <a:ext cx="6471641" cy="1675672"/>
            </a:xfrm>
            <a:prstGeom prst="rect">
              <a:avLst/>
            </a:prstGeom>
          </p:spPr>
          <p:txBody>
            <a:bodyPr wrap="square" lIns="0" tIns="0" rIns="0" bIns="0" rtlCol="0" anchor="t">
              <a:spAutoFit/>
            </a:bodyPr>
            <a:lstStyle/>
            <a:p>
              <a:pPr algn="ctr" rtl="1">
                <a:lnSpc>
                  <a:spcPts val="9845"/>
                </a:lnSpc>
              </a:pPr>
              <a:r>
                <a:rPr lang="ar-EG" sz="9116" dirty="0">
                  <a:solidFill>
                    <a:srgbClr val="FFFFFF"/>
                  </a:solidFill>
                  <a:latin typeface="Noto Sans 2 Bold"/>
                </a:rPr>
                <a:t>إلى الإفلا</a:t>
              </a:r>
              <a:endParaRPr lang="en-US" sz="9116" dirty="0">
                <a:solidFill>
                  <a:srgbClr val="FFFFFF"/>
                </a:solidFill>
                <a:latin typeface="Noto Sans 2 Bold"/>
              </a:endParaRPr>
            </a:p>
          </p:txBody>
        </p:sp>
        <p:sp>
          <p:nvSpPr>
            <p:cNvPr id="15" name="AutoShape 15"/>
            <p:cNvSpPr/>
            <p:nvPr/>
          </p:nvSpPr>
          <p:spPr>
            <a:xfrm>
              <a:off x="1442296" y="12700"/>
              <a:ext cx="6471641" cy="1983872"/>
            </a:xfrm>
            <a:prstGeom prst="rect">
              <a:avLst/>
            </a:prstGeom>
            <a:solidFill>
              <a:srgbClr val="2F8662"/>
            </a:solidFill>
          </p:spPr>
        </p:sp>
        <p:sp>
          <p:nvSpPr>
            <p:cNvPr id="16" name="TextBox 16"/>
            <p:cNvSpPr txBox="1"/>
            <p:nvPr/>
          </p:nvSpPr>
          <p:spPr>
            <a:xfrm>
              <a:off x="1745159" y="132603"/>
              <a:ext cx="5865915" cy="1744067"/>
            </a:xfrm>
            <a:prstGeom prst="rect">
              <a:avLst/>
            </a:prstGeom>
          </p:spPr>
          <p:txBody>
            <a:bodyPr wrap="square" lIns="0" tIns="0" rIns="0" bIns="0" rtlCol="0" anchor="t">
              <a:spAutoFit/>
            </a:bodyPr>
            <a:lstStyle/>
            <a:p>
              <a:pPr algn="ctr" rtl="1">
                <a:lnSpc>
                  <a:spcPts val="10222"/>
                </a:lnSpc>
              </a:pPr>
              <a:r>
                <a:rPr lang="ar-EG" sz="9465" dirty="0">
                  <a:solidFill>
                    <a:srgbClr val="FFFFFF"/>
                  </a:solidFill>
                  <a:latin typeface="Noto Sans 2 Bold"/>
                </a:rPr>
                <a:t>كيف أنضم</a:t>
              </a:r>
              <a:endParaRPr lang="en-US" sz="9465" dirty="0">
                <a:solidFill>
                  <a:srgbClr val="FFFFFF"/>
                </a:solidFill>
                <a:latin typeface="Noto Sans 2 Bold"/>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785621" y="3183179"/>
            <a:ext cx="4804077" cy="3120796"/>
            <a:chOff x="0" y="0"/>
            <a:chExt cx="6405436" cy="4161061"/>
          </a:xfrm>
        </p:grpSpPr>
        <p:pic>
          <p:nvPicPr>
            <p:cNvPr id="3" name="Picture 3"/>
            <p:cNvPicPr>
              <a:picLocks noChangeAspect="1"/>
            </p:cNvPicPr>
            <p:nvPr/>
          </p:nvPicPr>
          <p:blipFill>
            <a:blip r:embed="rId3"/>
            <a:srcRect l="4941" r="4941"/>
            <a:stretch>
              <a:fillRect/>
            </a:stretch>
          </p:blipFill>
          <p:spPr>
            <a:xfrm>
              <a:off x="0" y="0"/>
              <a:ext cx="6405436" cy="4161061"/>
            </a:xfrm>
            <a:prstGeom prst="rect">
              <a:avLst/>
            </a:prstGeom>
          </p:spPr>
        </p:pic>
      </p:grpSp>
      <p:grpSp>
        <p:nvGrpSpPr>
          <p:cNvPr id="4" name="Group 4"/>
          <p:cNvGrpSpPr/>
          <p:nvPr/>
        </p:nvGrpSpPr>
        <p:grpSpPr>
          <a:xfrm>
            <a:off x="1028700" y="3183179"/>
            <a:ext cx="4768348" cy="3120796"/>
            <a:chOff x="0" y="0"/>
            <a:chExt cx="6357798" cy="4161061"/>
          </a:xfrm>
        </p:grpSpPr>
        <p:pic>
          <p:nvPicPr>
            <p:cNvPr id="5" name="Picture 5"/>
            <p:cNvPicPr>
              <a:picLocks noChangeAspect="1"/>
            </p:cNvPicPr>
            <p:nvPr/>
          </p:nvPicPr>
          <p:blipFill>
            <a:blip r:embed="rId4"/>
            <a:srcRect t="913" b="913"/>
            <a:stretch>
              <a:fillRect/>
            </a:stretch>
          </p:blipFill>
          <p:spPr>
            <a:xfrm>
              <a:off x="0" y="0"/>
              <a:ext cx="6357798" cy="4161061"/>
            </a:xfrm>
            <a:prstGeom prst="rect">
              <a:avLst/>
            </a:prstGeom>
          </p:spPr>
        </p:pic>
      </p:grpSp>
      <p:grpSp>
        <p:nvGrpSpPr>
          <p:cNvPr id="6" name="Group 6"/>
          <p:cNvGrpSpPr/>
          <p:nvPr/>
        </p:nvGrpSpPr>
        <p:grpSpPr>
          <a:xfrm>
            <a:off x="4953000" y="915295"/>
            <a:ext cx="9181382" cy="1301987"/>
            <a:chOff x="0" y="0"/>
            <a:chExt cx="12241843" cy="1735982"/>
          </a:xfrm>
        </p:grpSpPr>
        <p:sp>
          <p:nvSpPr>
            <p:cNvPr id="7" name="AutoShape 7"/>
            <p:cNvSpPr/>
            <p:nvPr/>
          </p:nvSpPr>
          <p:spPr>
            <a:xfrm>
              <a:off x="0" y="0"/>
              <a:ext cx="12241843" cy="1735982"/>
            </a:xfrm>
            <a:prstGeom prst="rect">
              <a:avLst/>
            </a:prstGeom>
            <a:solidFill>
              <a:srgbClr val="2F8662"/>
            </a:solidFill>
          </p:spPr>
        </p:sp>
        <p:sp>
          <p:nvSpPr>
            <p:cNvPr id="8" name="TextBox 8"/>
            <p:cNvSpPr txBox="1"/>
            <p:nvPr/>
          </p:nvSpPr>
          <p:spPr>
            <a:xfrm>
              <a:off x="414764" y="196483"/>
              <a:ext cx="11827079" cy="1333698"/>
            </a:xfrm>
            <a:prstGeom prst="rect">
              <a:avLst/>
            </a:prstGeom>
          </p:spPr>
          <p:txBody>
            <a:bodyPr lIns="0" tIns="0" rIns="0" bIns="0" rtlCol="0" anchor="t">
              <a:spAutoFit/>
            </a:bodyPr>
            <a:lstStyle/>
            <a:p>
              <a:pPr algn="ctr" rtl="1">
                <a:lnSpc>
                  <a:spcPts val="7759"/>
                </a:lnSpc>
              </a:pPr>
              <a:r>
                <a:rPr lang="ar-EG" sz="7184" dirty="0">
                  <a:solidFill>
                    <a:srgbClr val="FFFFFF"/>
                  </a:solidFill>
                  <a:latin typeface="Noto Sans 2 Bold"/>
                </a:rPr>
                <a:t>طرق الدفع</a:t>
              </a:r>
              <a:endParaRPr lang="en-US" sz="7184" dirty="0">
                <a:solidFill>
                  <a:srgbClr val="FFFFFF"/>
                </a:solidFill>
                <a:latin typeface="Noto Sans 2 Bold"/>
              </a:endParaRPr>
            </a:p>
          </p:txBody>
        </p:sp>
      </p:grpSp>
      <p:grpSp>
        <p:nvGrpSpPr>
          <p:cNvPr id="9" name="Group 9"/>
          <p:cNvGrpSpPr/>
          <p:nvPr/>
        </p:nvGrpSpPr>
        <p:grpSpPr>
          <a:xfrm>
            <a:off x="12460845" y="3183179"/>
            <a:ext cx="4798455" cy="3120796"/>
            <a:chOff x="0" y="0"/>
            <a:chExt cx="6397939" cy="4161061"/>
          </a:xfrm>
        </p:grpSpPr>
        <p:pic>
          <p:nvPicPr>
            <p:cNvPr id="10" name="Picture 10"/>
            <p:cNvPicPr>
              <a:picLocks noChangeAspect="1"/>
            </p:cNvPicPr>
            <p:nvPr/>
          </p:nvPicPr>
          <p:blipFill>
            <a:blip r:embed="rId5"/>
            <a:srcRect t="1221" b="1221"/>
            <a:stretch>
              <a:fillRect/>
            </a:stretch>
          </p:blipFill>
          <p:spPr>
            <a:xfrm>
              <a:off x="0" y="0"/>
              <a:ext cx="6397939" cy="4161061"/>
            </a:xfrm>
            <a:prstGeom prst="rect">
              <a:avLst/>
            </a:prstGeom>
          </p:spPr>
        </p:pic>
      </p:grpSp>
      <p:sp>
        <p:nvSpPr>
          <p:cNvPr id="11" name="TextBox 11"/>
          <p:cNvSpPr txBox="1"/>
          <p:nvPr/>
        </p:nvSpPr>
        <p:spPr>
          <a:xfrm>
            <a:off x="1028700" y="6866546"/>
            <a:ext cx="16230600" cy="1461939"/>
          </a:xfrm>
          <a:prstGeom prst="rect">
            <a:avLst/>
          </a:prstGeom>
        </p:spPr>
        <p:txBody>
          <a:bodyPr lIns="0" tIns="0" rIns="0" bIns="0" rtlCol="0" anchor="t">
            <a:spAutoFit/>
          </a:bodyPr>
          <a:lstStyle/>
          <a:p>
            <a:pPr algn="r" rtl="1">
              <a:lnSpc>
                <a:spcPts val="3781"/>
              </a:lnSpc>
            </a:pPr>
            <a:r>
              <a:rPr lang="ar-EG" sz="3025" spc="-60" dirty="0">
                <a:solidFill>
                  <a:srgbClr val="000000"/>
                </a:solidFill>
                <a:latin typeface="Noto Sans 1"/>
              </a:rPr>
              <a:t>تتضمن خيارات الدفع الأخرى </a:t>
            </a:r>
            <a:r>
              <a:rPr lang="en-US" sz="3025" spc="-60" dirty="0">
                <a:solidFill>
                  <a:srgbClr val="000000"/>
                </a:solidFill>
                <a:latin typeface="Noto Sans 1"/>
              </a:rPr>
              <a:t>UNESCO Coupons </a:t>
            </a:r>
            <a:r>
              <a:rPr lang="ar-EG" sz="3025" spc="-60" dirty="0">
                <a:solidFill>
                  <a:srgbClr val="000000"/>
                </a:solidFill>
                <a:latin typeface="Noto Sans 1"/>
              </a:rPr>
              <a:t>والفواتير الإلكترونية من خلال </a:t>
            </a:r>
            <a:r>
              <a:rPr lang="en-US" sz="3025" spc="-60" dirty="0">
                <a:solidFill>
                  <a:srgbClr val="000000"/>
                </a:solidFill>
                <a:latin typeface="Noto Sans 1"/>
              </a:rPr>
              <a:t>PEPPOL </a:t>
            </a:r>
            <a:r>
              <a:rPr lang="ar-EG" sz="3025" spc="-60" dirty="0">
                <a:solidFill>
                  <a:srgbClr val="000000"/>
                </a:solidFill>
                <a:latin typeface="Noto Sans 1"/>
              </a:rPr>
              <a:t> أو </a:t>
            </a:r>
            <a:r>
              <a:rPr lang="en-US" sz="3025" spc="-60" dirty="0" err="1">
                <a:solidFill>
                  <a:srgbClr val="000000"/>
                </a:solidFill>
                <a:latin typeface="Noto Sans 1"/>
              </a:rPr>
              <a:t>ChorusPro</a:t>
            </a:r>
            <a:r>
              <a:rPr lang="ar-EG" sz="3025" spc="-60" dirty="0">
                <a:solidFill>
                  <a:srgbClr val="000000"/>
                </a:solidFill>
                <a:latin typeface="Noto Sans 1"/>
              </a:rPr>
              <a:t>.</a:t>
            </a:r>
          </a:p>
          <a:p>
            <a:pPr algn="r" rtl="1">
              <a:lnSpc>
                <a:spcPts val="3781"/>
              </a:lnSpc>
            </a:pPr>
            <a:endParaRPr lang="en-US" sz="3025" spc="-60" dirty="0">
              <a:solidFill>
                <a:srgbClr val="000000"/>
              </a:solidFill>
              <a:latin typeface="Noto Sans 1"/>
            </a:endParaRPr>
          </a:p>
          <a:p>
            <a:pPr lvl="0" algn="r" rtl="1">
              <a:lnSpc>
                <a:spcPts val="3781"/>
              </a:lnSpc>
              <a:spcBef>
                <a:spcPct val="0"/>
              </a:spcBef>
            </a:pPr>
            <a:r>
              <a:rPr lang="ar-EG" sz="3025" spc="-60" dirty="0">
                <a:solidFill>
                  <a:srgbClr val="000000"/>
                </a:solidFill>
                <a:latin typeface="Noto Sans 1"/>
              </a:rPr>
              <a:t>إذا واجهتكم أي مشكلات تخص الدفع، رجاء التواصل مع</a:t>
            </a:r>
            <a:r>
              <a:rPr lang="en-US" sz="3025" spc="-60" dirty="0">
                <a:solidFill>
                  <a:srgbClr val="000000"/>
                </a:solidFill>
                <a:latin typeface="Noto Sans 1"/>
              </a:rPr>
              <a:t> </a:t>
            </a:r>
            <a:r>
              <a:rPr lang="en-US" sz="3025" spc="-60" dirty="0">
                <a:solidFill>
                  <a:srgbClr val="005232"/>
                </a:solidFill>
                <a:latin typeface="Noto Sans 1"/>
              </a:rPr>
              <a:t>m</a:t>
            </a:r>
            <a:r>
              <a:rPr lang="en-US" sz="3025" u="none" spc="-60" dirty="0">
                <a:solidFill>
                  <a:srgbClr val="005232"/>
                </a:solidFill>
                <a:latin typeface="Noto Sans 1"/>
              </a:rPr>
              <a:t>embership@ifla.org</a:t>
            </a:r>
            <a:r>
              <a:rPr lang="en-US" sz="3025" u="none" spc="-60" dirty="0">
                <a:solidFill>
                  <a:srgbClr val="000000"/>
                </a:solidFill>
                <a:latin typeface="Noto Sans 1"/>
              </a:rPr>
              <a:t> </a:t>
            </a:r>
            <a:r>
              <a:rPr lang="ar-EG" sz="3025" spc="-60" dirty="0">
                <a:solidFill>
                  <a:srgbClr val="000000"/>
                </a:solidFill>
                <a:latin typeface="Noto Sans 1"/>
              </a:rPr>
              <a:t>لمناقشة الخيارات المتاحة.</a:t>
            </a:r>
            <a:endParaRPr lang="en-US" sz="3025" u="none" spc="-60" dirty="0">
              <a:solidFill>
                <a:srgbClr val="000000"/>
              </a:solidFill>
              <a:latin typeface="Noto Sans 1"/>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64922" y="-164922"/>
            <a:ext cx="8368716" cy="10616844"/>
          </a:xfrm>
          <a:prstGeom prst="rect">
            <a:avLst/>
          </a:prstGeom>
          <a:solidFill>
            <a:srgbClr val="0D6742"/>
          </a:solidFill>
        </p:spPr>
      </p:sp>
      <p:sp>
        <p:nvSpPr>
          <p:cNvPr id="3" name="TextBox 3"/>
          <p:cNvSpPr txBox="1"/>
          <p:nvPr/>
        </p:nvSpPr>
        <p:spPr>
          <a:xfrm>
            <a:off x="1028700" y="2432774"/>
            <a:ext cx="6678106" cy="4770278"/>
          </a:xfrm>
          <a:prstGeom prst="rect">
            <a:avLst/>
          </a:prstGeom>
        </p:spPr>
        <p:txBody>
          <a:bodyPr lIns="0" tIns="0" rIns="0" bIns="0" rtlCol="0" anchor="t">
            <a:spAutoFit/>
          </a:bodyPr>
          <a:lstStyle/>
          <a:p>
            <a:pPr algn="r" rtl="1">
              <a:lnSpc>
                <a:spcPts val="12696"/>
              </a:lnSpc>
            </a:pPr>
            <a:r>
              <a:rPr lang="ar-EG" sz="9068" dirty="0">
                <a:solidFill>
                  <a:srgbClr val="FFFFFF"/>
                </a:solidFill>
                <a:latin typeface="Noto Sans 2 Bold"/>
              </a:rPr>
              <a:t>أسئلة؟</a:t>
            </a:r>
            <a:endParaRPr lang="en-US" sz="9068" dirty="0">
              <a:solidFill>
                <a:srgbClr val="FFFFFF"/>
              </a:solidFill>
              <a:latin typeface="Noto Sans 2 Bold"/>
            </a:endParaRPr>
          </a:p>
          <a:p>
            <a:pPr algn="r" rtl="1">
              <a:lnSpc>
                <a:spcPts val="12696"/>
              </a:lnSpc>
            </a:pPr>
            <a:r>
              <a:rPr lang="ar-EG" sz="9068" dirty="0">
                <a:solidFill>
                  <a:srgbClr val="FFFFFF"/>
                </a:solidFill>
                <a:latin typeface="Noto Sans 2 Bold"/>
              </a:rPr>
              <a:t>آراء وملاحظات؟</a:t>
            </a:r>
            <a:endParaRPr lang="en-US" sz="9068" dirty="0">
              <a:solidFill>
                <a:srgbClr val="FFFFFF"/>
              </a:solidFill>
              <a:latin typeface="Noto Sans 2 Bold"/>
            </a:endParaRPr>
          </a:p>
          <a:p>
            <a:pPr marL="0" lvl="0" indent="0" algn="r" rtl="1">
              <a:lnSpc>
                <a:spcPts val="12696"/>
              </a:lnSpc>
            </a:pPr>
            <a:r>
              <a:rPr lang="ar-EG" sz="9068" u="sng" dirty="0">
                <a:solidFill>
                  <a:srgbClr val="FFFFFF"/>
                </a:solidFill>
                <a:latin typeface="Noto Sans 2 Bold"/>
              </a:rPr>
              <a:t>اتصل بنا</a:t>
            </a:r>
            <a:endParaRPr lang="en-US" sz="9068" u="sng" dirty="0">
              <a:solidFill>
                <a:srgbClr val="FFFFFF"/>
              </a:solidFill>
              <a:latin typeface="Noto Sans 2 Bold"/>
            </a:endParaRPr>
          </a:p>
        </p:txBody>
      </p:sp>
      <p:sp>
        <p:nvSpPr>
          <p:cNvPr id="4" name="AutoShape 4"/>
          <p:cNvSpPr/>
          <p:nvPr/>
        </p:nvSpPr>
        <p:spPr>
          <a:xfrm>
            <a:off x="10176524" y="3637546"/>
            <a:ext cx="6258166" cy="0"/>
          </a:xfrm>
          <a:prstGeom prst="line">
            <a:avLst/>
          </a:prstGeom>
          <a:ln w="19050" cap="rnd">
            <a:solidFill>
              <a:srgbClr val="0D6742"/>
            </a:solidFill>
            <a:prstDash val="solid"/>
            <a:headEnd type="none" w="sm" len="sm"/>
            <a:tailEnd type="none" w="sm" len="sm"/>
          </a:ln>
        </p:spPr>
      </p:sp>
      <p:sp>
        <p:nvSpPr>
          <p:cNvPr id="5" name="AutoShape 5"/>
          <p:cNvSpPr/>
          <p:nvPr/>
        </p:nvSpPr>
        <p:spPr>
          <a:xfrm>
            <a:off x="10176524" y="6630404"/>
            <a:ext cx="6258166" cy="0"/>
          </a:xfrm>
          <a:prstGeom prst="line">
            <a:avLst/>
          </a:prstGeom>
          <a:ln w="19050" cap="rnd">
            <a:solidFill>
              <a:srgbClr val="0D6742"/>
            </a:solidFill>
            <a:prstDash val="solid"/>
            <a:headEnd type="none" w="sm" len="sm"/>
            <a:tailEnd type="none" w="sm" len="sm"/>
          </a:ln>
        </p:spPr>
      </p:sp>
      <p:grpSp>
        <p:nvGrpSpPr>
          <p:cNvPr id="6" name="Group 6"/>
          <p:cNvGrpSpPr/>
          <p:nvPr/>
        </p:nvGrpSpPr>
        <p:grpSpPr>
          <a:xfrm>
            <a:off x="10176524" y="1547759"/>
            <a:ext cx="6258166" cy="1184335"/>
            <a:chOff x="0" y="-28575"/>
            <a:chExt cx="8344221" cy="1579114"/>
          </a:xfrm>
        </p:grpSpPr>
        <p:sp>
          <p:nvSpPr>
            <p:cNvPr id="7" name="TextBox 7"/>
            <p:cNvSpPr txBox="1"/>
            <p:nvPr/>
          </p:nvSpPr>
          <p:spPr>
            <a:xfrm>
              <a:off x="0" y="-28575"/>
              <a:ext cx="8344221" cy="740544"/>
            </a:xfrm>
            <a:prstGeom prst="rect">
              <a:avLst/>
            </a:prstGeom>
          </p:spPr>
          <p:txBody>
            <a:bodyPr lIns="0" tIns="0" rIns="0" bIns="0" rtlCol="0" anchor="t">
              <a:spAutoFit/>
            </a:bodyPr>
            <a:lstStyle/>
            <a:p>
              <a:pPr algn="r" rtl="1">
                <a:lnSpc>
                  <a:spcPts val="4550"/>
                </a:lnSpc>
              </a:pPr>
              <a:r>
                <a:rPr lang="ar-EG" sz="3500" dirty="0">
                  <a:solidFill>
                    <a:srgbClr val="008494"/>
                  </a:solidFill>
                  <a:latin typeface="Noto Sans 2"/>
                </a:rPr>
                <a:t>رقم الهاتف</a:t>
              </a:r>
              <a:endParaRPr lang="en-US" sz="3500" dirty="0">
                <a:solidFill>
                  <a:srgbClr val="008494"/>
                </a:solidFill>
                <a:latin typeface="Noto Sans 2"/>
              </a:endParaRPr>
            </a:p>
          </p:txBody>
        </p:sp>
        <p:sp>
          <p:nvSpPr>
            <p:cNvPr id="8" name="TextBox 8"/>
            <p:cNvSpPr txBox="1"/>
            <p:nvPr/>
          </p:nvSpPr>
          <p:spPr>
            <a:xfrm>
              <a:off x="0" y="883789"/>
              <a:ext cx="8344221" cy="666750"/>
            </a:xfrm>
            <a:prstGeom prst="rect">
              <a:avLst/>
            </a:prstGeom>
          </p:spPr>
          <p:txBody>
            <a:bodyPr lIns="0" tIns="0" rIns="0" bIns="0" rtlCol="0" anchor="t">
              <a:spAutoFit/>
            </a:bodyPr>
            <a:lstStyle/>
            <a:p>
              <a:pPr marL="0" lvl="0" indent="0" algn="r" rtl="1">
                <a:lnSpc>
                  <a:spcPts val="4200"/>
                </a:lnSpc>
                <a:spcBef>
                  <a:spcPct val="0"/>
                </a:spcBef>
              </a:pPr>
              <a:r>
                <a:rPr lang="en-US" sz="3000" dirty="0">
                  <a:solidFill>
                    <a:srgbClr val="000000"/>
                  </a:solidFill>
                  <a:latin typeface="Noto Sans 1"/>
                </a:rPr>
                <a:t>+31 70 3140884</a:t>
              </a:r>
            </a:p>
          </p:txBody>
        </p:sp>
      </p:grpSp>
      <p:grpSp>
        <p:nvGrpSpPr>
          <p:cNvPr id="9" name="Group 9"/>
          <p:cNvGrpSpPr/>
          <p:nvPr/>
        </p:nvGrpSpPr>
        <p:grpSpPr>
          <a:xfrm>
            <a:off x="10176524" y="4540617"/>
            <a:ext cx="6258166" cy="1184335"/>
            <a:chOff x="0" y="-28575"/>
            <a:chExt cx="8344221" cy="1579114"/>
          </a:xfrm>
        </p:grpSpPr>
        <p:sp>
          <p:nvSpPr>
            <p:cNvPr id="10" name="TextBox 10"/>
            <p:cNvSpPr txBox="1"/>
            <p:nvPr/>
          </p:nvSpPr>
          <p:spPr>
            <a:xfrm>
              <a:off x="0" y="-28575"/>
              <a:ext cx="8344221" cy="744392"/>
            </a:xfrm>
            <a:prstGeom prst="rect">
              <a:avLst/>
            </a:prstGeom>
          </p:spPr>
          <p:txBody>
            <a:bodyPr lIns="0" tIns="0" rIns="0" bIns="0" rtlCol="0" anchor="t">
              <a:spAutoFit/>
            </a:bodyPr>
            <a:lstStyle/>
            <a:p>
              <a:pPr algn="r" rtl="1">
                <a:lnSpc>
                  <a:spcPts val="4550"/>
                </a:lnSpc>
              </a:pPr>
              <a:r>
                <a:rPr lang="ar-EG" sz="3500" dirty="0">
                  <a:solidFill>
                    <a:srgbClr val="008494"/>
                  </a:solidFill>
                  <a:latin typeface="Noto Sans 2"/>
                </a:rPr>
                <a:t>البريد الإلكتروني</a:t>
              </a:r>
              <a:endParaRPr lang="en-US" sz="3500" dirty="0">
                <a:solidFill>
                  <a:srgbClr val="008494"/>
                </a:solidFill>
                <a:latin typeface="Noto Sans 2"/>
              </a:endParaRPr>
            </a:p>
          </p:txBody>
        </p:sp>
        <p:sp>
          <p:nvSpPr>
            <p:cNvPr id="11" name="TextBox 11"/>
            <p:cNvSpPr txBox="1"/>
            <p:nvPr/>
          </p:nvSpPr>
          <p:spPr>
            <a:xfrm>
              <a:off x="0" y="883789"/>
              <a:ext cx="8344221" cy="666750"/>
            </a:xfrm>
            <a:prstGeom prst="rect">
              <a:avLst/>
            </a:prstGeom>
          </p:spPr>
          <p:txBody>
            <a:bodyPr lIns="0" tIns="0" rIns="0" bIns="0" rtlCol="0" anchor="t">
              <a:spAutoFit/>
            </a:bodyPr>
            <a:lstStyle/>
            <a:p>
              <a:pPr marL="0" lvl="0" indent="0" algn="r" rtl="1">
                <a:lnSpc>
                  <a:spcPts val="4200"/>
                </a:lnSpc>
                <a:spcBef>
                  <a:spcPct val="0"/>
                </a:spcBef>
              </a:pPr>
              <a:r>
                <a:rPr lang="en-US" sz="3000" dirty="0">
                  <a:solidFill>
                    <a:srgbClr val="000000"/>
                  </a:solidFill>
                  <a:latin typeface="Noto Sans 1"/>
                </a:rPr>
                <a:t>membership@ifla.org</a:t>
              </a:r>
            </a:p>
          </p:txBody>
        </p:sp>
      </p:grpSp>
      <p:grpSp>
        <p:nvGrpSpPr>
          <p:cNvPr id="12" name="Group 12"/>
          <p:cNvGrpSpPr/>
          <p:nvPr/>
        </p:nvGrpSpPr>
        <p:grpSpPr>
          <a:xfrm>
            <a:off x="10176524" y="7533475"/>
            <a:ext cx="6258166" cy="1184335"/>
            <a:chOff x="0" y="-28575"/>
            <a:chExt cx="8344221" cy="1579114"/>
          </a:xfrm>
        </p:grpSpPr>
        <p:sp>
          <p:nvSpPr>
            <p:cNvPr id="13" name="TextBox 13"/>
            <p:cNvSpPr txBox="1"/>
            <p:nvPr/>
          </p:nvSpPr>
          <p:spPr>
            <a:xfrm>
              <a:off x="0" y="-28575"/>
              <a:ext cx="8344221" cy="744392"/>
            </a:xfrm>
            <a:prstGeom prst="rect">
              <a:avLst/>
            </a:prstGeom>
          </p:spPr>
          <p:txBody>
            <a:bodyPr lIns="0" tIns="0" rIns="0" bIns="0" rtlCol="0" anchor="t">
              <a:spAutoFit/>
            </a:bodyPr>
            <a:lstStyle/>
            <a:p>
              <a:pPr algn="r" rtl="1">
                <a:lnSpc>
                  <a:spcPts val="4550"/>
                </a:lnSpc>
              </a:pPr>
              <a:r>
                <a:rPr lang="ar-EG" sz="3500" dirty="0">
                  <a:solidFill>
                    <a:srgbClr val="008494"/>
                  </a:solidFill>
                  <a:latin typeface="Noto Sans 2"/>
                </a:rPr>
                <a:t>الموقع الإلكتروني</a:t>
              </a:r>
              <a:endParaRPr lang="en-US" sz="3500" dirty="0">
                <a:solidFill>
                  <a:srgbClr val="008494"/>
                </a:solidFill>
                <a:latin typeface="Noto Sans 2"/>
              </a:endParaRPr>
            </a:p>
          </p:txBody>
        </p:sp>
        <p:sp>
          <p:nvSpPr>
            <p:cNvPr id="14" name="TextBox 14"/>
            <p:cNvSpPr txBox="1"/>
            <p:nvPr/>
          </p:nvSpPr>
          <p:spPr>
            <a:xfrm>
              <a:off x="0" y="883789"/>
              <a:ext cx="8344221" cy="666750"/>
            </a:xfrm>
            <a:prstGeom prst="rect">
              <a:avLst/>
            </a:prstGeom>
          </p:spPr>
          <p:txBody>
            <a:bodyPr lIns="0" tIns="0" rIns="0" bIns="0" rtlCol="0" anchor="t">
              <a:spAutoFit/>
            </a:bodyPr>
            <a:lstStyle/>
            <a:p>
              <a:pPr marL="0" lvl="0" indent="0" algn="r" rtl="1">
                <a:lnSpc>
                  <a:spcPts val="4200"/>
                </a:lnSpc>
                <a:spcBef>
                  <a:spcPct val="0"/>
                </a:spcBef>
              </a:pPr>
              <a:r>
                <a:rPr lang="en-US" sz="3000">
                  <a:solidFill>
                    <a:srgbClr val="000000"/>
                  </a:solidFill>
                  <a:latin typeface="Noto Sans 1"/>
                </a:rPr>
                <a:t>www.ifla.org</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D6742"/>
        </a:solidFill>
        <a:effectLst/>
      </p:bgPr>
    </p:bg>
    <p:spTree>
      <p:nvGrpSpPr>
        <p:cNvPr id="1" name=""/>
        <p:cNvGrpSpPr/>
        <p:nvPr/>
      </p:nvGrpSpPr>
      <p:grpSpPr>
        <a:xfrm>
          <a:off x="0" y="0"/>
          <a:ext cx="0" cy="0"/>
          <a:chOff x="0" y="0"/>
          <a:chExt cx="0" cy="0"/>
        </a:xfrm>
      </p:grpSpPr>
      <p:sp>
        <p:nvSpPr>
          <p:cNvPr id="2" name="TextBox 2"/>
          <p:cNvSpPr txBox="1"/>
          <p:nvPr/>
        </p:nvSpPr>
        <p:spPr>
          <a:xfrm>
            <a:off x="4419600" y="4234813"/>
            <a:ext cx="8415115" cy="1626874"/>
          </a:xfrm>
          <a:prstGeom prst="rect">
            <a:avLst/>
          </a:prstGeom>
        </p:spPr>
        <p:txBody>
          <a:bodyPr wrap="square" lIns="0" tIns="0" rIns="0" bIns="0" rtlCol="0" anchor="t">
            <a:spAutoFit/>
          </a:bodyPr>
          <a:lstStyle/>
          <a:p>
            <a:pPr algn="ctr">
              <a:lnSpc>
                <a:spcPts val="13229"/>
              </a:lnSpc>
            </a:pPr>
            <a:r>
              <a:rPr lang="en-US" sz="9449" dirty="0">
                <a:solidFill>
                  <a:srgbClr val="FFFFFF"/>
                </a:solidFill>
                <a:latin typeface="Noto Sans 2"/>
              </a:rPr>
              <a:t>#WeAreIFLA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D6742"/>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3692601" y="3445071"/>
            <a:ext cx="10580559" cy="2777397"/>
          </a:xfrm>
          <a:prstGeom prst="rect">
            <a:avLst/>
          </a:prstGeom>
        </p:spPr>
      </p:pic>
      <p:sp>
        <p:nvSpPr>
          <p:cNvPr id="3" name="TextBox 3"/>
          <p:cNvSpPr txBox="1"/>
          <p:nvPr/>
        </p:nvSpPr>
        <p:spPr>
          <a:xfrm>
            <a:off x="6148224" y="7549367"/>
            <a:ext cx="6353502" cy="521970"/>
          </a:xfrm>
          <a:prstGeom prst="rect">
            <a:avLst/>
          </a:prstGeom>
        </p:spPr>
        <p:txBody>
          <a:bodyPr lIns="0" tIns="0" rIns="0" bIns="0" rtlCol="0" anchor="t">
            <a:spAutoFit/>
          </a:bodyPr>
          <a:lstStyle/>
          <a:p>
            <a:pPr marL="0" lvl="0" indent="0" algn="ctr">
              <a:lnSpc>
                <a:spcPts val="4125"/>
              </a:lnSpc>
              <a:spcBef>
                <a:spcPct val="0"/>
              </a:spcBef>
            </a:pPr>
            <a:r>
              <a:rPr lang="en-US" sz="3300" spc="-66">
                <a:solidFill>
                  <a:srgbClr val="FFFFFF"/>
                </a:solidFill>
                <a:latin typeface="Noto Sans 1"/>
              </a:rPr>
              <a:t>© IFLA Membership 2021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1125" y="0"/>
            <a:ext cx="8794857" cy="10287000"/>
            <a:chOff x="0" y="0"/>
            <a:chExt cx="2975051" cy="3479800"/>
          </a:xfrm>
        </p:grpSpPr>
        <p:sp>
          <p:nvSpPr>
            <p:cNvPr id="3" name="Freeform 3"/>
            <p:cNvSpPr/>
            <p:nvPr/>
          </p:nvSpPr>
          <p:spPr>
            <a:xfrm>
              <a:off x="0" y="0"/>
              <a:ext cx="2975050" cy="3479800"/>
            </a:xfrm>
            <a:custGeom>
              <a:avLst/>
              <a:gdLst/>
              <a:ahLst/>
              <a:cxnLst/>
              <a:rect l="l" t="t" r="r" b="b"/>
              <a:pathLst>
                <a:path w="2975050" h="3479800">
                  <a:moveTo>
                    <a:pt x="0" y="0"/>
                  </a:moveTo>
                  <a:lnTo>
                    <a:pt x="2975050" y="0"/>
                  </a:lnTo>
                  <a:lnTo>
                    <a:pt x="2975050" y="3479800"/>
                  </a:lnTo>
                  <a:lnTo>
                    <a:pt x="0" y="3479800"/>
                  </a:lnTo>
                  <a:close/>
                </a:path>
              </a:pathLst>
            </a:custGeom>
            <a:solidFill>
              <a:srgbClr val="0D6742"/>
            </a:solidFill>
          </p:spPr>
        </p:sp>
      </p:grpSp>
      <p:sp>
        <p:nvSpPr>
          <p:cNvPr id="4" name="AutoShape 4"/>
          <p:cNvSpPr/>
          <p:nvPr/>
        </p:nvSpPr>
        <p:spPr>
          <a:xfrm>
            <a:off x="10464818" y="2278094"/>
            <a:ext cx="5747740" cy="0"/>
          </a:xfrm>
          <a:prstGeom prst="line">
            <a:avLst/>
          </a:prstGeom>
          <a:ln w="9525" cap="rnd">
            <a:solidFill>
              <a:srgbClr val="2F8662">
                <a:alpha val="29804"/>
              </a:srgbClr>
            </a:solidFill>
            <a:prstDash val="solid"/>
            <a:headEnd type="none" w="sm" len="sm"/>
            <a:tailEnd type="none" w="sm" len="sm"/>
          </a:ln>
        </p:spPr>
      </p:sp>
      <p:sp>
        <p:nvSpPr>
          <p:cNvPr id="5" name="AutoShape 5"/>
          <p:cNvSpPr/>
          <p:nvPr/>
        </p:nvSpPr>
        <p:spPr>
          <a:xfrm>
            <a:off x="10464818" y="3918721"/>
            <a:ext cx="5747740" cy="0"/>
          </a:xfrm>
          <a:prstGeom prst="line">
            <a:avLst/>
          </a:prstGeom>
          <a:ln w="9525" cap="rnd">
            <a:solidFill>
              <a:srgbClr val="2F8662">
                <a:alpha val="29804"/>
              </a:srgbClr>
            </a:solidFill>
            <a:prstDash val="solid"/>
            <a:headEnd type="none" w="sm" len="sm"/>
            <a:tailEnd type="none" w="sm" len="sm"/>
          </a:ln>
        </p:spPr>
      </p:sp>
      <p:sp>
        <p:nvSpPr>
          <p:cNvPr id="6" name="AutoShape 6"/>
          <p:cNvSpPr/>
          <p:nvPr/>
        </p:nvSpPr>
        <p:spPr>
          <a:xfrm>
            <a:off x="10464818" y="5559349"/>
            <a:ext cx="5747740" cy="0"/>
          </a:xfrm>
          <a:prstGeom prst="line">
            <a:avLst/>
          </a:prstGeom>
          <a:ln w="9525" cap="rnd">
            <a:solidFill>
              <a:srgbClr val="2F8662">
                <a:alpha val="29804"/>
              </a:srgbClr>
            </a:solidFill>
            <a:prstDash val="solid"/>
            <a:headEnd type="none" w="sm" len="sm"/>
            <a:tailEnd type="none" w="sm" len="sm"/>
          </a:ln>
        </p:spPr>
      </p:sp>
      <p:sp>
        <p:nvSpPr>
          <p:cNvPr id="7" name="TextBox 7"/>
          <p:cNvSpPr txBox="1"/>
          <p:nvPr/>
        </p:nvSpPr>
        <p:spPr>
          <a:xfrm>
            <a:off x="914400" y="3201943"/>
            <a:ext cx="6680260" cy="2872581"/>
          </a:xfrm>
          <a:prstGeom prst="rect">
            <a:avLst/>
          </a:prstGeom>
        </p:spPr>
        <p:txBody>
          <a:bodyPr lIns="0" tIns="0" rIns="0" bIns="0" rtlCol="0" anchor="t">
            <a:spAutoFit/>
          </a:bodyPr>
          <a:lstStyle/>
          <a:p>
            <a:pPr algn="r" rtl="1">
              <a:lnSpc>
                <a:spcPts val="11200"/>
              </a:lnSpc>
            </a:pPr>
            <a:r>
              <a:rPr lang="ar-EG" sz="8000" dirty="0">
                <a:solidFill>
                  <a:srgbClr val="FFFFFF"/>
                </a:solidFill>
                <a:latin typeface="Noto Sans 2"/>
              </a:rPr>
              <a:t>النقاط الأساسية للعرض التقديمي</a:t>
            </a:r>
            <a:endParaRPr lang="en-US" sz="8000" dirty="0">
              <a:solidFill>
                <a:srgbClr val="FFFFFF"/>
              </a:solidFill>
              <a:latin typeface="Noto Sans 2"/>
            </a:endParaRPr>
          </a:p>
        </p:txBody>
      </p:sp>
      <p:grpSp>
        <p:nvGrpSpPr>
          <p:cNvPr id="8" name="Group 8"/>
          <p:cNvGrpSpPr/>
          <p:nvPr/>
        </p:nvGrpSpPr>
        <p:grpSpPr>
          <a:xfrm>
            <a:off x="10464818" y="1028700"/>
            <a:ext cx="4965875" cy="861986"/>
            <a:chOff x="0" y="0"/>
            <a:chExt cx="6621167" cy="1149315"/>
          </a:xfrm>
        </p:grpSpPr>
        <p:sp>
          <p:nvSpPr>
            <p:cNvPr id="9" name="TextBox 9"/>
            <p:cNvSpPr txBox="1"/>
            <p:nvPr/>
          </p:nvSpPr>
          <p:spPr>
            <a:xfrm>
              <a:off x="0" y="-19050"/>
              <a:ext cx="6621167" cy="440690"/>
            </a:xfrm>
            <a:prstGeom prst="rect">
              <a:avLst/>
            </a:prstGeom>
          </p:spPr>
          <p:txBody>
            <a:bodyPr lIns="0" tIns="0" rIns="0" bIns="0" rtlCol="0" anchor="t">
              <a:spAutoFit/>
            </a:bodyPr>
            <a:lstStyle/>
            <a:p>
              <a:pPr algn="r" rtl="1">
                <a:lnSpc>
                  <a:spcPts val="2730"/>
                </a:lnSpc>
                <a:spcBef>
                  <a:spcPct val="0"/>
                </a:spcBef>
              </a:pPr>
              <a:r>
                <a:rPr lang="ar-EG" sz="2100" dirty="0">
                  <a:solidFill>
                    <a:srgbClr val="2B2B2B"/>
                  </a:solidFill>
                  <a:latin typeface="Noto Sans 1"/>
                </a:rPr>
                <a:t>الجزء الأول</a:t>
              </a:r>
              <a:endParaRPr lang="en-US" sz="2100" dirty="0">
                <a:solidFill>
                  <a:srgbClr val="2B2B2B"/>
                </a:solidFill>
                <a:latin typeface="Noto Sans 1"/>
              </a:endParaRPr>
            </a:p>
          </p:txBody>
        </p:sp>
        <p:sp>
          <p:nvSpPr>
            <p:cNvPr id="10" name="TextBox 10"/>
            <p:cNvSpPr txBox="1"/>
            <p:nvPr/>
          </p:nvSpPr>
          <p:spPr>
            <a:xfrm>
              <a:off x="0" y="558553"/>
              <a:ext cx="6621167" cy="590762"/>
            </a:xfrm>
            <a:prstGeom prst="rect">
              <a:avLst/>
            </a:prstGeom>
          </p:spPr>
          <p:txBody>
            <a:bodyPr lIns="0" tIns="0" rIns="0" bIns="0" rtlCol="0" anchor="t">
              <a:spAutoFit/>
            </a:bodyPr>
            <a:lstStyle/>
            <a:p>
              <a:pPr algn="r" rtl="1">
                <a:lnSpc>
                  <a:spcPts val="3640"/>
                </a:lnSpc>
                <a:spcBef>
                  <a:spcPct val="0"/>
                </a:spcBef>
              </a:pPr>
              <a:r>
                <a:rPr lang="ar-EG" sz="2800" spc="-83" dirty="0">
                  <a:solidFill>
                    <a:srgbClr val="0D6742"/>
                  </a:solidFill>
                  <a:latin typeface="Noto Sans 1 Bold"/>
                </a:rPr>
                <a:t>عن الإفلا</a:t>
              </a:r>
              <a:endParaRPr lang="en-US" sz="2800" spc="-83" dirty="0">
                <a:solidFill>
                  <a:srgbClr val="0D6742"/>
                </a:solidFill>
                <a:latin typeface="Noto Sans 1 Bold"/>
              </a:endParaRPr>
            </a:p>
          </p:txBody>
        </p:sp>
      </p:grpSp>
      <p:grpSp>
        <p:nvGrpSpPr>
          <p:cNvPr id="11" name="Group 11"/>
          <p:cNvGrpSpPr/>
          <p:nvPr/>
        </p:nvGrpSpPr>
        <p:grpSpPr>
          <a:xfrm>
            <a:off x="10464818" y="2681376"/>
            <a:ext cx="4965875" cy="849938"/>
            <a:chOff x="0" y="0"/>
            <a:chExt cx="6621167" cy="1133250"/>
          </a:xfrm>
        </p:grpSpPr>
        <p:sp>
          <p:nvSpPr>
            <p:cNvPr id="12" name="TextBox 12"/>
            <p:cNvSpPr txBox="1"/>
            <p:nvPr/>
          </p:nvSpPr>
          <p:spPr>
            <a:xfrm>
              <a:off x="0" y="-19050"/>
              <a:ext cx="6621167" cy="440690"/>
            </a:xfrm>
            <a:prstGeom prst="rect">
              <a:avLst/>
            </a:prstGeom>
          </p:spPr>
          <p:txBody>
            <a:bodyPr lIns="0" tIns="0" rIns="0" bIns="0" rtlCol="0" anchor="t">
              <a:spAutoFit/>
            </a:bodyPr>
            <a:lstStyle/>
            <a:p>
              <a:pPr marL="0" lvl="0" indent="0" algn="r" rtl="1">
                <a:lnSpc>
                  <a:spcPts val="2730"/>
                </a:lnSpc>
                <a:spcBef>
                  <a:spcPct val="0"/>
                </a:spcBef>
              </a:pPr>
              <a:r>
                <a:rPr lang="ar-EG" sz="2100" u="none" dirty="0">
                  <a:solidFill>
                    <a:srgbClr val="2B2B2B"/>
                  </a:solidFill>
                  <a:latin typeface="Noto Sans 1"/>
                </a:rPr>
                <a:t>الجزء الثاني</a:t>
              </a:r>
              <a:endParaRPr lang="en-US" sz="2100" u="none" dirty="0">
                <a:solidFill>
                  <a:srgbClr val="2B2B2B"/>
                </a:solidFill>
                <a:latin typeface="Noto Sans 1"/>
              </a:endParaRPr>
            </a:p>
          </p:txBody>
        </p:sp>
        <p:sp>
          <p:nvSpPr>
            <p:cNvPr id="13" name="TextBox 13"/>
            <p:cNvSpPr txBox="1"/>
            <p:nvPr/>
          </p:nvSpPr>
          <p:spPr>
            <a:xfrm>
              <a:off x="0" y="542488"/>
              <a:ext cx="6621167" cy="590762"/>
            </a:xfrm>
            <a:prstGeom prst="rect">
              <a:avLst/>
            </a:prstGeom>
          </p:spPr>
          <p:txBody>
            <a:bodyPr lIns="0" tIns="0" rIns="0" bIns="0" rtlCol="0" anchor="t">
              <a:spAutoFit/>
            </a:bodyPr>
            <a:lstStyle/>
            <a:p>
              <a:pPr algn="r" rtl="1">
                <a:lnSpc>
                  <a:spcPts val="3639"/>
                </a:lnSpc>
                <a:spcBef>
                  <a:spcPct val="0"/>
                </a:spcBef>
              </a:pPr>
              <a:r>
                <a:rPr lang="ar-EG" sz="2799" dirty="0">
                  <a:solidFill>
                    <a:srgbClr val="0D6742"/>
                  </a:solidFill>
                  <a:latin typeface="Noto Sans 1 Bold"/>
                </a:rPr>
                <a:t>تاريخ الإفلا</a:t>
              </a:r>
              <a:endParaRPr lang="en-US" sz="2799" dirty="0">
                <a:solidFill>
                  <a:srgbClr val="0D6742"/>
                </a:solidFill>
                <a:latin typeface="Noto Sans 1 Bold"/>
              </a:endParaRPr>
            </a:p>
          </p:txBody>
        </p:sp>
      </p:grpSp>
      <p:grpSp>
        <p:nvGrpSpPr>
          <p:cNvPr id="14" name="Group 14"/>
          <p:cNvGrpSpPr/>
          <p:nvPr/>
        </p:nvGrpSpPr>
        <p:grpSpPr>
          <a:xfrm>
            <a:off x="10464818" y="4322004"/>
            <a:ext cx="4965875" cy="849938"/>
            <a:chOff x="0" y="0"/>
            <a:chExt cx="6621167" cy="1133250"/>
          </a:xfrm>
        </p:grpSpPr>
        <p:sp>
          <p:nvSpPr>
            <p:cNvPr id="15" name="TextBox 15"/>
            <p:cNvSpPr txBox="1"/>
            <p:nvPr/>
          </p:nvSpPr>
          <p:spPr>
            <a:xfrm>
              <a:off x="0" y="-19050"/>
              <a:ext cx="6621167" cy="440690"/>
            </a:xfrm>
            <a:prstGeom prst="rect">
              <a:avLst/>
            </a:prstGeom>
          </p:spPr>
          <p:txBody>
            <a:bodyPr lIns="0" tIns="0" rIns="0" bIns="0" rtlCol="0" anchor="t">
              <a:spAutoFit/>
            </a:bodyPr>
            <a:lstStyle/>
            <a:p>
              <a:pPr marL="0" lvl="0" indent="0" algn="r" rtl="1">
                <a:lnSpc>
                  <a:spcPts val="2730"/>
                </a:lnSpc>
                <a:spcBef>
                  <a:spcPct val="0"/>
                </a:spcBef>
              </a:pPr>
              <a:r>
                <a:rPr lang="ar-EG" sz="2100" u="none" dirty="0">
                  <a:solidFill>
                    <a:srgbClr val="2B2B2B"/>
                  </a:solidFill>
                  <a:latin typeface="Noto Sans 1"/>
                </a:rPr>
                <a:t>الجزء الثالث</a:t>
              </a:r>
              <a:endParaRPr lang="en-US" sz="2100" u="none" dirty="0">
                <a:solidFill>
                  <a:srgbClr val="2B2B2B"/>
                </a:solidFill>
                <a:latin typeface="Noto Sans 1"/>
              </a:endParaRPr>
            </a:p>
          </p:txBody>
        </p:sp>
        <p:sp>
          <p:nvSpPr>
            <p:cNvPr id="16" name="TextBox 16"/>
            <p:cNvSpPr txBox="1"/>
            <p:nvPr/>
          </p:nvSpPr>
          <p:spPr>
            <a:xfrm>
              <a:off x="0" y="542488"/>
              <a:ext cx="6621167" cy="590762"/>
            </a:xfrm>
            <a:prstGeom prst="rect">
              <a:avLst/>
            </a:prstGeom>
          </p:spPr>
          <p:txBody>
            <a:bodyPr lIns="0" tIns="0" rIns="0" bIns="0" rtlCol="0" anchor="t">
              <a:spAutoFit/>
            </a:bodyPr>
            <a:lstStyle/>
            <a:p>
              <a:pPr algn="r" rtl="1">
                <a:lnSpc>
                  <a:spcPts val="3640"/>
                </a:lnSpc>
                <a:spcBef>
                  <a:spcPct val="0"/>
                </a:spcBef>
              </a:pPr>
              <a:r>
                <a:rPr lang="ar-EG" sz="2800" dirty="0">
                  <a:solidFill>
                    <a:srgbClr val="0D6742"/>
                  </a:solidFill>
                  <a:latin typeface="Noto Sans 1 Bold"/>
                </a:rPr>
                <a:t>رؤية الإفلا</a:t>
              </a:r>
              <a:endParaRPr lang="en-US" sz="2800" dirty="0">
                <a:solidFill>
                  <a:srgbClr val="0D6742"/>
                </a:solidFill>
                <a:latin typeface="Noto Sans 1 Bold"/>
              </a:endParaRPr>
            </a:p>
          </p:txBody>
        </p:sp>
      </p:grpSp>
      <p:grpSp>
        <p:nvGrpSpPr>
          <p:cNvPr id="17" name="Group 17"/>
          <p:cNvGrpSpPr/>
          <p:nvPr/>
        </p:nvGrpSpPr>
        <p:grpSpPr>
          <a:xfrm>
            <a:off x="10464818" y="5962632"/>
            <a:ext cx="4965875" cy="861986"/>
            <a:chOff x="0" y="0"/>
            <a:chExt cx="6621167" cy="1149315"/>
          </a:xfrm>
        </p:grpSpPr>
        <p:sp>
          <p:nvSpPr>
            <p:cNvPr id="18" name="TextBox 18"/>
            <p:cNvSpPr txBox="1"/>
            <p:nvPr/>
          </p:nvSpPr>
          <p:spPr>
            <a:xfrm>
              <a:off x="0" y="-19050"/>
              <a:ext cx="6621167" cy="440690"/>
            </a:xfrm>
            <a:prstGeom prst="rect">
              <a:avLst/>
            </a:prstGeom>
          </p:spPr>
          <p:txBody>
            <a:bodyPr lIns="0" tIns="0" rIns="0" bIns="0" rtlCol="0" anchor="t">
              <a:spAutoFit/>
            </a:bodyPr>
            <a:lstStyle/>
            <a:p>
              <a:pPr marL="0" lvl="0" indent="0" algn="r" rtl="1">
                <a:lnSpc>
                  <a:spcPts val="2730"/>
                </a:lnSpc>
                <a:spcBef>
                  <a:spcPct val="0"/>
                </a:spcBef>
              </a:pPr>
              <a:r>
                <a:rPr lang="ar-EG" sz="2100" u="none" dirty="0">
                  <a:solidFill>
                    <a:srgbClr val="2B2B2B"/>
                  </a:solidFill>
                  <a:latin typeface="Noto Sans 1"/>
                </a:rPr>
                <a:t>الجزء الرابع</a:t>
              </a:r>
              <a:endParaRPr lang="en-US" sz="2100" u="none" dirty="0">
                <a:solidFill>
                  <a:srgbClr val="2B2B2B"/>
                </a:solidFill>
                <a:latin typeface="Noto Sans 1"/>
              </a:endParaRPr>
            </a:p>
          </p:txBody>
        </p:sp>
        <p:sp>
          <p:nvSpPr>
            <p:cNvPr id="19" name="TextBox 19"/>
            <p:cNvSpPr txBox="1"/>
            <p:nvPr/>
          </p:nvSpPr>
          <p:spPr>
            <a:xfrm>
              <a:off x="0" y="558553"/>
              <a:ext cx="6621167" cy="590762"/>
            </a:xfrm>
            <a:prstGeom prst="rect">
              <a:avLst/>
            </a:prstGeom>
          </p:spPr>
          <p:txBody>
            <a:bodyPr lIns="0" tIns="0" rIns="0" bIns="0" rtlCol="0" anchor="t">
              <a:spAutoFit/>
            </a:bodyPr>
            <a:lstStyle/>
            <a:p>
              <a:pPr algn="r" rtl="1">
                <a:lnSpc>
                  <a:spcPts val="3640"/>
                </a:lnSpc>
                <a:spcBef>
                  <a:spcPct val="0"/>
                </a:spcBef>
              </a:pPr>
              <a:r>
                <a:rPr lang="ar-EG" sz="2800" dirty="0">
                  <a:solidFill>
                    <a:srgbClr val="0D6742"/>
                  </a:solidFill>
                  <a:latin typeface="Noto Sans 1 Bold"/>
                </a:rPr>
                <a:t>لماذا انضم إلى الإفلا</a:t>
              </a:r>
              <a:endParaRPr lang="en-US" sz="2800" dirty="0">
                <a:solidFill>
                  <a:srgbClr val="0D6742"/>
                </a:solidFill>
                <a:latin typeface="Noto Sans 1 Bold"/>
              </a:endParaRPr>
            </a:p>
          </p:txBody>
        </p:sp>
      </p:grpSp>
      <p:sp>
        <p:nvSpPr>
          <p:cNvPr id="20" name="AutoShape 20"/>
          <p:cNvSpPr/>
          <p:nvPr/>
        </p:nvSpPr>
        <p:spPr>
          <a:xfrm>
            <a:off x="10464818" y="6994400"/>
            <a:ext cx="5747740" cy="0"/>
          </a:xfrm>
          <a:prstGeom prst="line">
            <a:avLst/>
          </a:prstGeom>
          <a:ln w="9525" cap="rnd">
            <a:solidFill>
              <a:srgbClr val="2F8662">
                <a:alpha val="29804"/>
              </a:srgbClr>
            </a:solidFill>
            <a:prstDash val="solid"/>
            <a:headEnd type="none" w="sm" len="sm"/>
            <a:tailEnd type="none" w="sm" len="sm"/>
          </a:ln>
        </p:spPr>
      </p:sp>
      <p:grpSp>
        <p:nvGrpSpPr>
          <p:cNvPr id="21" name="Group 21"/>
          <p:cNvGrpSpPr/>
          <p:nvPr/>
        </p:nvGrpSpPr>
        <p:grpSpPr>
          <a:xfrm>
            <a:off x="10464818" y="7397682"/>
            <a:ext cx="4965875" cy="849938"/>
            <a:chOff x="0" y="0"/>
            <a:chExt cx="6621167" cy="1133250"/>
          </a:xfrm>
        </p:grpSpPr>
        <p:sp>
          <p:nvSpPr>
            <p:cNvPr id="22" name="TextBox 22"/>
            <p:cNvSpPr txBox="1"/>
            <p:nvPr/>
          </p:nvSpPr>
          <p:spPr>
            <a:xfrm>
              <a:off x="0" y="-19050"/>
              <a:ext cx="6621167" cy="440690"/>
            </a:xfrm>
            <a:prstGeom prst="rect">
              <a:avLst/>
            </a:prstGeom>
          </p:spPr>
          <p:txBody>
            <a:bodyPr lIns="0" tIns="0" rIns="0" bIns="0" rtlCol="0" anchor="t">
              <a:spAutoFit/>
            </a:bodyPr>
            <a:lstStyle/>
            <a:p>
              <a:pPr marL="0" lvl="0" indent="0" algn="r" rtl="1">
                <a:lnSpc>
                  <a:spcPts val="2730"/>
                </a:lnSpc>
                <a:spcBef>
                  <a:spcPct val="0"/>
                </a:spcBef>
              </a:pPr>
              <a:r>
                <a:rPr lang="ar-EG" sz="2100" u="none">
                  <a:solidFill>
                    <a:srgbClr val="2B2B2B"/>
                  </a:solidFill>
                  <a:latin typeface="Noto Sans 1"/>
                </a:rPr>
                <a:t>الجزء الخامس</a:t>
              </a:r>
              <a:endParaRPr lang="en-US" sz="2100" u="none" dirty="0">
                <a:solidFill>
                  <a:srgbClr val="2B2B2B"/>
                </a:solidFill>
                <a:latin typeface="Noto Sans 1"/>
              </a:endParaRPr>
            </a:p>
          </p:txBody>
        </p:sp>
        <p:sp>
          <p:nvSpPr>
            <p:cNvPr id="23" name="TextBox 23"/>
            <p:cNvSpPr txBox="1"/>
            <p:nvPr/>
          </p:nvSpPr>
          <p:spPr>
            <a:xfrm>
              <a:off x="0" y="542488"/>
              <a:ext cx="6621167" cy="590762"/>
            </a:xfrm>
            <a:prstGeom prst="rect">
              <a:avLst/>
            </a:prstGeom>
          </p:spPr>
          <p:txBody>
            <a:bodyPr lIns="0" tIns="0" rIns="0" bIns="0" rtlCol="0" anchor="t">
              <a:spAutoFit/>
            </a:bodyPr>
            <a:lstStyle/>
            <a:p>
              <a:pPr algn="r" rtl="1">
                <a:lnSpc>
                  <a:spcPts val="3640"/>
                </a:lnSpc>
                <a:spcBef>
                  <a:spcPct val="0"/>
                </a:spcBef>
              </a:pPr>
              <a:r>
                <a:rPr lang="ar-EG" sz="2800">
                  <a:solidFill>
                    <a:srgbClr val="0D6742"/>
                  </a:solidFill>
                  <a:latin typeface="Noto Sans 1 Bold"/>
                </a:rPr>
                <a:t>أنواع العضوية</a:t>
              </a:r>
              <a:endParaRPr lang="en-US" sz="2800" dirty="0">
                <a:solidFill>
                  <a:srgbClr val="0D6742"/>
                </a:solidFill>
                <a:latin typeface="Noto Sans 1 Bold"/>
              </a:endParaRPr>
            </a:p>
          </p:txBody>
        </p:sp>
      </p:grpSp>
    </p:spTree>
    <p:extLst>
      <p:ext uri="{BB962C8B-B14F-4D97-AF65-F5344CB8AC3E}">
        <p14:creationId xmlns:p14="http://schemas.microsoft.com/office/powerpoint/2010/main" val="337428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891149">
            <a:off x="10431443" y="-8013374"/>
            <a:ext cx="19169766" cy="21982670"/>
          </a:xfrm>
          <a:prstGeom prst="rect">
            <a:avLst/>
          </a:prstGeom>
          <a:solidFill>
            <a:srgbClr val="0D6742"/>
          </a:solidFill>
        </p:spPr>
      </p:sp>
      <p:grpSp>
        <p:nvGrpSpPr>
          <p:cNvPr id="3" name="Group 3"/>
          <p:cNvGrpSpPr/>
          <p:nvPr/>
        </p:nvGrpSpPr>
        <p:grpSpPr>
          <a:xfrm>
            <a:off x="1028700" y="1028700"/>
            <a:ext cx="6289674" cy="1236223"/>
            <a:chOff x="0" y="0"/>
            <a:chExt cx="8386232" cy="1648297"/>
          </a:xfrm>
        </p:grpSpPr>
        <p:sp>
          <p:nvSpPr>
            <p:cNvPr id="4" name="AutoShape 4"/>
            <p:cNvSpPr/>
            <p:nvPr/>
          </p:nvSpPr>
          <p:spPr>
            <a:xfrm>
              <a:off x="0" y="0"/>
              <a:ext cx="8366835" cy="1648297"/>
            </a:xfrm>
            <a:prstGeom prst="rect">
              <a:avLst/>
            </a:prstGeom>
            <a:solidFill>
              <a:srgbClr val="2F8662"/>
            </a:solidFill>
          </p:spPr>
        </p:sp>
        <p:sp>
          <p:nvSpPr>
            <p:cNvPr id="5" name="TextBox 5"/>
            <p:cNvSpPr txBox="1"/>
            <p:nvPr/>
          </p:nvSpPr>
          <p:spPr>
            <a:xfrm>
              <a:off x="273637" y="152400"/>
              <a:ext cx="8112595" cy="1395596"/>
            </a:xfrm>
            <a:prstGeom prst="rect">
              <a:avLst/>
            </a:prstGeom>
          </p:spPr>
          <p:txBody>
            <a:bodyPr lIns="0" tIns="0" rIns="0" bIns="0" rtlCol="0" anchor="t">
              <a:spAutoFit/>
            </a:bodyPr>
            <a:lstStyle/>
            <a:p>
              <a:pPr marL="0" lvl="0" indent="0" algn="r" rtl="1">
                <a:lnSpc>
                  <a:spcPts val="8085"/>
                </a:lnSpc>
                <a:spcBef>
                  <a:spcPct val="0"/>
                </a:spcBef>
              </a:pPr>
              <a:r>
                <a:rPr lang="ar-EG" sz="8085" spc="32" dirty="0">
                  <a:solidFill>
                    <a:srgbClr val="FFFFFF"/>
                  </a:solidFill>
                  <a:latin typeface="Noto Sans 2"/>
                </a:rPr>
                <a:t>عن </a:t>
              </a:r>
              <a:r>
                <a:rPr lang="ar-EG" sz="8085" spc="32" dirty="0" err="1">
                  <a:solidFill>
                    <a:srgbClr val="FFFFFF"/>
                  </a:solidFill>
                  <a:latin typeface="Noto Sans 2"/>
                </a:rPr>
                <a:t>الإفلا</a:t>
              </a:r>
              <a:endParaRPr lang="en-US" sz="8085" spc="32" dirty="0">
                <a:solidFill>
                  <a:srgbClr val="FFFFFF"/>
                </a:solidFill>
                <a:latin typeface="Noto Sans 2"/>
              </a:endParaRPr>
            </a:p>
          </p:txBody>
        </p:sp>
      </p:grpSp>
      <p:pic>
        <p:nvPicPr>
          <p:cNvPr id="6" name="Picture 6"/>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0206984" y="3486317"/>
            <a:ext cx="7735408" cy="3829027"/>
          </a:xfrm>
          <a:prstGeom prst="rect">
            <a:avLst/>
          </a:prstGeom>
        </p:spPr>
      </p:pic>
      <p:sp>
        <p:nvSpPr>
          <p:cNvPr id="7" name="TextBox 7"/>
          <p:cNvSpPr txBox="1"/>
          <p:nvPr/>
        </p:nvSpPr>
        <p:spPr>
          <a:xfrm>
            <a:off x="761827" y="3544408"/>
            <a:ext cx="8003721" cy="2308324"/>
          </a:xfrm>
          <a:prstGeom prst="rect">
            <a:avLst/>
          </a:prstGeom>
        </p:spPr>
        <p:txBody>
          <a:bodyPr lIns="0" tIns="0" rIns="0" bIns="0" rtlCol="0" anchor="t">
            <a:spAutoFit/>
          </a:bodyPr>
          <a:lstStyle/>
          <a:p>
            <a:pPr algn="r" rtl="1">
              <a:lnSpc>
                <a:spcPts val="4499"/>
              </a:lnSpc>
              <a:spcBef>
                <a:spcPct val="0"/>
              </a:spcBef>
            </a:pPr>
            <a:r>
              <a:rPr lang="ar-EG" sz="2999" dirty="0">
                <a:solidFill>
                  <a:srgbClr val="000000"/>
                </a:solidFill>
                <a:latin typeface="Noto Sans 1"/>
              </a:rPr>
              <a:t>الإفلا هي الصوت العالمي للمكتبات، وتمثل اتجاهات المهنة وتعمل على تحسين الخدمات على مستوى العالم.</a:t>
            </a:r>
            <a:endParaRPr lang="en-US" sz="2999" dirty="0">
              <a:solidFill>
                <a:srgbClr val="000000"/>
              </a:solidFill>
              <a:latin typeface="Noto Sans 1"/>
            </a:endParaRPr>
          </a:p>
          <a:p>
            <a:pPr algn="r" rtl="1">
              <a:lnSpc>
                <a:spcPts val="4499"/>
              </a:lnSpc>
              <a:spcBef>
                <a:spcPct val="0"/>
              </a:spcBef>
            </a:pPr>
            <a:r>
              <a:rPr lang="ar-EG" sz="2999">
                <a:solidFill>
                  <a:srgbClr val="000000"/>
                </a:solidFill>
                <a:latin typeface="Noto Sans 1"/>
              </a:rPr>
              <a:t>من المهم تحقيق الاستفادة المُثلى من العضوية، ومن مجتمع مهني نشِط، ومن التعاون الوثيق مع الشركاء.</a:t>
            </a:r>
            <a:endParaRPr lang="en-US" sz="2999" dirty="0">
              <a:solidFill>
                <a:srgbClr val="000000"/>
              </a:solidFill>
              <a:latin typeface="Noto Sans 1"/>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629400" y="1028700"/>
            <a:ext cx="6645271" cy="1315255"/>
            <a:chOff x="0" y="95251"/>
            <a:chExt cx="8860361" cy="1753673"/>
          </a:xfrm>
        </p:grpSpPr>
        <p:sp>
          <p:nvSpPr>
            <p:cNvPr id="3" name="AutoShape 3"/>
            <p:cNvSpPr/>
            <p:nvPr/>
          </p:nvSpPr>
          <p:spPr>
            <a:xfrm>
              <a:off x="0" y="112942"/>
              <a:ext cx="8860361" cy="1735982"/>
            </a:xfrm>
            <a:prstGeom prst="rect">
              <a:avLst/>
            </a:prstGeom>
            <a:solidFill>
              <a:srgbClr val="2F8662"/>
            </a:solidFill>
          </p:spPr>
        </p:sp>
        <p:sp>
          <p:nvSpPr>
            <p:cNvPr id="4" name="TextBox 4"/>
            <p:cNvSpPr txBox="1"/>
            <p:nvPr/>
          </p:nvSpPr>
          <p:spPr>
            <a:xfrm>
              <a:off x="240833" y="95251"/>
              <a:ext cx="8242766" cy="1611169"/>
            </a:xfrm>
            <a:prstGeom prst="rect">
              <a:avLst/>
            </a:prstGeom>
          </p:spPr>
          <p:txBody>
            <a:bodyPr wrap="square" lIns="0" tIns="0" rIns="0" bIns="0" rtlCol="0" anchor="t">
              <a:spAutoFit/>
            </a:bodyPr>
            <a:lstStyle/>
            <a:p>
              <a:pPr algn="ctr" rtl="1">
                <a:lnSpc>
                  <a:spcPts val="9087"/>
                </a:lnSpc>
              </a:pPr>
              <a:r>
                <a:rPr lang="ar-EG" sz="8413" dirty="0">
                  <a:solidFill>
                    <a:srgbClr val="FFFFFF"/>
                  </a:solidFill>
                  <a:latin typeface="Noto Sans 2 Bold"/>
                </a:rPr>
                <a:t>تاريخ </a:t>
              </a:r>
              <a:r>
                <a:rPr lang="ar-EG" sz="8413" dirty="0" err="1">
                  <a:solidFill>
                    <a:srgbClr val="FFFFFF"/>
                  </a:solidFill>
                  <a:latin typeface="Noto Sans 2 Bold"/>
                </a:rPr>
                <a:t>الإفلا</a:t>
              </a:r>
              <a:endParaRPr lang="en-US" sz="8413" dirty="0">
                <a:solidFill>
                  <a:srgbClr val="FFFFFF"/>
                </a:solidFill>
                <a:latin typeface="Noto Sans 2 Bold"/>
              </a:endParaRPr>
            </a:p>
          </p:txBody>
        </p:sp>
      </p:grpSp>
      <p:sp>
        <p:nvSpPr>
          <p:cNvPr id="5" name="TextBox 5"/>
          <p:cNvSpPr txBox="1"/>
          <p:nvPr/>
        </p:nvSpPr>
        <p:spPr>
          <a:xfrm>
            <a:off x="2267271" y="3103589"/>
            <a:ext cx="13753459" cy="4863960"/>
          </a:xfrm>
          <a:prstGeom prst="rect">
            <a:avLst/>
          </a:prstGeom>
        </p:spPr>
        <p:txBody>
          <a:bodyPr lIns="0" tIns="0" rIns="0" bIns="0" rtlCol="0" anchor="t">
            <a:spAutoFit/>
          </a:bodyPr>
          <a:lstStyle/>
          <a:p>
            <a:pPr algn="just" rtl="1">
              <a:lnSpc>
                <a:spcPts val="4799"/>
              </a:lnSpc>
              <a:spcBef>
                <a:spcPct val="0"/>
              </a:spcBef>
            </a:pPr>
            <a:r>
              <a:rPr lang="ar-EG" sz="3199" dirty="0">
                <a:solidFill>
                  <a:srgbClr val="000000"/>
                </a:solidFill>
                <a:latin typeface="Noto Sans 1"/>
              </a:rPr>
              <a:t>دعمت الإفلا من خلال تاريخها الطويل عمل المكتبات، والمكتبيين، وجمعيات المكتبات حول العالم.</a:t>
            </a:r>
          </a:p>
          <a:p>
            <a:pPr algn="just" rtl="1">
              <a:lnSpc>
                <a:spcPts val="4799"/>
              </a:lnSpc>
              <a:spcBef>
                <a:spcPct val="0"/>
              </a:spcBef>
            </a:pPr>
            <a:endParaRPr lang="ar-EG" sz="3199" dirty="0">
              <a:solidFill>
                <a:srgbClr val="000000"/>
              </a:solidFill>
              <a:latin typeface="Noto Sans 1"/>
            </a:endParaRPr>
          </a:p>
          <a:p>
            <a:pPr algn="just" rtl="1">
              <a:lnSpc>
                <a:spcPts val="4799"/>
              </a:lnSpc>
              <a:spcBef>
                <a:spcPct val="0"/>
              </a:spcBef>
            </a:pPr>
            <a:r>
              <a:rPr lang="ar-EG" sz="3199" dirty="0">
                <a:solidFill>
                  <a:srgbClr val="000000"/>
                </a:solidFill>
                <a:latin typeface="Noto Sans 1"/>
              </a:rPr>
              <a:t>أنشئ الاتحاد الدولي لجمعيات ومؤسسات المكتبات (الإفلا) في 30 سبتمبر 1927 من خلال الاجتماع السنوي لجمعية المكتبات بالمملكة المتحدة في إدنبرة، باسكتلندا، وبدأت الإفلا فعليًا في عام 1929 وكان عدد الأعضاء 15 ينتمون إلى 15 دولة.</a:t>
            </a:r>
          </a:p>
          <a:p>
            <a:pPr algn="just" rtl="1">
              <a:lnSpc>
                <a:spcPts val="4799"/>
              </a:lnSpc>
              <a:spcBef>
                <a:spcPct val="0"/>
              </a:spcBef>
            </a:pPr>
            <a:endParaRPr lang="ar-EG" sz="3199" dirty="0">
              <a:solidFill>
                <a:srgbClr val="000000"/>
              </a:solidFill>
              <a:latin typeface="Noto Sans 1"/>
            </a:endParaRPr>
          </a:p>
          <a:p>
            <a:pPr algn="just" rtl="1">
              <a:lnSpc>
                <a:spcPts val="4799"/>
              </a:lnSpc>
              <a:spcBef>
                <a:spcPct val="0"/>
              </a:spcBef>
            </a:pPr>
            <a:r>
              <a:rPr lang="ar-EG" sz="3199">
                <a:solidFill>
                  <a:srgbClr val="000000"/>
                </a:solidFill>
                <a:latin typeface="Noto Sans 1"/>
              </a:rPr>
              <a:t>ويتجاوز عدد أعضاء الإفلا في الوقت الحالي 1500 من الأعضاء والجهات المنتسبة من حوالي 150 دولة في جميع أنحاء العالم.</a:t>
            </a:r>
            <a:endParaRPr lang="ar-EG" sz="3199" dirty="0">
              <a:solidFill>
                <a:srgbClr val="000000"/>
              </a:solidFill>
              <a:latin typeface="Noto Sans 1"/>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896560">
            <a:off x="8714535" y="-959413"/>
            <a:ext cx="10488784" cy="12888019"/>
            <a:chOff x="0" y="0"/>
            <a:chExt cx="13985045" cy="17184025"/>
          </a:xfrm>
        </p:grpSpPr>
        <p:pic>
          <p:nvPicPr>
            <p:cNvPr id="3" name="Picture 3"/>
            <p:cNvPicPr>
              <a:picLocks noChangeAspect="1"/>
            </p:cNvPicPr>
            <p:nvPr/>
          </p:nvPicPr>
          <p:blipFill>
            <a:blip r:embed="rId2"/>
            <a:srcRect l="57" t="23252" r="55178"/>
            <a:stretch>
              <a:fillRect/>
            </a:stretch>
          </p:blipFill>
          <p:spPr>
            <a:xfrm>
              <a:off x="0" y="0"/>
              <a:ext cx="4577015" cy="5601008"/>
            </a:xfrm>
            <a:prstGeom prst="rect">
              <a:avLst/>
            </a:prstGeom>
          </p:spPr>
        </p:pic>
        <p:pic>
          <p:nvPicPr>
            <p:cNvPr id="4" name="Picture 4"/>
            <p:cNvPicPr>
              <a:picLocks noChangeAspect="1"/>
            </p:cNvPicPr>
            <p:nvPr/>
          </p:nvPicPr>
          <p:blipFill>
            <a:blip r:embed="rId3"/>
            <a:srcRect l="23364" r="23364"/>
            <a:stretch>
              <a:fillRect/>
            </a:stretch>
          </p:blipFill>
          <p:spPr>
            <a:xfrm>
              <a:off x="0" y="5728008"/>
              <a:ext cx="4577015" cy="5728008"/>
            </a:xfrm>
            <a:prstGeom prst="rect">
              <a:avLst/>
            </a:prstGeom>
          </p:spPr>
        </p:pic>
        <p:pic>
          <p:nvPicPr>
            <p:cNvPr id="5" name="Picture 5"/>
            <p:cNvPicPr>
              <a:picLocks noChangeAspect="1"/>
            </p:cNvPicPr>
            <p:nvPr/>
          </p:nvPicPr>
          <p:blipFill>
            <a:blip r:embed="rId4"/>
            <a:srcRect t="9209" b="9209"/>
            <a:stretch>
              <a:fillRect/>
            </a:stretch>
          </p:blipFill>
          <p:spPr>
            <a:xfrm>
              <a:off x="0" y="11583017"/>
              <a:ext cx="4577015" cy="5601008"/>
            </a:xfrm>
            <a:prstGeom prst="rect">
              <a:avLst/>
            </a:prstGeom>
          </p:spPr>
        </p:pic>
        <p:pic>
          <p:nvPicPr>
            <p:cNvPr id="6" name="Picture 6"/>
            <p:cNvPicPr>
              <a:picLocks noChangeAspect="1"/>
            </p:cNvPicPr>
            <p:nvPr/>
          </p:nvPicPr>
          <p:blipFill>
            <a:blip r:embed="rId5"/>
            <a:srcRect l="53504" r="10706"/>
            <a:stretch>
              <a:fillRect/>
            </a:stretch>
          </p:blipFill>
          <p:spPr>
            <a:xfrm>
              <a:off x="4704015" y="0"/>
              <a:ext cx="4577015" cy="8528512"/>
            </a:xfrm>
            <a:prstGeom prst="rect">
              <a:avLst/>
            </a:prstGeom>
          </p:spPr>
        </p:pic>
        <p:pic>
          <p:nvPicPr>
            <p:cNvPr id="7" name="Picture 7"/>
            <p:cNvPicPr>
              <a:picLocks noChangeAspect="1"/>
            </p:cNvPicPr>
            <p:nvPr/>
          </p:nvPicPr>
          <p:blipFill>
            <a:blip r:embed="rId6"/>
            <a:srcRect l="29175" r="39026"/>
            <a:stretch>
              <a:fillRect/>
            </a:stretch>
          </p:blipFill>
          <p:spPr>
            <a:xfrm>
              <a:off x="4704015" y="8655512"/>
              <a:ext cx="4577015" cy="8528512"/>
            </a:xfrm>
            <a:prstGeom prst="rect">
              <a:avLst/>
            </a:prstGeom>
          </p:spPr>
        </p:pic>
        <p:pic>
          <p:nvPicPr>
            <p:cNvPr id="8" name="Picture 8"/>
            <p:cNvPicPr>
              <a:picLocks noChangeAspect="1"/>
            </p:cNvPicPr>
            <p:nvPr/>
          </p:nvPicPr>
          <p:blipFill>
            <a:blip r:embed="rId7"/>
            <a:srcRect l="41568" r="4038"/>
            <a:stretch>
              <a:fillRect/>
            </a:stretch>
          </p:blipFill>
          <p:spPr>
            <a:xfrm>
              <a:off x="9408030" y="0"/>
              <a:ext cx="4577015" cy="5601008"/>
            </a:xfrm>
            <a:prstGeom prst="rect">
              <a:avLst/>
            </a:prstGeom>
          </p:spPr>
        </p:pic>
        <p:pic>
          <p:nvPicPr>
            <p:cNvPr id="9" name="Picture 9"/>
            <p:cNvPicPr>
              <a:picLocks noChangeAspect="1"/>
            </p:cNvPicPr>
            <p:nvPr/>
          </p:nvPicPr>
          <p:blipFill>
            <a:blip r:embed="rId8"/>
            <a:srcRect l="37759" r="8903"/>
            <a:stretch>
              <a:fillRect/>
            </a:stretch>
          </p:blipFill>
          <p:spPr>
            <a:xfrm>
              <a:off x="9408030" y="5728008"/>
              <a:ext cx="4577015" cy="5728008"/>
            </a:xfrm>
            <a:prstGeom prst="rect">
              <a:avLst/>
            </a:prstGeom>
          </p:spPr>
        </p:pic>
        <p:pic>
          <p:nvPicPr>
            <p:cNvPr id="10" name="Picture 10"/>
            <p:cNvPicPr>
              <a:picLocks noChangeAspect="1"/>
            </p:cNvPicPr>
            <p:nvPr/>
          </p:nvPicPr>
          <p:blipFill>
            <a:blip r:embed="rId9"/>
            <a:srcRect l="25164" r="25164"/>
            <a:stretch>
              <a:fillRect/>
            </a:stretch>
          </p:blipFill>
          <p:spPr>
            <a:xfrm>
              <a:off x="9408030" y="11583017"/>
              <a:ext cx="4577015" cy="5601008"/>
            </a:xfrm>
            <a:prstGeom prst="rect">
              <a:avLst/>
            </a:prstGeom>
          </p:spPr>
        </p:pic>
      </p:grpSp>
      <p:sp>
        <p:nvSpPr>
          <p:cNvPr id="11" name="TextBox 11"/>
          <p:cNvSpPr txBox="1"/>
          <p:nvPr/>
        </p:nvSpPr>
        <p:spPr>
          <a:xfrm>
            <a:off x="1028700" y="3889375"/>
            <a:ext cx="7086352" cy="2218108"/>
          </a:xfrm>
          <a:prstGeom prst="rect">
            <a:avLst/>
          </a:prstGeom>
        </p:spPr>
        <p:txBody>
          <a:bodyPr lIns="0" tIns="0" rIns="0" bIns="0" rtlCol="0" anchor="t">
            <a:spAutoFit/>
          </a:bodyPr>
          <a:lstStyle/>
          <a:p>
            <a:pPr lvl="0" algn="r" rtl="1">
              <a:lnSpc>
                <a:spcPts val="4374"/>
              </a:lnSpc>
            </a:pPr>
            <a:r>
              <a:rPr lang="ar-EG" sz="3499" spc="-69" dirty="0">
                <a:solidFill>
                  <a:srgbClr val="000000"/>
                </a:solidFill>
                <a:latin typeface="Noto Sans 1"/>
              </a:rPr>
              <a:t>رؤية الإفلا هي أن يكون مجال للمكتبات قوي ومتحد ويعمل على تعزيز قدرات </a:t>
            </a:r>
            <a:r>
              <a:rPr lang="ar-EG" sz="3499" spc="-69">
                <a:solidFill>
                  <a:srgbClr val="000000"/>
                </a:solidFill>
                <a:latin typeface="Noto Sans 1"/>
              </a:rPr>
              <a:t>المجتمعات المتعلمة، والمجتمعات الأكثر وعيًا المستنيرة، والمجتمعات </a:t>
            </a:r>
            <a:r>
              <a:rPr lang="ar-EG" sz="3499" spc="-69" dirty="0">
                <a:solidFill>
                  <a:srgbClr val="000000"/>
                </a:solidFill>
                <a:latin typeface="Noto Sans 1"/>
              </a:rPr>
              <a:t>المشارِكة.</a:t>
            </a:r>
          </a:p>
        </p:txBody>
      </p:sp>
      <p:grpSp>
        <p:nvGrpSpPr>
          <p:cNvPr id="12" name="Group 12"/>
          <p:cNvGrpSpPr/>
          <p:nvPr/>
        </p:nvGrpSpPr>
        <p:grpSpPr>
          <a:xfrm>
            <a:off x="1028700" y="1028700"/>
            <a:ext cx="5991580" cy="1301986"/>
            <a:chOff x="0" y="0"/>
            <a:chExt cx="7988774" cy="1735982"/>
          </a:xfrm>
        </p:grpSpPr>
        <p:sp>
          <p:nvSpPr>
            <p:cNvPr id="13" name="AutoShape 13"/>
            <p:cNvSpPr/>
            <p:nvPr/>
          </p:nvSpPr>
          <p:spPr>
            <a:xfrm>
              <a:off x="0" y="0"/>
              <a:ext cx="7988774" cy="1735982"/>
            </a:xfrm>
            <a:prstGeom prst="rect">
              <a:avLst/>
            </a:prstGeom>
            <a:solidFill>
              <a:srgbClr val="2F8662"/>
            </a:solidFill>
          </p:spPr>
        </p:sp>
        <p:sp>
          <p:nvSpPr>
            <p:cNvPr id="14" name="TextBox 14"/>
            <p:cNvSpPr txBox="1"/>
            <p:nvPr/>
          </p:nvSpPr>
          <p:spPr>
            <a:xfrm>
              <a:off x="196845" y="124813"/>
              <a:ext cx="7575555" cy="1611169"/>
            </a:xfrm>
            <a:prstGeom prst="rect">
              <a:avLst/>
            </a:prstGeom>
          </p:spPr>
          <p:txBody>
            <a:bodyPr wrap="square" lIns="0" tIns="0" rIns="0" bIns="0" rtlCol="0" anchor="t">
              <a:spAutoFit/>
            </a:bodyPr>
            <a:lstStyle/>
            <a:p>
              <a:pPr algn="r" rtl="1">
                <a:lnSpc>
                  <a:spcPts val="9087"/>
                </a:lnSpc>
              </a:pPr>
              <a:r>
                <a:rPr lang="ar-EG" sz="8413" dirty="0">
                  <a:solidFill>
                    <a:srgbClr val="FFFFFF"/>
                  </a:solidFill>
                  <a:latin typeface="Noto Sans 2 Bold"/>
                </a:rPr>
                <a:t>رؤية </a:t>
              </a:r>
              <a:r>
                <a:rPr lang="ar-EG" sz="8413" dirty="0" err="1">
                  <a:solidFill>
                    <a:srgbClr val="FFFFFF"/>
                  </a:solidFill>
                  <a:latin typeface="Noto Sans 2 Bold"/>
                </a:rPr>
                <a:t>الإفلا</a:t>
              </a:r>
              <a:endParaRPr lang="en-US" sz="8413" dirty="0">
                <a:solidFill>
                  <a:srgbClr val="FFFFFF"/>
                </a:solidFill>
                <a:latin typeface="Noto Sans 2 Bold"/>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D6742"/>
        </a:solidFill>
        <a:effectLst/>
      </p:bgPr>
    </p:bg>
    <p:spTree>
      <p:nvGrpSpPr>
        <p:cNvPr id="1" name=""/>
        <p:cNvGrpSpPr/>
        <p:nvPr/>
      </p:nvGrpSpPr>
      <p:grpSpPr>
        <a:xfrm>
          <a:off x="0" y="0"/>
          <a:ext cx="0" cy="0"/>
          <a:chOff x="0" y="0"/>
          <a:chExt cx="0" cy="0"/>
        </a:xfrm>
      </p:grpSpPr>
      <p:sp>
        <p:nvSpPr>
          <p:cNvPr id="2" name="AutoShape 2"/>
          <p:cNvSpPr/>
          <p:nvPr/>
        </p:nvSpPr>
        <p:spPr>
          <a:xfrm>
            <a:off x="-9501789" y="-3288709"/>
            <a:ext cx="16333814" cy="14395733"/>
          </a:xfrm>
          <a:prstGeom prst="rect">
            <a:avLst/>
          </a:prstGeom>
          <a:solidFill>
            <a:srgbClr val="FFFFFF"/>
          </a:solidFill>
        </p:spPr>
      </p:sp>
      <p:grpSp>
        <p:nvGrpSpPr>
          <p:cNvPr id="3" name="Group 3"/>
          <p:cNvGrpSpPr/>
          <p:nvPr/>
        </p:nvGrpSpPr>
        <p:grpSpPr>
          <a:xfrm>
            <a:off x="114337" y="0"/>
            <a:ext cx="6614474" cy="10287000"/>
            <a:chOff x="0" y="0"/>
            <a:chExt cx="8819299" cy="13716000"/>
          </a:xfrm>
        </p:grpSpPr>
        <p:pic>
          <p:nvPicPr>
            <p:cNvPr id="4" name="Picture 4"/>
            <p:cNvPicPr>
              <a:picLocks noChangeAspect="1"/>
            </p:cNvPicPr>
            <p:nvPr/>
          </p:nvPicPr>
          <p:blipFill>
            <a:blip r:embed="rId2"/>
            <a:srcRect t="38067" b="28011"/>
            <a:stretch>
              <a:fillRect/>
            </a:stretch>
          </p:blipFill>
          <p:spPr>
            <a:xfrm>
              <a:off x="0" y="0"/>
              <a:ext cx="8819299" cy="4487333"/>
            </a:xfrm>
            <a:prstGeom prst="rect">
              <a:avLst/>
            </a:prstGeom>
          </p:spPr>
        </p:pic>
        <p:pic>
          <p:nvPicPr>
            <p:cNvPr id="5" name="Picture 5"/>
            <p:cNvPicPr>
              <a:picLocks noChangeAspect="1"/>
            </p:cNvPicPr>
            <p:nvPr/>
          </p:nvPicPr>
          <p:blipFill>
            <a:blip r:embed="rId3"/>
            <a:srcRect t="11887" b="11887"/>
            <a:stretch>
              <a:fillRect/>
            </a:stretch>
          </p:blipFill>
          <p:spPr>
            <a:xfrm>
              <a:off x="0" y="4614333"/>
              <a:ext cx="8819299" cy="4487333"/>
            </a:xfrm>
            <a:prstGeom prst="rect">
              <a:avLst/>
            </a:prstGeom>
          </p:spPr>
        </p:pic>
        <p:pic>
          <p:nvPicPr>
            <p:cNvPr id="6" name="Picture 6"/>
            <p:cNvPicPr>
              <a:picLocks noChangeAspect="1"/>
            </p:cNvPicPr>
            <p:nvPr/>
          </p:nvPicPr>
          <p:blipFill>
            <a:blip r:embed="rId4"/>
            <a:srcRect t="11887" b="11887"/>
            <a:stretch>
              <a:fillRect/>
            </a:stretch>
          </p:blipFill>
          <p:spPr>
            <a:xfrm>
              <a:off x="0" y="9228667"/>
              <a:ext cx="8819299" cy="4487333"/>
            </a:xfrm>
            <a:prstGeom prst="rect">
              <a:avLst/>
            </a:prstGeom>
          </p:spPr>
        </p:pic>
      </p:grpSp>
      <p:grpSp>
        <p:nvGrpSpPr>
          <p:cNvPr id="7" name="Group 7"/>
          <p:cNvGrpSpPr/>
          <p:nvPr/>
        </p:nvGrpSpPr>
        <p:grpSpPr>
          <a:xfrm>
            <a:off x="10315656" y="502405"/>
            <a:ext cx="7010400" cy="2221618"/>
            <a:chOff x="-403264" y="0"/>
            <a:chExt cx="6635232" cy="2962159"/>
          </a:xfrm>
        </p:grpSpPr>
        <p:sp>
          <p:nvSpPr>
            <p:cNvPr id="8" name="AutoShape 8"/>
            <p:cNvSpPr/>
            <p:nvPr/>
          </p:nvSpPr>
          <p:spPr>
            <a:xfrm>
              <a:off x="0" y="0"/>
              <a:ext cx="6231968" cy="1735982"/>
            </a:xfrm>
            <a:prstGeom prst="rect">
              <a:avLst/>
            </a:prstGeom>
            <a:solidFill>
              <a:srgbClr val="2F8662"/>
            </a:solidFill>
          </p:spPr>
        </p:sp>
        <p:sp>
          <p:nvSpPr>
            <p:cNvPr id="9" name="TextBox 9"/>
            <p:cNvSpPr txBox="1"/>
            <p:nvPr/>
          </p:nvSpPr>
          <p:spPr>
            <a:xfrm>
              <a:off x="-403264" y="192169"/>
              <a:ext cx="6337805" cy="2769990"/>
            </a:xfrm>
            <a:prstGeom prst="rect">
              <a:avLst/>
            </a:prstGeom>
          </p:spPr>
          <p:txBody>
            <a:bodyPr wrap="square" lIns="0" tIns="0" rIns="0" bIns="0" rtlCol="0" anchor="t">
              <a:spAutoFit/>
            </a:bodyPr>
            <a:lstStyle/>
            <a:p>
              <a:pPr algn="r" rtl="1">
                <a:lnSpc>
                  <a:spcPts val="8110"/>
                </a:lnSpc>
              </a:pPr>
              <a:r>
                <a:rPr lang="ar-EG" sz="7510" dirty="0">
                  <a:solidFill>
                    <a:srgbClr val="FFFFFF"/>
                  </a:solidFill>
                  <a:latin typeface="Noto Sans 2 Bold"/>
                </a:rPr>
                <a:t>لماذا أنضم إلى </a:t>
              </a:r>
              <a:r>
                <a:rPr lang="ar-EG" sz="7510" dirty="0" err="1">
                  <a:solidFill>
                    <a:srgbClr val="FFFFFF"/>
                  </a:solidFill>
                  <a:latin typeface="Noto Sans 2 Bold"/>
                </a:rPr>
                <a:t>الإفلا</a:t>
              </a:r>
              <a:endParaRPr lang="en-US" sz="7510" dirty="0">
                <a:solidFill>
                  <a:srgbClr val="FFFFFF"/>
                </a:solidFill>
                <a:latin typeface="Noto Sans 2 Bold"/>
              </a:endParaRPr>
            </a:p>
          </p:txBody>
        </p:sp>
      </p:grpSp>
      <p:sp>
        <p:nvSpPr>
          <p:cNvPr id="10" name="TextBox 10"/>
          <p:cNvSpPr txBox="1"/>
          <p:nvPr/>
        </p:nvSpPr>
        <p:spPr>
          <a:xfrm>
            <a:off x="8074848" y="2724023"/>
            <a:ext cx="9184452" cy="4308872"/>
          </a:xfrm>
          <a:prstGeom prst="rect">
            <a:avLst/>
          </a:prstGeom>
        </p:spPr>
        <p:txBody>
          <a:bodyPr lIns="0" tIns="0" rIns="0" bIns="0" rtlCol="0" anchor="t">
            <a:spAutoFit/>
          </a:bodyPr>
          <a:lstStyle/>
          <a:p>
            <a:pPr algn="r" rtl="1">
              <a:lnSpc>
                <a:spcPts val="4200"/>
              </a:lnSpc>
            </a:pPr>
            <a:r>
              <a:rPr lang="ar-EG" sz="3000" dirty="0">
                <a:solidFill>
                  <a:srgbClr val="FFFFFF"/>
                </a:solidFill>
                <a:latin typeface="Noto Sans 3"/>
              </a:rPr>
              <a:t>إنضم إلى شبكة متحدة قوية لما يقارب 1500 عضو من حوالي 150 دولة في جميع أنحاء العالم.</a:t>
            </a:r>
          </a:p>
          <a:p>
            <a:pPr algn="r" rtl="1">
              <a:lnSpc>
                <a:spcPts val="4200"/>
              </a:lnSpc>
            </a:pPr>
            <a:endParaRPr lang="ar-EG" sz="3000" dirty="0">
              <a:solidFill>
                <a:srgbClr val="FFFFFF"/>
              </a:solidFill>
              <a:latin typeface="Noto Sans 3"/>
            </a:endParaRPr>
          </a:p>
          <a:p>
            <a:pPr algn="r" rtl="1">
              <a:lnSpc>
                <a:spcPts val="4200"/>
              </a:lnSpc>
            </a:pPr>
            <a:r>
              <a:rPr lang="ar-EG" sz="3000">
                <a:solidFill>
                  <a:srgbClr val="FFFFFF"/>
                </a:solidFill>
                <a:latin typeface="Noto Sans 3"/>
              </a:rPr>
              <a:t>يعزز انضمامكم </a:t>
            </a:r>
            <a:r>
              <a:rPr lang="ar-EG" sz="3000" dirty="0">
                <a:solidFill>
                  <a:srgbClr val="FFFFFF"/>
                </a:solidFill>
                <a:latin typeface="Noto Sans 3"/>
              </a:rPr>
              <a:t>إلى </a:t>
            </a:r>
            <a:r>
              <a:rPr lang="ar-EG" sz="3000">
                <a:solidFill>
                  <a:srgbClr val="FFFFFF"/>
                </a:solidFill>
                <a:latin typeface="Noto Sans 3"/>
              </a:rPr>
              <a:t>الإفلا التزامكم </a:t>
            </a:r>
            <a:r>
              <a:rPr lang="ar-EG" sz="3000" dirty="0">
                <a:solidFill>
                  <a:srgbClr val="FFFFFF"/>
                </a:solidFill>
                <a:latin typeface="Noto Sans 3"/>
              </a:rPr>
              <a:t>بتقديم خدمات مكتبية استثنائية ودعم القيم الأساسية للعمل في مجال المكتبات والمعلومات.</a:t>
            </a:r>
          </a:p>
          <a:p>
            <a:pPr algn="r" rtl="1">
              <a:lnSpc>
                <a:spcPts val="4200"/>
              </a:lnSpc>
            </a:pPr>
            <a:endParaRPr lang="ar-EG" sz="3000" dirty="0">
              <a:solidFill>
                <a:srgbClr val="FFFFFF"/>
              </a:solidFill>
              <a:latin typeface="Noto Sans 3"/>
            </a:endParaRPr>
          </a:p>
          <a:p>
            <a:pPr algn="r" rtl="1">
              <a:lnSpc>
                <a:spcPts val="4200"/>
              </a:lnSpc>
            </a:pPr>
            <a:r>
              <a:rPr lang="ar-EG" sz="3000" dirty="0">
                <a:solidFill>
                  <a:srgbClr val="FFFFFF"/>
                </a:solidFill>
                <a:latin typeface="Noto Sans 3"/>
              </a:rPr>
              <a:t>أعضاء الإفلا هم الدعم الأكبرلنا، ونعمل سويًا للمساعدة في تحديد خطة عمل المجتمع الدولي للمكتبات والمعلومات.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14904" r="27812"/>
          <a:stretch>
            <a:fillRect/>
          </a:stretch>
        </p:blipFill>
        <p:spPr>
          <a:xfrm>
            <a:off x="0" y="0"/>
            <a:ext cx="8855652" cy="10287000"/>
          </a:xfrm>
          <a:prstGeom prst="rect">
            <a:avLst/>
          </a:prstGeom>
        </p:spPr>
      </p:pic>
      <p:grpSp>
        <p:nvGrpSpPr>
          <p:cNvPr id="3" name="Group 3"/>
          <p:cNvGrpSpPr/>
          <p:nvPr/>
        </p:nvGrpSpPr>
        <p:grpSpPr>
          <a:xfrm>
            <a:off x="4197401" y="1028700"/>
            <a:ext cx="9430803" cy="1292403"/>
            <a:chOff x="0" y="0"/>
            <a:chExt cx="12574404" cy="1723204"/>
          </a:xfrm>
        </p:grpSpPr>
        <p:sp>
          <p:nvSpPr>
            <p:cNvPr id="4" name="AutoShape 4"/>
            <p:cNvSpPr/>
            <p:nvPr/>
          </p:nvSpPr>
          <p:spPr>
            <a:xfrm>
              <a:off x="0" y="50424"/>
              <a:ext cx="12574404" cy="1672780"/>
            </a:xfrm>
            <a:prstGeom prst="rect">
              <a:avLst/>
            </a:prstGeom>
            <a:solidFill>
              <a:srgbClr val="2F8662"/>
            </a:solidFill>
          </p:spPr>
        </p:sp>
        <p:sp>
          <p:nvSpPr>
            <p:cNvPr id="5" name="TextBox 5"/>
            <p:cNvSpPr txBox="1"/>
            <p:nvPr/>
          </p:nvSpPr>
          <p:spPr>
            <a:xfrm>
              <a:off x="195042" y="85725"/>
              <a:ext cx="12379363" cy="1501376"/>
            </a:xfrm>
            <a:prstGeom prst="rect">
              <a:avLst/>
            </a:prstGeom>
          </p:spPr>
          <p:txBody>
            <a:bodyPr lIns="0" tIns="0" rIns="0" bIns="0" rtlCol="0" anchor="t">
              <a:spAutoFit/>
            </a:bodyPr>
            <a:lstStyle/>
            <a:p>
              <a:pPr algn="ctr" rtl="1">
                <a:lnSpc>
                  <a:spcPts val="8451"/>
                </a:lnSpc>
              </a:pPr>
              <a:r>
                <a:rPr lang="ar-EG" sz="7825" dirty="0">
                  <a:solidFill>
                    <a:srgbClr val="FFFFFF"/>
                  </a:solidFill>
                  <a:latin typeface="Noto Sans 2 Bold"/>
                </a:rPr>
                <a:t>أقسام الإفلا الإقليمية</a:t>
              </a:r>
              <a:endParaRPr lang="en-US" sz="7825" dirty="0">
                <a:solidFill>
                  <a:srgbClr val="FFFFFF"/>
                </a:solidFill>
                <a:latin typeface="Noto Sans 2 Bold"/>
              </a:endParaRPr>
            </a:p>
          </p:txBody>
        </p:sp>
      </p:grpSp>
      <p:sp>
        <p:nvSpPr>
          <p:cNvPr id="6" name="TextBox 6"/>
          <p:cNvSpPr txBox="1"/>
          <p:nvPr/>
        </p:nvSpPr>
        <p:spPr>
          <a:xfrm>
            <a:off x="10174726" y="3080610"/>
            <a:ext cx="7084574" cy="3860031"/>
          </a:xfrm>
          <a:prstGeom prst="rect">
            <a:avLst/>
          </a:prstGeom>
        </p:spPr>
        <p:txBody>
          <a:bodyPr lIns="0" tIns="0" rIns="0" bIns="0" rtlCol="0" anchor="t">
            <a:spAutoFit/>
          </a:bodyPr>
          <a:lstStyle/>
          <a:p>
            <a:pPr algn="r" rtl="1">
              <a:lnSpc>
                <a:spcPts val="4324"/>
              </a:lnSpc>
            </a:pPr>
            <a:r>
              <a:rPr lang="ar-EG" sz="3088" dirty="0">
                <a:solidFill>
                  <a:srgbClr val="000000"/>
                </a:solidFill>
                <a:latin typeface="Noto Sans 3"/>
              </a:rPr>
              <a:t>تركز اللجان الخاصة بأقسام الإفلا الإقليمية على قضايا التوعية والاحتياجات الخاصة بمناطق محددة.</a:t>
            </a:r>
          </a:p>
          <a:p>
            <a:pPr algn="r" rtl="1">
              <a:lnSpc>
                <a:spcPts val="4324"/>
              </a:lnSpc>
            </a:pPr>
            <a:endParaRPr lang="ar-EG" sz="3088" dirty="0">
              <a:solidFill>
                <a:srgbClr val="000000"/>
              </a:solidFill>
              <a:latin typeface="Noto Sans 3"/>
            </a:endParaRPr>
          </a:p>
          <a:p>
            <a:pPr algn="r" rtl="1">
              <a:lnSpc>
                <a:spcPts val="4324"/>
              </a:lnSpc>
            </a:pPr>
            <a:r>
              <a:rPr lang="ar-EG" sz="3088" dirty="0">
                <a:solidFill>
                  <a:srgbClr val="000000"/>
                </a:solidFill>
                <a:latin typeface="Noto Sans 3"/>
              </a:rPr>
              <a:t>كعضو من أعضاء الإفلا، يتم تسجيلكم بالقسم الأنسب من أقسام الإفلا الإقليمية وفقًا للدولة/الإقليم الذي تعيشون فيه.</a:t>
            </a:r>
          </a:p>
          <a:p>
            <a:pPr algn="r" rtl="1">
              <a:lnSpc>
                <a:spcPts val="4324"/>
              </a:lnSpc>
            </a:pPr>
            <a:endParaRPr lang="ar-EG" sz="3088" dirty="0">
              <a:solidFill>
                <a:srgbClr val="000000"/>
              </a:solidFill>
              <a:latin typeface="Noto Sans 3"/>
            </a:endParaRPr>
          </a:p>
          <a:p>
            <a:pPr algn="r" rtl="1">
              <a:lnSpc>
                <a:spcPts val="4324"/>
              </a:lnSpc>
            </a:pPr>
            <a:r>
              <a:rPr lang="ar-EG" sz="3088" dirty="0">
                <a:solidFill>
                  <a:srgbClr val="000000"/>
                </a:solidFill>
                <a:latin typeface="Noto Sans 3"/>
              </a:rPr>
              <a:t>يكون عمل الإفلا من خلال ستة من أقسام الإفلا الإقليمية.</a:t>
            </a:r>
            <a:r>
              <a:rPr lang="en-US" sz="3088" dirty="0">
                <a:solidFill>
                  <a:srgbClr val="000000"/>
                </a:solidFill>
                <a:latin typeface="Noto Sans 3"/>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028700" y="2411650"/>
            <a:ext cx="3528805" cy="3054021"/>
          </a:xfrm>
          <a:prstGeom prst="rect">
            <a:avLst/>
          </a:prstGeom>
        </p:spPr>
      </p:pic>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7379597" y="2411650"/>
            <a:ext cx="3528805" cy="3054021"/>
          </a:xfrm>
          <a:prstGeom prst="rect">
            <a:avLst/>
          </a:prstGeom>
        </p:spPr>
      </p:pic>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3730495" y="2411650"/>
            <a:ext cx="3528805" cy="3054021"/>
          </a:xfrm>
          <a:prstGeom prst="rect">
            <a:avLst/>
          </a:prstGeom>
        </p:spPr>
      </p:pic>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028700" y="6204279"/>
            <a:ext cx="3528805" cy="3054021"/>
          </a:xfrm>
          <a:prstGeom prst="rect">
            <a:avLst/>
          </a:prstGeom>
        </p:spPr>
      </p:pic>
      <p:pic>
        <p:nvPicPr>
          <p:cNvPr id="6" name="Picture 6"/>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3730495" y="6204279"/>
            <a:ext cx="3528805" cy="3054021"/>
          </a:xfrm>
          <a:prstGeom prst="rect">
            <a:avLst/>
          </a:prstGeom>
        </p:spPr>
      </p:pic>
      <p:pic>
        <p:nvPicPr>
          <p:cNvPr id="7" name="Picture 7"/>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7379597" y="6204279"/>
            <a:ext cx="3528805" cy="3054021"/>
          </a:xfrm>
          <a:prstGeom prst="rect">
            <a:avLst/>
          </a:prstGeom>
        </p:spPr>
      </p:pic>
      <p:sp>
        <p:nvSpPr>
          <p:cNvPr id="8" name="TextBox 8"/>
          <p:cNvSpPr txBox="1"/>
          <p:nvPr/>
        </p:nvSpPr>
        <p:spPr>
          <a:xfrm>
            <a:off x="1457274" y="3316733"/>
            <a:ext cx="2777686" cy="1000274"/>
          </a:xfrm>
          <a:prstGeom prst="rect">
            <a:avLst/>
          </a:prstGeom>
        </p:spPr>
        <p:txBody>
          <a:bodyPr wrap="square" lIns="0" tIns="0" rIns="0" bIns="0" rtlCol="0" anchor="t">
            <a:spAutoFit/>
          </a:bodyPr>
          <a:lstStyle/>
          <a:p>
            <a:pPr algn="ctr">
              <a:lnSpc>
                <a:spcPts val="3900"/>
              </a:lnSpc>
            </a:pPr>
            <a:r>
              <a:rPr lang="ar-EG" sz="3000" dirty="0">
                <a:solidFill>
                  <a:srgbClr val="000000"/>
                </a:solidFill>
                <a:latin typeface="Noto Sans 2"/>
              </a:rPr>
              <a:t>قسم الإفلا الإقليمي لآسيا وأوقيانوسيا</a:t>
            </a:r>
            <a:endParaRPr lang="en-US" sz="3000" dirty="0">
              <a:solidFill>
                <a:srgbClr val="000000"/>
              </a:solidFill>
              <a:latin typeface="Noto Sans 2"/>
            </a:endParaRPr>
          </a:p>
        </p:txBody>
      </p:sp>
      <p:sp>
        <p:nvSpPr>
          <p:cNvPr id="9" name="TextBox 9"/>
          <p:cNvSpPr txBox="1"/>
          <p:nvPr/>
        </p:nvSpPr>
        <p:spPr>
          <a:xfrm>
            <a:off x="7616990" y="3564383"/>
            <a:ext cx="3054021" cy="972061"/>
          </a:xfrm>
          <a:prstGeom prst="rect">
            <a:avLst/>
          </a:prstGeom>
        </p:spPr>
        <p:txBody>
          <a:bodyPr lIns="0" tIns="0" rIns="0" bIns="0" rtlCol="0" anchor="t">
            <a:spAutoFit/>
          </a:bodyPr>
          <a:lstStyle/>
          <a:p>
            <a:pPr algn="ctr" rtl="1">
              <a:lnSpc>
                <a:spcPts val="3900"/>
              </a:lnSpc>
            </a:pPr>
            <a:r>
              <a:rPr lang="ar-EG" sz="3000" dirty="0">
                <a:solidFill>
                  <a:srgbClr val="000000"/>
                </a:solidFill>
                <a:latin typeface="Noto Sans 2"/>
              </a:rPr>
              <a:t>قسم الإفلا الإقليمي لأوروبا</a:t>
            </a:r>
            <a:endParaRPr lang="en-US" sz="3000" dirty="0">
              <a:solidFill>
                <a:srgbClr val="000000"/>
              </a:solidFill>
              <a:latin typeface="Noto Sans 2"/>
            </a:endParaRPr>
          </a:p>
        </p:txBody>
      </p:sp>
      <p:sp>
        <p:nvSpPr>
          <p:cNvPr id="10" name="TextBox 10"/>
          <p:cNvSpPr txBox="1"/>
          <p:nvPr/>
        </p:nvSpPr>
        <p:spPr>
          <a:xfrm>
            <a:off x="14247695" y="2948061"/>
            <a:ext cx="2494405" cy="1972335"/>
          </a:xfrm>
          <a:prstGeom prst="rect">
            <a:avLst/>
          </a:prstGeom>
        </p:spPr>
        <p:txBody>
          <a:bodyPr lIns="0" tIns="0" rIns="0" bIns="0" rtlCol="0" anchor="t">
            <a:spAutoFit/>
          </a:bodyPr>
          <a:lstStyle/>
          <a:p>
            <a:pPr algn="ctr" rtl="1">
              <a:lnSpc>
                <a:spcPts val="3899"/>
              </a:lnSpc>
            </a:pPr>
            <a:r>
              <a:rPr lang="ar-EG" sz="2999" dirty="0">
                <a:solidFill>
                  <a:srgbClr val="000000"/>
                </a:solidFill>
                <a:latin typeface="Noto Sans 2"/>
              </a:rPr>
              <a:t>قسم الإفلا الإقليمي </a:t>
            </a:r>
            <a:r>
              <a:rPr lang="ar-EG" sz="2999">
                <a:solidFill>
                  <a:srgbClr val="000000"/>
                </a:solidFill>
                <a:latin typeface="Noto Sans 2"/>
              </a:rPr>
              <a:t>لأمريكا اللاتينية </a:t>
            </a:r>
            <a:r>
              <a:rPr lang="ar-EG" sz="2999" dirty="0">
                <a:solidFill>
                  <a:srgbClr val="000000"/>
                </a:solidFill>
                <a:latin typeface="Noto Sans 2"/>
              </a:rPr>
              <a:t>ومنطقة البحر الكاريبي</a:t>
            </a:r>
            <a:endParaRPr lang="en-US" sz="2999" dirty="0">
              <a:solidFill>
                <a:srgbClr val="000000"/>
              </a:solidFill>
              <a:latin typeface="Noto Sans 2"/>
            </a:endParaRPr>
          </a:p>
        </p:txBody>
      </p:sp>
      <p:sp>
        <p:nvSpPr>
          <p:cNvPr id="11" name="TextBox 11"/>
          <p:cNvSpPr txBox="1"/>
          <p:nvPr/>
        </p:nvSpPr>
        <p:spPr>
          <a:xfrm>
            <a:off x="1457274" y="6978815"/>
            <a:ext cx="2430475" cy="1472198"/>
          </a:xfrm>
          <a:prstGeom prst="rect">
            <a:avLst/>
          </a:prstGeom>
        </p:spPr>
        <p:txBody>
          <a:bodyPr lIns="0" tIns="0" rIns="0" bIns="0" rtlCol="0" anchor="t">
            <a:spAutoFit/>
          </a:bodyPr>
          <a:lstStyle/>
          <a:p>
            <a:pPr algn="ctr">
              <a:lnSpc>
                <a:spcPts val="3900"/>
              </a:lnSpc>
            </a:pPr>
            <a:r>
              <a:rPr lang="ar-EG" sz="3000" dirty="0">
                <a:solidFill>
                  <a:srgbClr val="000000"/>
                </a:solidFill>
                <a:latin typeface="Noto Sans 2"/>
              </a:rPr>
              <a:t>قسم الإفلا الإقليمي للشرق الأوسط وشمال إفريقيا</a:t>
            </a:r>
            <a:endParaRPr lang="en-US" sz="3000" dirty="0">
              <a:solidFill>
                <a:srgbClr val="000000"/>
              </a:solidFill>
              <a:latin typeface="Noto Sans 2"/>
            </a:endParaRPr>
          </a:p>
        </p:txBody>
      </p:sp>
      <p:sp>
        <p:nvSpPr>
          <p:cNvPr id="12" name="TextBox 12"/>
          <p:cNvSpPr txBox="1"/>
          <p:nvPr/>
        </p:nvSpPr>
        <p:spPr>
          <a:xfrm>
            <a:off x="8040577" y="7224376"/>
            <a:ext cx="2206844" cy="981075"/>
          </a:xfrm>
          <a:prstGeom prst="rect">
            <a:avLst/>
          </a:prstGeom>
        </p:spPr>
        <p:txBody>
          <a:bodyPr lIns="0" tIns="0" rIns="0" bIns="0" rtlCol="0" anchor="t">
            <a:spAutoFit/>
          </a:bodyPr>
          <a:lstStyle/>
          <a:p>
            <a:pPr algn="ctr">
              <a:lnSpc>
                <a:spcPts val="3900"/>
              </a:lnSpc>
            </a:pPr>
            <a:r>
              <a:rPr lang="ar-EG" sz="3000" dirty="0">
                <a:solidFill>
                  <a:srgbClr val="000000"/>
                </a:solidFill>
                <a:latin typeface="Noto Sans 2"/>
              </a:rPr>
              <a:t>قسم الإفلا الإقليمي لأمريكا الشمالية</a:t>
            </a:r>
            <a:endParaRPr lang="en-US" sz="3000" dirty="0">
              <a:solidFill>
                <a:srgbClr val="000000"/>
              </a:solidFill>
              <a:latin typeface="Noto Sans 2"/>
            </a:endParaRPr>
          </a:p>
        </p:txBody>
      </p:sp>
      <p:sp>
        <p:nvSpPr>
          <p:cNvPr id="13" name="TextBox 13"/>
          <p:cNvSpPr txBox="1"/>
          <p:nvPr/>
        </p:nvSpPr>
        <p:spPr>
          <a:xfrm>
            <a:off x="14279659" y="6978815"/>
            <a:ext cx="2430475" cy="1472198"/>
          </a:xfrm>
          <a:prstGeom prst="rect">
            <a:avLst/>
          </a:prstGeom>
        </p:spPr>
        <p:txBody>
          <a:bodyPr lIns="0" tIns="0" rIns="0" bIns="0" rtlCol="0" anchor="t">
            <a:spAutoFit/>
          </a:bodyPr>
          <a:lstStyle/>
          <a:p>
            <a:pPr algn="ctr" rtl="1">
              <a:lnSpc>
                <a:spcPts val="3900"/>
              </a:lnSpc>
            </a:pPr>
            <a:r>
              <a:rPr lang="ar-EG" sz="3000" dirty="0">
                <a:solidFill>
                  <a:srgbClr val="000000"/>
                </a:solidFill>
                <a:latin typeface="Noto Sans 2"/>
              </a:rPr>
              <a:t>قسم الإفلا الإقليمي </a:t>
            </a:r>
            <a:r>
              <a:rPr lang="ar-EG" sz="3000">
                <a:solidFill>
                  <a:srgbClr val="000000"/>
                </a:solidFill>
                <a:latin typeface="Noto Sans 2"/>
              </a:rPr>
              <a:t>لإفريقيا جنوب </a:t>
            </a:r>
            <a:r>
              <a:rPr lang="ar-EG" sz="3000" dirty="0">
                <a:solidFill>
                  <a:srgbClr val="000000"/>
                </a:solidFill>
                <a:latin typeface="Noto Sans 2"/>
              </a:rPr>
              <a:t>الصحراء الكبرى</a:t>
            </a:r>
            <a:endParaRPr lang="en-US" sz="3000" dirty="0">
              <a:solidFill>
                <a:srgbClr val="000000"/>
              </a:solidFill>
              <a:latin typeface="Noto Sans 2"/>
            </a:endParaRPr>
          </a:p>
        </p:txBody>
      </p:sp>
      <p:grpSp>
        <p:nvGrpSpPr>
          <p:cNvPr id="14" name="Group 14"/>
          <p:cNvGrpSpPr/>
          <p:nvPr/>
        </p:nvGrpSpPr>
        <p:grpSpPr>
          <a:xfrm>
            <a:off x="4428598" y="670864"/>
            <a:ext cx="9430805" cy="1254585"/>
            <a:chOff x="0" y="50424"/>
            <a:chExt cx="12574406" cy="1672780"/>
          </a:xfrm>
        </p:grpSpPr>
        <p:sp>
          <p:nvSpPr>
            <p:cNvPr id="15" name="AutoShape 15"/>
            <p:cNvSpPr/>
            <p:nvPr/>
          </p:nvSpPr>
          <p:spPr>
            <a:xfrm>
              <a:off x="0" y="50424"/>
              <a:ext cx="12574404" cy="1672780"/>
            </a:xfrm>
            <a:prstGeom prst="rect">
              <a:avLst/>
            </a:prstGeom>
            <a:solidFill>
              <a:srgbClr val="2F8662"/>
            </a:solidFill>
          </p:spPr>
        </p:sp>
        <p:sp>
          <p:nvSpPr>
            <p:cNvPr id="16" name="TextBox 16"/>
            <p:cNvSpPr txBox="1"/>
            <p:nvPr/>
          </p:nvSpPr>
          <p:spPr>
            <a:xfrm>
              <a:off x="195043" y="143763"/>
              <a:ext cx="12379363" cy="1501376"/>
            </a:xfrm>
            <a:prstGeom prst="rect">
              <a:avLst/>
            </a:prstGeom>
          </p:spPr>
          <p:txBody>
            <a:bodyPr lIns="0" tIns="0" rIns="0" bIns="0" rtlCol="0" anchor="t">
              <a:spAutoFit/>
            </a:bodyPr>
            <a:lstStyle/>
            <a:p>
              <a:pPr algn="ctr" rtl="1">
                <a:lnSpc>
                  <a:spcPts val="8451"/>
                </a:lnSpc>
              </a:pPr>
              <a:r>
                <a:rPr lang="ar-EG" sz="7825" dirty="0">
                  <a:solidFill>
                    <a:srgbClr val="FFFFFF"/>
                  </a:solidFill>
                  <a:latin typeface="Noto Sans 2 Bold"/>
                </a:rPr>
                <a:t>أقسام الإفلا الإقليمية</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721286" y="5961587"/>
            <a:ext cx="3599810" cy="2502028"/>
            <a:chOff x="0" y="0"/>
            <a:chExt cx="4799747" cy="3336038"/>
          </a:xfrm>
        </p:grpSpPr>
        <p:grpSp>
          <p:nvGrpSpPr>
            <p:cNvPr id="3" name="Group 3"/>
            <p:cNvGrpSpPr/>
            <p:nvPr/>
          </p:nvGrpSpPr>
          <p:grpSpPr>
            <a:xfrm>
              <a:off x="0" y="466707"/>
              <a:ext cx="4799747" cy="2869331"/>
              <a:chOff x="0" y="0"/>
              <a:chExt cx="1217714" cy="727960"/>
            </a:xfrm>
          </p:grpSpPr>
          <p:sp>
            <p:nvSpPr>
              <p:cNvPr id="4" name="Freeform 4"/>
              <p:cNvSpPr/>
              <p:nvPr/>
            </p:nvSpPr>
            <p:spPr>
              <a:xfrm>
                <a:off x="0" y="0"/>
                <a:ext cx="1217714" cy="727960"/>
              </a:xfrm>
              <a:custGeom>
                <a:avLst/>
                <a:gdLst/>
                <a:ahLst/>
                <a:cxnLst/>
                <a:rect l="l" t="t" r="r" b="b"/>
                <a:pathLst>
                  <a:path w="1217714" h="727960">
                    <a:moveTo>
                      <a:pt x="1093254" y="727960"/>
                    </a:moveTo>
                    <a:lnTo>
                      <a:pt x="124460" y="727960"/>
                    </a:lnTo>
                    <a:cubicBezTo>
                      <a:pt x="55880" y="727960"/>
                      <a:pt x="0" y="672080"/>
                      <a:pt x="0" y="603500"/>
                    </a:cubicBezTo>
                    <a:lnTo>
                      <a:pt x="0" y="124460"/>
                    </a:lnTo>
                    <a:cubicBezTo>
                      <a:pt x="0" y="55880"/>
                      <a:pt x="55880" y="0"/>
                      <a:pt x="124460" y="0"/>
                    </a:cubicBezTo>
                    <a:lnTo>
                      <a:pt x="1093254" y="0"/>
                    </a:lnTo>
                    <a:cubicBezTo>
                      <a:pt x="1161834" y="0"/>
                      <a:pt x="1217714" y="55880"/>
                      <a:pt x="1217714" y="124460"/>
                    </a:cubicBezTo>
                    <a:lnTo>
                      <a:pt x="1217714" y="603500"/>
                    </a:lnTo>
                    <a:cubicBezTo>
                      <a:pt x="1217714" y="672080"/>
                      <a:pt x="1161834" y="727960"/>
                      <a:pt x="1093254" y="727960"/>
                    </a:cubicBezTo>
                    <a:close/>
                  </a:path>
                </a:pathLst>
              </a:custGeom>
              <a:solidFill>
                <a:srgbClr val="E1F2ED"/>
              </a:solidFill>
            </p:spPr>
          </p:sp>
        </p:grpSp>
        <p:sp>
          <p:nvSpPr>
            <p:cNvPr id="5" name="TextBox 5"/>
            <p:cNvSpPr txBox="1"/>
            <p:nvPr/>
          </p:nvSpPr>
          <p:spPr>
            <a:xfrm>
              <a:off x="338573" y="1241839"/>
              <a:ext cx="3944567" cy="1751078"/>
            </a:xfrm>
            <a:prstGeom prst="rect">
              <a:avLst/>
            </a:prstGeom>
          </p:spPr>
          <p:txBody>
            <a:bodyPr lIns="0" tIns="0" rIns="0" bIns="0" rtlCol="0" anchor="t">
              <a:spAutoFit/>
            </a:bodyPr>
            <a:lstStyle/>
            <a:p>
              <a:pPr lvl="0" algn="ctr" rtl="1">
                <a:lnSpc>
                  <a:spcPts val="2599"/>
                </a:lnSpc>
                <a:spcBef>
                  <a:spcPct val="0"/>
                </a:spcBef>
              </a:pPr>
              <a:r>
                <a:rPr lang="ar-EG" sz="1999">
                  <a:solidFill>
                    <a:srgbClr val="000000"/>
                  </a:solidFill>
                  <a:latin typeface="Roboto Bold"/>
                </a:rPr>
                <a:t>الحصول على مجلة الإفلا والتقرير السنوي للإفلا بالإضافة إلى تخفيضات في أسعار مطبوعات الإفلا.</a:t>
              </a:r>
              <a:endParaRPr lang="en-US" sz="1999" dirty="0">
                <a:solidFill>
                  <a:srgbClr val="000000"/>
                </a:solidFill>
                <a:latin typeface="Roboto Bold"/>
              </a:endParaRPr>
            </a:p>
          </p:txBody>
        </p:sp>
        <p:pic>
          <p:nvPicPr>
            <p:cNvPr id="6" name="Picture 6"/>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a:off x="1862982" y="0"/>
              <a:ext cx="895749" cy="895749"/>
            </a:xfrm>
            <a:prstGeom prst="rect">
              <a:avLst/>
            </a:prstGeom>
          </p:spPr>
        </p:pic>
      </p:grpSp>
      <p:pic>
        <p:nvPicPr>
          <p:cNvPr id="7" name="Picture 7"/>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3232993" y="6120517"/>
            <a:ext cx="433446" cy="379856"/>
          </a:xfrm>
          <a:prstGeom prst="rect">
            <a:avLst/>
          </a:prstGeom>
        </p:spPr>
      </p:pic>
      <p:grpSp>
        <p:nvGrpSpPr>
          <p:cNvPr id="8" name="Group 8"/>
          <p:cNvGrpSpPr/>
          <p:nvPr/>
        </p:nvGrpSpPr>
        <p:grpSpPr>
          <a:xfrm>
            <a:off x="1721286" y="3369757"/>
            <a:ext cx="3599810" cy="2151998"/>
            <a:chOff x="0" y="0"/>
            <a:chExt cx="1217714" cy="727960"/>
          </a:xfrm>
        </p:grpSpPr>
        <p:sp>
          <p:nvSpPr>
            <p:cNvPr id="9" name="Freeform 9"/>
            <p:cNvSpPr/>
            <p:nvPr/>
          </p:nvSpPr>
          <p:spPr>
            <a:xfrm>
              <a:off x="0" y="0"/>
              <a:ext cx="1217714" cy="727960"/>
            </a:xfrm>
            <a:custGeom>
              <a:avLst/>
              <a:gdLst/>
              <a:ahLst/>
              <a:cxnLst/>
              <a:rect l="l" t="t" r="r" b="b"/>
              <a:pathLst>
                <a:path w="1217714" h="727960">
                  <a:moveTo>
                    <a:pt x="1093254" y="727960"/>
                  </a:moveTo>
                  <a:lnTo>
                    <a:pt x="124460" y="727960"/>
                  </a:lnTo>
                  <a:cubicBezTo>
                    <a:pt x="55880" y="727960"/>
                    <a:pt x="0" y="672080"/>
                    <a:pt x="0" y="603500"/>
                  </a:cubicBezTo>
                  <a:lnTo>
                    <a:pt x="0" y="124460"/>
                  </a:lnTo>
                  <a:cubicBezTo>
                    <a:pt x="0" y="55880"/>
                    <a:pt x="55880" y="0"/>
                    <a:pt x="124460" y="0"/>
                  </a:cubicBezTo>
                  <a:lnTo>
                    <a:pt x="1093254" y="0"/>
                  </a:lnTo>
                  <a:cubicBezTo>
                    <a:pt x="1161834" y="0"/>
                    <a:pt x="1217714" y="55880"/>
                    <a:pt x="1217714" y="124460"/>
                  </a:cubicBezTo>
                  <a:lnTo>
                    <a:pt x="1217714" y="603500"/>
                  </a:lnTo>
                  <a:cubicBezTo>
                    <a:pt x="1217714" y="672080"/>
                    <a:pt x="1161834" y="727960"/>
                    <a:pt x="1093254" y="727960"/>
                  </a:cubicBezTo>
                  <a:close/>
                </a:path>
              </a:pathLst>
            </a:custGeom>
            <a:solidFill>
              <a:srgbClr val="E1F2ED"/>
            </a:solidFill>
          </p:spPr>
        </p:sp>
      </p:grpSp>
      <p:sp>
        <p:nvSpPr>
          <p:cNvPr id="10" name="TextBox 10"/>
          <p:cNvSpPr txBox="1"/>
          <p:nvPr/>
        </p:nvSpPr>
        <p:spPr>
          <a:xfrm>
            <a:off x="1975215" y="3782037"/>
            <a:ext cx="2958425" cy="979884"/>
          </a:xfrm>
          <a:prstGeom prst="rect">
            <a:avLst/>
          </a:prstGeom>
        </p:spPr>
        <p:txBody>
          <a:bodyPr lIns="0" tIns="0" rIns="0" bIns="0" rtlCol="0" anchor="t">
            <a:spAutoFit/>
          </a:bodyPr>
          <a:lstStyle/>
          <a:p>
            <a:pPr lvl="0" algn="ctr" rtl="1">
              <a:lnSpc>
                <a:spcPts val="2599"/>
              </a:lnSpc>
              <a:spcBef>
                <a:spcPct val="0"/>
              </a:spcBef>
            </a:pPr>
            <a:r>
              <a:rPr lang="ar-EG" sz="1999" dirty="0">
                <a:solidFill>
                  <a:srgbClr val="14110F"/>
                </a:solidFill>
                <a:latin typeface="Roboto Bold"/>
              </a:rPr>
              <a:t>الاتصال والتعاون مع شبكتنا الدولية، داخل القسم الخاص بكم وعبر المجال.</a:t>
            </a:r>
            <a:endParaRPr lang="en-US" sz="1999" dirty="0">
              <a:solidFill>
                <a:srgbClr val="14110F"/>
              </a:solidFill>
              <a:latin typeface="Roboto Bold"/>
            </a:endParaRPr>
          </a:p>
        </p:txBody>
      </p:sp>
      <p:pic>
        <p:nvPicPr>
          <p:cNvPr id="11" name="Picture 11"/>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a:off x="3118522" y="3019726"/>
            <a:ext cx="671812" cy="671812"/>
          </a:xfrm>
          <a:prstGeom prst="rect">
            <a:avLst/>
          </a:prstGeom>
        </p:spPr>
      </p:pic>
      <p:grpSp>
        <p:nvGrpSpPr>
          <p:cNvPr id="12" name="Group 12"/>
          <p:cNvGrpSpPr/>
          <p:nvPr/>
        </p:nvGrpSpPr>
        <p:grpSpPr>
          <a:xfrm>
            <a:off x="5463971" y="3019726"/>
            <a:ext cx="3599810" cy="2502028"/>
            <a:chOff x="0" y="0"/>
            <a:chExt cx="4799747" cy="3336038"/>
          </a:xfrm>
        </p:grpSpPr>
        <p:grpSp>
          <p:nvGrpSpPr>
            <p:cNvPr id="13" name="Group 13"/>
            <p:cNvGrpSpPr/>
            <p:nvPr/>
          </p:nvGrpSpPr>
          <p:grpSpPr>
            <a:xfrm>
              <a:off x="0" y="466707"/>
              <a:ext cx="4799747" cy="2869331"/>
              <a:chOff x="0" y="0"/>
              <a:chExt cx="1217714" cy="727960"/>
            </a:xfrm>
          </p:grpSpPr>
          <p:sp>
            <p:nvSpPr>
              <p:cNvPr id="14" name="Freeform 14"/>
              <p:cNvSpPr/>
              <p:nvPr/>
            </p:nvSpPr>
            <p:spPr>
              <a:xfrm>
                <a:off x="0" y="0"/>
                <a:ext cx="1217714" cy="727960"/>
              </a:xfrm>
              <a:custGeom>
                <a:avLst/>
                <a:gdLst/>
                <a:ahLst/>
                <a:cxnLst/>
                <a:rect l="l" t="t" r="r" b="b"/>
                <a:pathLst>
                  <a:path w="1217714" h="727960">
                    <a:moveTo>
                      <a:pt x="1093254" y="727960"/>
                    </a:moveTo>
                    <a:lnTo>
                      <a:pt x="124460" y="727960"/>
                    </a:lnTo>
                    <a:cubicBezTo>
                      <a:pt x="55880" y="727960"/>
                      <a:pt x="0" y="672080"/>
                      <a:pt x="0" y="603500"/>
                    </a:cubicBezTo>
                    <a:lnTo>
                      <a:pt x="0" y="124460"/>
                    </a:lnTo>
                    <a:cubicBezTo>
                      <a:pt x="0" y="55880"/>
                      <a:pt x="55880" y="0"/>
                      <a:pt x="124460" y="0"/>
                    </a:cubicBezTo>
                    <a:lnTo>
                      <a:pt x="1093254" y="0"/>
                    </a:lnTo>
                    <a:cubicBezTo>
                      <a:pt x="1161834" y="0"/>
                      <a:pt x="1217714" y="55880"/>
                      <a:pt x="1217714" y="124460"/>
                    </a:cubicBezTo>
                    <a:lnTo>
                      <a:pt x="1217714" y="603500"/>
                    </a:lnTo>
                    <a:cubicBezTo>
                      <a:pt x="1217714" y="672080"/>
                      <a:pt x="1161834" y="727960"/>
                      <a:pt x="1093254" y="727960"/>
                    </a:cubicBezTo>
                    <a:close/>
                  </a:path>
                </a:pathLst>
              </a:custGeom>
              <a:solidFill>
                <a:srgbClr val="E1F2ED"/>
              </a:solidFill>
            </p:spPr>
          </p:sp>
        </p:grpSp>
        <p:sp>
          <p:nvSpPr>
            <p:cNvPr id="15" name="TextBox 15"/>
            <p:cNvSpPr txBox="1"/>
            <p:nvPr/>
          </p:nvSpPr>
          <p:spPr>
            <a:xfrm>
              <a:off x="338573" y="1241839"/>
              <a:ext cx="3944567" cy="1306512"/>
            </a:xfrm>
            <a:prstGeom prst="rect">
              <a:avLst/>
            </a:prstGeom>
          </p:spPr>
          <p:txBody>
            <a:bodyPr lIns="0" tIns="0" rIns="0" bIns="0" rtlCol="0" anchor="t">
              <a:spAutoFit/>
            </a:bodyPr>
            <a:lstStyle/>
            <a:p>
              <a:pPr lvl="0" algn="ctr" rtl="1">
                <a:lnSpc>
                  <a:spcPts val="2599"/>
                </a:lnSpc>
                <a:spcBef>
                  <a:spcPct val="0"/>
                </a:spcBef>
              </a:pPr>
              <a:r>
                <a:rPr lang="ar-EG" sz="1999" dirty="0">
                  <a:solidFill>
                    <a:srgbClr val="14110F"/>
                  </a:solidFill>
                  <a:latin typeface="Roboto Bold"/>
                </a:rPr>
                <a:t>شارك في مؤتمر الإفلا العالمي للمكتبات والمعلومات بأسعار مخفضة.</a:t>
              </a:r>
              <a:endParaRPr lang="en-US" sz="1999" dirty="0">
                <a:solidFill>
                  <a:srgbClr val="14110F"/>
                </a:solidFill>
                <a:latin typeface="Roboto Bold"/>
              </a:endParaRPr>
            </a:p>
          </p:txBody>
        </p:sp>
        <p:pic>
          <p:nvPicPr>
            <p:cNvPr id="16" name="Picture 16"/>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a:off x="1862982" y="0"/>
              <a:ext cx="895749" cy="895749"/>
            </a:xfrm>
            <a:prstGeom prst="rect">
              <a:avLst/>
            </a:prstGeom>
          </p:spPr>
        </p:pic>
      </p:grpSp>
      <p:pic>
        <p:nvPicPr>
          <p:cNvPr id="17" name="Picture 17"/>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7000117" y="3129476"/>
            <a:ext cx="359428" cy="482159"/>
          </a:xfrm>
          <a:prstGeom prst="rect">
            <a:avLst/>
          </a:prstGeom>
        </p:spPr>
      </p:pic>
      <p:grpSp>
        <p:nvGrpSpPr>
          <p:cNvPr id="18" name="Group 18"/>
          <p:cNvGrpSpPr/>
          <p:nvPr/>
        </p:nvGrpSpPr>
        <p:grpSpPr>
          <a:xfrm>
            <a:off x="9216181" y="3019726"/>
            <a:ext cx="3599810" cy="2502028"/>
            <a:chOff x="0" y="0"/>
            <a:chExt cx="4799747" cy="3336038"/>
          </a:xfrm>
        </p:grpSpPr>
        <p:grpSp>
          <p:nvGrpSpPr>
            <p:cNvPr id="19" name="Group 19"/>
            <p:cNvGrpSpPr/>
            <p:nvPr/>
          </p:nvGrpSpPr>
          <p:grpSpPr>
            <a:xfrm>
              <a:off x="0" y="466707"/>
              <a:ext cx="4799747" cy="2869331"/>
              <a:chOff x="0" y="0"/>
              <a:chExt cx="1217714" cy="727960"/>
            </a:xfrm>
          </p:grpSpPr>
          <p:sp>
            <p:nvSpPr>
              <p:cNvPr id="20" name="Freeform 20"/>
              <p:cNvSpPr/>
              <p:nvPr/>
            </p:nvSpPr>
            <p:spPr>
              <a:xfrm>
                <a:off x="0" y="0"/>
                <a:ext cx="1217714" cy="727960"/>
              </a:xfrm>
              <a:custGeom>
                <a:avLst/>
                <a:gdLst/>
                <a:ahLst/>
                <a:cxnLst/>
                <a:rect l="l" t="t" r="r" b="b"/>
                <a:pathLst>
                  <a:path w="1217714" h="727960">
                    <a:moveTo>
                      <a:pt x="1093254" y="727960"/>
                    </a:moveTo>
                    <a:lnTo>
                      <a:pt x="124460" y="727960"/>
                    </a:lnTo>
                    <a:cubicBezTo>
                      <a:pt x="55880" y="727960"/>
                      <a:pt x="0" y="672080"/>
                      <a:pt x="0" y="603500"/>
                    </a:cubicBezTo>
                    <a:lnTo>
                      <a:pt x="0" y="124460"/>
                    </a:lnTo>
                    <a:cubicBezTo>
                      <a:pt x="0" y="55880"/>
                      <a:pt x="55880" y="0"/>
                      <a:pt x="124460" y="0"/>
                    </a:cubicBezTo>
                    <a:lnTo>
                      <a:pt x="1093254" y="0"/>
                    </a:lnTo>
                    <a:cubicBezTo>
                      <a:pt x="1161834" y="0"/>
                      <a:pt x="1217714" y="55880"/>
                      <a:pt x="1217714" y="124460"/>
                    </a:cubicBezTo>
                    <a:lnTo>
                      <a:pt x="1217714" y="603500"/>
                    </a:lnTo>
                    <a:cubicBezTo>
                      <a:pt x="1217714" y="672080"/>
                      <a:pt x="1161834" y="727960"/>
                      <a:pt x="1093254" y="727960"/>
                    </a:cubicBezTo>
                    <a:close/>
                  </a:path>
                </a:pathLst>
              </a:custGeom>
              <a:solidFill>
                <a:srgbClr val="E1F2ED"/>
              </a:solidFill>
            </p:spPr>
          </p:sp>
        </p:grpSp>
        <p:sp>
          <p:nvSpPr>
            <p:cNvPr id="21" name="TextBox 21"/>
            <p:cNvSpPr txBox="1"/>
            <p:nvPr/>
          </p:nvSpPr>
          <p:spPr>
            <a:xfrm>
              <a:off x="338573" y="1025939"/>
              <a:ext cx="3944567" cy="1751078"/>
            </a:xfrm>
            <a:prstGeom prst="rect">
              <a:avLst/>
            </a:prstGeom>
          </p:spPr>
          <p:txBody>
            <a:bodyPr lIns="0" tIns="0" rIns="0" bIns="0" rtlCol="0" anchor="t">
              <a:spAutoFit/>
            </a:bodyPr>
            <a:lstStyle/>
            <a:p>
              <a:pPr lvl="0" algn="ctr" rtl="1">
                <a:lnSpc>
                  <a:spcPts val="2599"/>
                </a:lnSpc>
                <a:spcBef>
                  <a:spcPct val="0"/>
                </a:spcBef>
              </a:pPr>
              <a:r>
                <a:rPr lang="ar-EG" sz="1999" dirty="0">
                  <a:solidFill>
                    <a:srgbClr val="14110F"/>
                  </a:solidFill>
                  <a:latin typeface="Roboto Bold"/>
                </a:rPr>
                <a:t>الحصول على عضوية القسم مجانا وإقامة روابط وثيقة مع الخبراء في المجال المعرفي المحدد محل الاهتمام.</a:t>
              </a:r>
              <a:endParaRPr lang="en-US" sz="1999" dirty="0">
                <a:solidFill>
                  <a:srgbClr val="14110F"/>
                </a:solidFill>
                <a:latin typeface="Roboto Bold"/>
              </a:endParaRPr>
            </a:p>
          </p:txBody>
        </p:sp>
        <p:pic>
          <p:nvPicPr>
            <p:cNvPr id="22" name="Picture 22"/>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a:off x="1862982" y="0"/>
              <a:ext cx="895749" cy="895749"/>
            </a:xfrm>
            <a:prstGeom prst="rect">
              <a:avLst/>
            </a:prstGeom>
          </p:spPr>
        </p:pic>
      </p:grpSp>
      <p:pic>
        <p:nvPicPr>
          <p:cNvPr id="23" name="Picture 23"/>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0692202" y="3129476"/>
            <a:ext cx="456361" cy="414044"/>
          </a:xfrm>
          <a:prstGeom prst="rect">
            <a:avLst/>
          </a:prstGeom>
        </p:spPr>
      </p:pic>
      <p:grpSp>
        <p:nvGrpSpPr>
          <p:cNvPr id="24" name="Group 24"/>
          <p:cNvGrpSpPr/>
          <p:nvPr/>
        </p:nvGrpSpPr>
        <p:grpSpPr>
          <a:xfrm>
            <a:off x="12966904" y="3019726"/>
            <a:ext cx="3599810" cy="2502028"/>
            <a:chOff x="0" y="0"/>
            <a:chExt cx="4799747" cy="3336038"/>
          </a:xfrm>
        </p:grpSpPr>
        <p:grpSp>
          <p:nvGrpSpPr>
            <p:cNvPr id="25" name="Group 25"/>
            <p:cNvGrpSpPr/>
            <p:nvPr/>
          </p:nvGrpSpPr>
          <p:grpSpPr>
            <a:xfrm>
              <a:off x="0" y="466707"/>
              <a:ext cx="4799747" cy="2869331"/>
              <a:chOff x="0" y="0"/>
              <a:chExt cx="1217714" cy="727960"/>
            </a:xfrm>
          </p:grpSpPr>
          <p:sp>
            <p:nvSpPr>
              <p:cNvPr id="26" name="Freeform 26"/>
              <p:cNvSpPr/>
              <p:nvPr/>
            </p:nvSpPr>
            <p:spPr>
              <a:xfrm>
                <a:off x="0" y="0"/>
                <a:ext cx="1217714" cy="727960"/>
              </a:xfrm>
              <a:custGeom>
                <a:avLst/>
                <a:gdLst/>
                <a:ahLst/>
                <a:cxnLst/>
                <a:rect l="l" t="t" r="r" b="b"/>
                <a:pathLst>
                  <a:path w="1217714" h="727960">
                    <a:moveTo>
                      <a:pt x="1093254" y="727960"/>
                    </a:moveTo>
                    <a:lnTo>
                      <a:pt x="124460" y="727960"/>
                    </a:lnTo>
                    <a:cubicBezTo>
                      <a:pt x="55880" y="727960"/>
                      <a:pt x="0" y="672080"/>
                      <a:pt x="0" y="603500"/>
                    </a:cubicBezTo>
                    <a:lnTo>
                      <a:pt x="0" y="124460"/>
                    </a:lnTo>
                    <a:cubicBezTo>
                      <a:pt x="0" y="55880"/>
                      <a:pt x="55880" y="0"/>
                      <a:pt x="124460" y="0"/>
                    </a:cubicBezTo>
                    <a:lnTo>
                      <a:pt x="1093254" y="0"/>
                    </a:lnTo>
                    <a:cubicBezTo>
                      <a:pt x="1161834" y="0"/>
                      <a:pt x="1217714" y="55880"/>
                      <a:pt x="1217714" y="124460"/>
                    </a:cubicBezTo>
                    <a:lnTo>
                      <a:pt x="1217714" y="603500"/>
                    </a:lnTo>
                    <a:cubicBezTo>
                      <a:pt x="1217714" y="672080"/>
                      <a:pt x="1161834" y="727960"/>
                      <a:pt x="1093254" y="727960"/>
                    </a:cubicBezTo>
                    <a:close/>
                  </a:path>
                </a:pathLst>
              </a:custGeom>
              <a:solidFill>
                <a:srgbClr val="E1F2ED"/>
              </a:solidFill>
            </p:spPr>
          </p:sp>
        </p:grpSp>
        <p:sp>
          <p:nvSpPr>
            <p:cNvPr id="27" name="TextBox 27"/>
            <p:cNvSpPr txBox="1"/>
            <p:nvPr/>
          </p:nvSpPr>
          <p:spPr>
            <a:xfrm>
              <a:off x="338573" y="1241839"/>
              <a:ext cx="3944567" cy="861946"/>
            </a:xfrm>
            <a:prstGeom prst="rect">
              <a:avLst/>
            </a:prstGeom>
          </p:spPr>
          <p:txBody>
            <a:bodyPr lIns="0" tIns="0" rIns="0" bIns="0" rtlCol="0" anchor="t">
              <a:spAutoFit/>
            </a:bodyPr>
            <a:lstStyle/>
            <a:p>
              <a:pPr lvl="0" algn="ctr" rtl="1">
                <a:lnSpc>
                  <a:spcPts val="2599"/>
                </a:lnSpc>
                <a:spcBef>
                  <a:spcPct val="0"/>
                </a:spcBef>
              </a:pPr>
              <a:r>
                <a:rPr lang="ar-EG" sz="1999" dirty="0">
                  <a:solidFill>
                    <a:srgbClr val="14110F"/>
                  </a:solidFill>
                  <a:latin typeface="Roboto Bold"/>
                </a:rPr>
                <a:t>شارك في اتخاذ القرار بالإفلا وقم بترشيح وانتخاب قادة الإفلا.</a:t>
              </a:r>
              <a:endParaRPr lang="en-US" sz="1999" dirty="0">
                <a:solidFill>
                  <a:srgbClr val="14110F"/>
                </a:solidFill>
                <a:latin typeface="Roboto Bold"/>
              </a:endParaRPr>
            </a:p>
          </p:txBody>
        </p:sp>
        <p:pic>
          <p:nvPicPr>
            <p:cNvPr id="28" name="Picture 28"/>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a:off x="1862982" y="0"/>
              <a:ext cx="895749" cy="895749"/>
            </a:xfrm>
            <a:prstGeom prst="rect">
              <a:avLst/>
            </a:prstGeom>
          </p:spPr>
        </p:pic>
      </p:grpSp>
      <p:grpSp>
        <p:nvGrpSpPr>
          <p:cNvPr id="29" name="Group 29"/>
          <p:cNvGrpSpPr/>
          <p:nvPr/>
        </p:nvGrpSpPr>
        <p:grpSpPr>
          <a:xfrm>
            <a:off x="5463971" y="5961587"/>
            <a:ext cx="3599810" cy="2502028"/>
            <a:chOff x="0" y="0"/>
            <a:chExt cx="4799747" cy="3336038"/>
          </a:xfrm>
        </p:grpSpPr>
        <p:grpSp>
          <p:nvGrpSpPr>
            <p:cNvPr id="30" name="Group 30"/>
            <p:cNvGrpSpPr/>
            <p:nvPr/>
          </p:nvGrpSpPr>
          <p:grpSpPr>
            <a:xfrm>
              <a:off x="0" y="466707"/>
              <a:ext cx="4799747" cy="2869331"/>
              <a:chOff x="0" y="0"/>
              <a:chExt cx="1217714" cy="727960"/>
            </a:xfrm>
          </p:grpSpPr>
          <p:sp>
            <p:nvSpPr>
              <p:cNvPr id="31" name="Freeform 31"/>
              <p:cNvSpPr/>
              <p:nvPr/>
            </p:nvSpPr>
            <p:spPr>
              <a:xfrm>
                <a:off x="0" y="0"/>
                <a:ext cx="1217714" cy="727960"/>
              </a:xfrm>
              <a:custGeom>
                <a:avLst/>
                <a:gdLst/>
                <a:ahLst/>
                <a:cxnLst/>
                <a:rect l="l" t="t" r="r" b="b"/>
                <a:pathLst>
                  <a:path w="1217714" h="727960">
                    <a:moveTo>
                      <a:pt x="1093254" y="727960"/>
                    </a:moveTo>
                    <a:lnTo>
                      <a:pt x="124460" y="727960"/>
                    </a:lnTo>
                    <a:cubicBezTo>
                      <a:pt x="55880" y="727960"/>
                      <a:pt x="0" y="672080"/>
                      <a:pt x="0" y="603500"/>
                    </a:cubicBezTo>
                    <a:lnTo>
                      <a:pt x="0" y="124460"/>
                    </a:lnTo>
                    <a:cubicBezTo>
                      <a:pt x="0" y="55880"/>
                      <a:pt x="55880" y="0"/>
                      <a:pt x="124460" y="0"/>
                    </a:cubicBezTo>
                    <a:lnTo>
                      <a:pt x="1093254" y="0"/>
                    </a:lnTo>
                    <a:cubicBezTo>
                      <a:pt x="1161834" y="0"/>
                      <a:pt x="1217714" y="55880"/>
                      <a:pt x="1217714" y="124460"/>
                    </a:cubicBezTo>
                    <a:lnTo>
                      <a:pt x="1217714" y="603500"/>
                    </a:lnTo>
                    <a:cubicBezTo>
                      <a:pt x="1217714" y="672080"/>
                      <a:pt x="1161834" y="727960"/>
                      <a:pt x="1093254" y="727960"/>
                    </a:cubicBezTo>
                    <a:close/>
                  </a:path>
                </a:pathLst>
              </a:custGeom>
              <a:solidFill>
                <a:srgbClr val="E1F2ED"/>
              </a:solidFill>
            </p:spPr>
          </p:sp>
        </p:grpSp>
        <p:sp>
          <p:nvSpPr>
            <p:cNvPr id="32" name="TextBox 32"/>
            <p:cNvSpPr txBox="1"/>
            <p:nvPr/>
          </p:nvSpPr>
          <p:spPr>
            <a:xfrm>
              <a:off x="338573" y="1025939"/>
              <a:ext cx="3944567" cy="1306512"/>
            </a:xfrm>
            <a:prstGeom prst="rect">
              <a:avLst/>
            </a:prstGeom>
          </p:spPr>
          <p:txBody>
            <a:bodyPr lIns="0" tIns="0" rIns="0" bIns="0" rtlCol="0" anchor="t">
              <a:spAutoFit/>
            </a:bodyPr>
            <a:lstStyle/>
            <a:p>
              <a:pPr lvl="0" algn="ctr" rtl="1">
                <a:lnSpc>
                  <a:spcPts val="2599"/>
                </a:lnSpc>
                <a:spcBef>
                  <a:spcPct val="0"/>
                </a:spcBef>
              </a:pPr>
              <a:r>
                <a:rPr lang="ar-EG" sz="1999">
                  <a:solidFill>
                    <a:srgbClr val="14110F"/>
                  </a:solidFill>
                  <a:latin typeface="Roboto Bold"/>
                </a:rPr>
                <a:t>تقوية الصوت العالمي للمكتبات وخدمات المعلومات والمساعدة في تحديد مسار المهنة.</a:t>
              </a:r>
              <a:endParaRPr lang="en-US" sz="1999" dirty="0">
                <a:solidFill>
                  <a:srgbClr val="14110F"/>
                </a:solidFill>
                <a:latin typeface="Roboto Bold"/>
              </a:endParaRPr>
            </a:p>
          </p:txBody>
        </p:sp>
        <p:pic>
          <p:nvPicPr>
            <p:cNvPr id="33" name="Picture 3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a:off x="1862982" y="0"/>
              <a:ext cx="895749" cy="895749"/>
            </a:xfrm>
            <a:prstGeom prst="rect">
              <a:avLst/>
            </a:prstGeom>
          </p:spPr>
        </p:pic>
      </p:grpSp>
      <p:grpSp>
        <p:nvGrpSpPr>
          <p:cNvPr id="34" name="Group 34"/>
          <p:cNvGrpSpPr/>
          <p:nvPr/>
        </p:nvGrpSpPr>
        <p:grpSpPr>
          <a:xfrm>
            <a:off x="9216181" y="5961587"/>
            <a:ext cx="3599810" cy="2502028"/>
            <a:chOff x="0" y="0"/>
            <a:chExt cx="4799747" cy="3336038"/>
          </a:xfrm>
        </p:grpSpPr>
        <p:grpSp>
          <p:nvGrpSpPr>
            <p:cNvPr id="35" name="Group 35"/>
            <p:cNvGrpSpPr/>
            <p:nvPr/>
          </p:nvGrpSpPr>
          <p:grpSpPr>
            <a:xfrm>
              <a:off x="0" y="466707"/>
              <a:ext cx="4799747" cy="2869331"/>
              <a:chOff x="0" y="0"/>
              <a:chExt cx="1217714" cy="727960"/>
            </a:xfrm>
          </p:grpSpPr>
          <p:sp>
            <p:nvSpPr>
              <p:cNvPr id="36" name="Freeform 36"/>
              <p:cNvSpPr/>
              <p:nvPr/>
            </p:nvSpPr>
            <p:spPr>
              <a:xfrm>
                <a:off x="0" y="0"/>
                <a:ext cx="1217714" cy="727960"/>
              </a:xfrm>
              <a:custGeom>
                <a:avLst/>
                <a:gdLst/>
                <a:ahLst/>
                <a:cxnLst/>
                <a:rect l="l" t="t" r="r" b="b"/>
                <a:pathLst>
                  <a:path w="1217714" h="727960">
                    <a:moveTo>
                      <a:pt x="1093254" y="727960"/>
                    </a:moveTo>
                    <a:lnTo>
                      <a:pt x="124460" y="727960"/>
                    </a:lnTo>
                    <a:cubicBezTo>
                      <a:pt x="55880" y="727960"/>
                      <a:pt x="0" y="672080"/>
                      <a:pt x="0" y="603500"/>
                    </a:cubicBezTo>
                    <a:lnTo>
                      <a:pt x="0" y="124460"/>
                    </a:lnTo>
                    <a:cubicBezTo>
                      <a:pt x="0" y="55880"/>
                      <a:pt x="55880" y="0"/>
                      <a:pt x="124460" y="0"/>
                    </a:cubicBezTo>
                    <a:lnTo>
                      <a:pt x="1093254" y="0"/>
                    </a:lnTo>
                    <a:cubicBezTo>
                      <a:pt x="1161834" y="0"/>
                      <a:pt x="1217714" y="55880"/>
                      <a:pt x="1217714" y="124460"/>
                    </a:cubicBezTo>
                    <a:lnTo>
                      <a:pt x="1217714" y="603500"/>
                    </a:lnTo>
                    <a:cubicBezTo>
                      <a:pt x="1217714" y="672080"/>
                      <a:pt x="1161834" y="727960"/>
                      <a:pt x="1093254" y="727960"/>
                    </a:cubicBezTo>
                    <a:close/>
                  </a:path>
                </a:pathLst>
              </a:custGeom>
              <a:solidFill>
                <a:srgbClr val="E1F2ED"/>
              </a:solidFill>
            </p:spPr>
          </p:sp>
        </p:grpSp>
        <p:sp>
          <p:nvSpPr>
            <p:cNvPr id="37" name="TextBox 37"/>
            <p:cNvSpPr txBox="1"/>
            <p:nvPr/>
          </p:nvSpPr>
          <p:spPr>
            <a:xfrm>
              <a:off x="338573" y="1025939"/>
              <a:ext cx="3944567" cy="861946"/>
            </a:xfrm>
            <a:prstGeom prst="rect">
              <a:avLst/>
            </a:prstGeom>
          </p:spPr>
          <p:txBody>
            <a:bodyPr lIns="0" tIns="0" rIns="0" bIns="0" rtlCol="0" anchor="t">
              <a:spAutoFit/>
            </a:bodyPr>
            <a:lstStyle/>
            <a:p>
              <a:pPr algn="ctr" rtl="1">
                <a:lnSpc>
                  <a:spcPts val="2599"/>
                </a:lnSpc>
              </a:pPr>
              <a:r>
                <a:rPr lang="ar-EG" sz="1999" dirty="0">
                  <a:solidFill>
                    <a:srgbClr val="14110F"/>
                  </a:solidFill>
                  <a:latin typeface="Roboto Bold"/>
                </a:rPr>
                <a:t>الوصول إلى فرص التنمية المهنية </a:t>
              </a:r>
              <a:r>
                <a:rPr lang="en-US" sz="1999" dirty="0">
                  <a:solidFill>
                    <a:srgbClr val="14110F"/>
                  </a:solidFill>
                  <a:latin typeface="Roboto Bold"/>
                </a:rPr>
                <a:t> </a:t>
              </a:r>
              <a:r>
                <a:rPr lang="ar-EG" sz="1999" dirty="0">
                  <a:solidFill>
                    <a:srgbClr val="14110F"/>
                  </a:solidFill>
                  <a:latin typeface="Roboto Bold"/>
                </a:rPr>
                <a:t>الحيوية.</a:t>
              </a:r>
              <a:endParaRPr lang="en-US" sz="1999" dirty="0">
                <a:solidFill>
                  <a:srgbClr val="14110F"/>
                </a:solidFill>
                <a:latin typeface="Roboto Bold"/>
              </a:endParaRPr>
            </a:p>
          </p:txBody>
        </p:sp>
        <p:pic>
          <p:nvPicPr>
            <p:cNvPr id="38" name="Picture 38"/>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a:off x="1862982" y="0"/>
              <a:ext cx="895749" cy="895749"/>
            </a:xfrm>
            <a:prstGeom prst="rect">
              <a:avLst/>
            </a:prstGeom>
          </p:spPr>
        </p:pic>
      </p:grpSp>
      <p:grpSp>
        <p:nvGrpSpPr>
          <p:cNvPr id="39" name="Group 39"/>
          <p:cNvGrpSpPr/>
          <p:nvPr/>
        </p:nvGrpSpPr>
        <p:grpSpPr>
          <a:xfrm>
            <a:off x="12966904" y="5961587"/>
            <a:ext cx="3599810" cy="2502028"/>
            <a:chOff x="0" y="0"/>
            <a:chExt cx="4799747" cy="3336038"/>
          </a:xfrm>
        </p:grpSpPr>
        <p:grpSp>
          <p:nvGrpSpPr>
            <p:cNvPr id="40" name="Group 40"/>
            <p:cNvGrpSpPr/>
            <p:nvPr/>
          </p:nvGrpSpPr>
          <p:grpSpPr>
            <a:xfrm>
              <a:off x="0" y="466707"/>
              <a:ext cx="4799747" cy="2869331"/>
              <a:chOff x="0" y="0"/>
              <a:chExt cx="1217714" cy="727960"/>
            </a:xfrm>
          </p:grpSpPr>
          <p:sp>
            <p:nvSpPr>
              <p:cNvPr id="41" name="Freeform 41"/>
              <p:cNvSpPr/>
              <p:nvPr/>
            </p:nvSpPr>
            <p:spPr>
              <a:xfrm>
                <a:off x="0" y="0"/>
                <a:ext cx="1217714" cy="727960"/>
              </a:xfrm>
              <a:custGeom>
                <a:avLst/>
                <a:gdLst/>
                <a:ahLst/>
                <a:cxnLst/>
                <a:rect l="l" t="t" r="r" b="b"/>
                <a:pathLst>
                  <a:path w="1217714" h="727960">
                    <a:moveTo>
                      <a:pt x="1093254" y="727960"/>
                    </a:moveTo>
                    <a:lnTo>
                      <a:pt x="124460" y="727960"/>
                    </a:lnTo>
                    <a:cubicBezTo>
                      <a:pt x="55880" y="727960"/>
                      <a:pt x="0" y="672080"/>
                      <a:pt x="0" y="603500"/>
                    </a:cubicBezTo>
                    <a:lnTo>
                      <a:pt x="0" y="124460"/>
                    </a:lnTo>
                    <a:cubicBezTo>
                      <a:pt x="0" y="55880"/>
                      <a:pt x="55880" y="0"/>
                      <a:pt x="124460" y="0"/>
                    </a:cubicBezTo>
                    <a:lnTo>
                      <a:pt x="1093254" y="0"/>
                    </a:lnTo>
                    <a:cubicBezTo>
                      <a:pt x="1161834" y="0"/>
                      <a:pt x="1217714" y="55880"/>
                      <a:pt x="1217714" y="124460"/>
                    </a:cubicBezTo>
                    <a:lnTo>
                      <a:pt x="1217714" y="603500"/>
                    </a:lnTo>
                    <a:cubicBezTo>
                      <a:pt x="1217714" y="672080"/>
                      <a:pt x="1161834" y="727960"/>
                      <a:pt x="1093254" y="727960"/>
                    </a:cubicBezTo>
                    <a:close/>
                  </a:path>
                </a:pathLst>
              </a:custGeom>
              <a:solidFill>
                <a:srgbClr val="E1F2ED"/>
              </a:solidFill>
            </p:spPr>
          </p:sp>
        </p:grpSp>
        <p:sp>
          <p:nvSpPr>
            <p:cNvPr id="42" name="TextBox 42"/>
            <p:cNvSpPr txBox="1"/>
            <p:nvPr/>
          </p:nvSpPr>
          <p:spPr>
            <a:xfrm>
              <a:off x="338573" y="1025939"/>
              <a:ext cx="3944567" cy="1306512"/>
            </a:xfrm>
            <a:prstGeom prst="rect">
              <a:avLst/>
            </a:prstGeom>
          </p:spPr>
          <p:txBody>
            <a:bodyPr lIns="0" tIns="0" rIns="0" bIns="0" rtlCol="0" anchor="t">
              <a:spAutoFit/>
            </a:bodyPr>
            <a:lstStyle/>
            <a:p>
              <a:pPr lvl="0" algn="ctr" rtl="1">
                <a:lnSpc>
                  <a:spcPts val="2599"/>
                </a:lnSpc>
                <a:spcBef>
                  <a:spcPct val="0"/>
                </a:spcBef>
              </a:pPr>
              <a:r>
                <a:rPr lang="ar-EG" sz="1999">
                  <a:solidFill>
                    <a:srgbClr val="14110F"/>
                  </a:solidFill>
                  <a:latin typeface="Roboto Bold"/>
                </a:rPr>
                <a:t>كن جزءًا من أقسام الإفلا الإقليمية، ولنعمل سويًا على نشر الوعي وبناء القدرات.</a:t>
              </a:r>
              <a:endParaRPr lang="en-US" sz="1999" dirty="0">
                <a:solidFill>
                  <a:srgbClr val="14110F"/>
                </a:solidFill>
                <a:latin typeface="Roboto Bold"/>
              </a:endParaRPr>
            </a:p>
          </p:txBody>
        </p:sp>
        <p:pic>
          <p:nvPicPr>
            <p:cNvPr id="43" name="Picture 4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a:off x="1862982" y="0"/>
              <a:ext cx="895749" cy="895749"/>
            </a:xfrm>
            <a:prstGeom prst="rect">
              <a:avLst/>
            </a:prstGeom>
          </p:spPr>
        </p:pic>
      </p:grpSp>
      <p:pic>
        <p:nvPicPr>
          <p:cNvPr id="44" name="Picture 44"/>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a:off x="14491746" y="3139001"/>
            <a:ext cx="437827" cy="437827"/>
          </a:xfrm>
          <a:prstGeom prst="rect">
            <a:avLst/>
          </a:prstGeom>
        </p:spPr>
      </p:pic>
      <p:pic>
        <p:nvPicPr>
          <p:cNvPr id="45" name="Picture 45"/>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a:fillRect/>
          </a:stretch>
        </p:blipFill>
        <p:spPr>
          <a:xfrm>
            <a:off x="7048648" y="6064338"/>
            <a:ext cx="262366" cy="489157"/>
          </a:xfrm>
          <a:prstGeom prst="rect">
            <a:avLst/>
          </a:prstGeom>
        </p:spPr>
      </p:pic>
      <p:grpSp>
        <p:nvGrpSpPr>
          <p:cNvPr id="46" name="Group 46"/>
          <p:cNvGrpSpPr/>
          <p:nvPr/>
        </p:nvGrpSpPr>
        <p:grpSpPr>
          <a:xfrm>
            <a:off x="3449716" y="985694"/>
            <a:ext cx="13377329" cy="1362162"/>
            <a:chOff x="3267218" y="-57341"/>
            <a:chExt cx="17836439" cy="1816216"/>
          </a:xfrm>
        </p:grpSpPr>
        <p:sp>
          <p:nvSpPr>
            <p:cNvPr id="47" name="AutoShape 47"/>
            <p:cNvSpPr/>
            <p:nvPr/>
          </p:nvSpPr>
          <p:spPr>
            <a:xfrm>
              <a:off x="5474797" y="-57341"/>
              <a:ext cx="12089095" cy="1816216"/>
            </a:xfrm>
            <a:prstGeom prst="rect">
              <a:avLst/>
            </a:prstGeom>
            <a:solidFill>
              <a:srgbClr val="2F8662"/>
            </a:solidFill>
          </p:spPr>
        </p:sp>
        <p:sp>
          <p:nvSpPr>
            <p:cNvPr id="48" name="TextBox 48"/>
            <p:cNvSpPr txBox="1"/>
            <p:nvPr/>
          </p:nvSpPr>
          <p:spPr>
            <a:xfrm>
              <a:off x="3267218" y="197427"/>
              <a:ext cx="17836439" cy="1371355"/>
            </a:xfrm>
            <a:prstGeom prst="rect">
              <a:avLst/>
            </a:prstGeom>
          </p:spPr>
          <p:txBody>
            <a:bodyPr lIns="0" tIns="0" rIns="0" bIns="0" rtlCol="0" anchor="t">
              <a:spAutoFit/>
            </a:bodyPr>
            <a:lstStyle/>
            <a:p>
              <a:pPr algn="ctr" rtl="1">
                <a:lnSpc>
                  <a:spcPts val="7759"/>
                </a:lnSpc>
              </a:pPr>
              <a:r>
                <a:rPr lang="ar-EG" sz="7184" dirty="0">
                  <a:solidFill>
                    <a:srgbClr val="FFFFFF"/>
                  </a:solidFill>
                  <a:latin typeface="Noto Sans 2 Bold"/>
                </a:rPr>
                <a:t>مزايا عضوية الإفلا</a:t>
              </a:r>
              <a:endParaRPr lang="en-US" sz="7184" dirty="0">
                <a:solidFill>
                  <a:srgbClr val="FFFFFF"/>
                </a:solidFill>
                <a:latin typeface="Noto Sans 2 Bold"/>
              </a:endParaRPr>
            </a:p>
          </p:txBody>
        </p:sp>
      </p:grpSp>
      <p:pic>
        <p:nvPicPr>
          <p:cNvPr id="49" name="Picture 49"/>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a:fillRect/>
          </a:stretch>
        </p:blipFill>
        <p:spPr>
          <a:xfrm>
            <a:off x="14446951" y="6054813"/>
            <a:ext cx="527418" cy="489060"/>
          </a:xfrm>
          <a:prstGeom prst="rect">
            <a:avLst/>
          </a:prstGeom>
        </p:spPr>
      </p:pic>
      <p:pic>
        <p:nvPicPr>
          <p:cNvPr id="50" name="Picture 50"/>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rcRect/>
          <a:stretch>
            <a:fillRect/>
          </a:stretch>
        </p:blipFill>
        <p:spPr>
          <a:xfrm>
            <a:off x="3211099" y="3169676"/>
            <a:ext cx="534383" cy="352693"/>
          </a:xfrm>
          <a:prstGeom prst="rect">
            <a:avLst/>
          </a:prstGeom>
        </p:spPr>
      </p:pic>
      <p:pic>
        <p:nvPicPr>
          <p:cNvPr id="51" name="Picture 51"/>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a:fillRect/>
          </a:stretch>
        </p:blipFill>
        <p:spPr>
          <a:xfrm>
            <a:off x="10701727" y="6110538"/>
            <a:ext cx="489697" cy="42381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TotalTime>
  <Words>652</Words>
  <Application>Microsoft Office PowerPoint</Application>
  <PresentationFormat>Custom</PresentationFormat>
  <Paragraphs>103</Paragraphs>
  <Slides>16</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16</vt:i4>
      </vt:variant>
    </vt:vector>
  </HeadingPairs>
  <TitlesOfParts>
    <vt:vector size="28" baseType="lpstr">
      <vt:lpstr>Noto Sans 2 Bold Italics</vt:lpstr>
      <vt:lpstr>Arial</vt:lpstr>
      <vt:lpstr>Noto Sans 2 Bold</vt:lpstr>
      <vt:lpstr>Noto Sans 3 Bold</vt:lpstr>
      <vt:lpstr>Roboto Bold</vt:lpstr>
      <vt:lpstr>Calibri</vt:lpstr>
      <vt:lpstr>Noto Sans 1</vt:lpstr>
      <vt:lpstr>Noto Sans 2</vt:lpstr>
      <vt:lpstr>Noto Sans 1 Bold</vt:lpstr>
      <vt:lpstr>Arimo</vt:lpstr>
      <vt:lpstr>Noto Sans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IFLA - Become a member</dc:title>
  <dc:creator>membership@ifla.org</dc:creator>
  <cp:lastModifiedBy>Kristine Paberza</cp:lastModifiedBy>
  <cp:revision>64</cp:revision>
  <dcterms:created xsi:type="dcterms:W3CDTF">2006-08-16T00:00:00Z</dcterms:created>
  <dcterms:modified xsi:type="dcterms:W3CDTF">2022-02-22T13:14:26Z</dcterms:modified>
  <dc:identifier>DAEul28CFs8</dc:identifier>
</cp:coreProperties>
</file>