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71" r:id="rId12"/>
    <p:sldId id="268" r:id="rId13"/>
    <p:sldId id="270" r:id="rId14"/>
    <p:sldId id="269" r:id="rId15"/>
    <p:sldId id="272" r:id="rId16"/>
    <p:sldId id="273" r:id="rId17"/>
    <p:sldId id="274" r:id="rId18"/>
    <p:sldId id="275" r:id="rId19"/>
    <p:sldId id="276" r:id="rId20"/>
    <p:sldId id="277" r:id="rId21"/>
    <p:sldId id="278" r:id="rId22"/>
    <p:sldId id="279" r:id="rId23"/>
    <p:sldId id="280" r:id="rId24"/>
    <p:sldId id="281" r:id="rId25"/>
    <p:sldId id="282" r:id="rId26"/>
    <p:sldId id="284" r:id="rId27"/>
    <p:sldId id="285" r:id="rId28"/>
    <p:sldId id="286" r:id="rId29"/>
    <p:sldId id="283"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58" autoAdjust="0"/>
    <p:restoredTop sz="58357" autoAdjust="0"/>
  </p:normalViewPr>
  <p:slideViewPr>
    <p:cSldViewPr>
      <p:cViewPr varScale="1">
        <p:scale>
          <a:sx n="92" d="100"/>
          <a:sy n="92" d="100"/>
        </p:scale>
        <p:origin x="-135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661233E-94A1-4244-B91E-EB4FFC2D4E29}" type="datetimeFigureOut">
              <a:rPr lang="en-US" smtClean="0"/>
              <a:t>4/22/2024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A0867DA5-F29C-4B29-B81E-F2072BE0107A}"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61233E-94A1-4244-B91E-EB4FFC2D4E29}" type="datetimeFigureOut">
              <a:rPr lang="en-US" smtClean="0"/>
              <a:t>4/22/2024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0867DA5-F29C-4B29-B81E-F2072BE0107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61233E-94A1-4244-B91E-EB4FFC2D4E29}" type="datetimeFigureOut">
              <a:rPr lang="en-US" smtClean="0"/>
              <a:t>4/22/2024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0867DA5-F29C-4B29-B81E-F2072BE0107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61233E-94A1-4244-B91E-EB4FFC2D4E29}" type="datetimeFigureOut">
              <a:rPr lang="en-US" smtClean="0"/>
              <a:t>4/22/2024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0867DA5-F29C-4B29-B81E-F2072BE0107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661233E-94A1-4244-B91E-EB4FFC2D4E29}" type="datetimeFigureOut">
              <a:rPr lang="en-US" smtClean="0"/>
              <a:t>4/22/2024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0867DA5-F29C-4B29-B81E-F2072BE0107A}"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61233E-94A1-4244-B91E-EB4FFC2D4E29}" type="datetimeFigureOut">
              <a:rPr lang="en-US" smtClean="0"/>
              <a:t>4/22/2024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0867DA5-F29C-4B29-B81E-F2072BE0107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661233E-94A1-4244-B91E-EB4FFC2D4E29}" type="datetimeFigureOut">
              <a:rPr lang="en-US" smtClean="0"/>
              <a:t>4/22/2024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0867DA5-F29C-4B29-B81E-F2072BE0107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661233E-94A1-4244-B91E-EB4FFC2D4E29}" type="datetimeFigureOut">
              <a:rPr lang="en-US" smtClean="0"/>
              <a:t>4/22/2024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0867DA5-F29C-4B29-B81E-F2072BE0107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661233E-94A1-4244-B91E-EB4FFC2D4E29}" type="datetimeFigureOut">
              <a:rPr lang="en-US" smtClean="0"/>
              <a:t>4/22/2024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0867DA5-F29C-4B29-B81E-F2072BE0107A}"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61233E-94A1-4244-B91E-EB4FFC2D4E29}" type="datetimeFigureOut">
              <a:rPr lang="en-US" smtClean="0"/>
              <a:t>4/22/2024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0867DA5-F29C-4B29-B81E-F2072BE0107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661233E-94A1-4244-B91E-EB4FFC2D4E29}" type="datetimeFigureOut">
              <a:rPr lang="en-US" smtClean="0"/>
              <a:t>4/22/2024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0867DA5-F29C-4B29-B81E-F2072BE0107A}"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661233E-94A1-4244-B91E-EB4FFC2D4E29}" type="datetimeFigureOut">
              <a:rPr lang="en-US" smtClean="0"/>
              <a:t>4/22/2024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867DA5-F29C-4B29-B81E-F2072BE0107A}"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oi.uchicago.edu/OI/IRAQ/docs/nat.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359898"/>
            <a:ext cx="7406640" cy="2709062"/>
          </a:xfrm>
        </p:spPr>
        <p:txBody>
          <a:bodyPr>
            <a:normAutofit fontScale="90000"/>
          </a:bodyPr>
          <a:lstStyle/>
          <a:p>
            <a:pPr algn="ctr"/>
            <a:r>
              <a:rPr lang="en-GB" sz="4400" dirty="0">
                <a:solidFill>
                  <a:srgbClr val="FF0000"/>
                </a:solidFill>
                <a:effectLst/>
                <a:latin typeface="Algerian" panose="04020705040A02060702" pitchFamily="82" charset="0"/>
                <a:ea typeface="Calibri"/>
                <a:cs typeface="Arial"/>
              </a:rPr>
              <a:t>THE  IRAQI MANUSCRIPTS,THEIR REALITY, INSTITUTIONS ,THEIR CHALLENGES</a:t>
            </a:r>
            <a:endParaRPr lang="en-US" dirty="0">
              <a:latin typeface="Algerian" panose="04020705040A02060702" pitchFamily="82" charset="0"/>
            </a:endParaRPr>
          </a:p>
        </p:txBody>
      </p:sp>
      <p:sp>
        <p:nvSpPr>
          <p:cNvPr id="3" name="Subtitle 2"/>
          <p:cNvSpPr>
            <a:spLocks noGrp="1"/>
          </p:cNvSpPr>
          <p:nvPr>
            <p:ph type="subTitle" idx="1"/>
          </p:nvPr>
        </p:nvSpPr>
        <p:spPr>
          <a:xfrm>
            <a:off x="1432560" y="3429000"/>
            <a:ext cx="7406640" cy="2880320"/>
          </a:xfrm>
        </p:spPr>
        <p:txBody>
          <a:bodyPr>
            <a:normAutofit/>
          </a:bodyPr>
          <a:lstStyle/>
          <a:p>
            <a:pPr algn="ctr">
              <a:lnSpc>
                <a:spcPct val="115000"/>
              </a:lnSpc>
              <a:spcAft>
                <a:spcPts val="1000"/>
              </a:spcAft>
            </a:pPr>
            <a:r>
              <a:rPr lang="en-GB" sz="2800" dirty="0" smtClean="0">
                <a:solidFill>
                  <a:schemeClr val="accent5"/>
                </a:solidFill>
                <a:latin typeface="Algerian" panose="04020705040A02060702" pitchFamily="82" charset="0"/>
                <a:ea typeface="Calibri"/>
                <a:cs typeface="Arial"/>
              </a:rPr>
              <a:t>DR</a:t>
            </a:r>
            <a:r>
              <a:rPr lang="en-GB" sz="2800" dirty="0">
                <a:solidFill>
                  <a:schemeClr val="accent5"/>
                </a:solidFill>
                <a:latin typeface="Algerian" panose="04020705040A02060702" pitchFamily="82" charset="0"/>
                <a:ea typeface="Calibri"/>
                <a:cs typeface="Arial"/>
              </a:rPr>
              <a:t>. FAIZA ALBAYATI</a:t>
            </a:r>
            <a:endParaRPr lang="en-US" sz="1600" dirty="0">
              <a:solidFill>
                <a:schemeClr val="accent5"/>
              </a:solidFill>
              <a:latin typeface="Algerian" panose="04020705040A02060702" pitchFamily="82" charset="0"/>
              <a:ea typeface="Calibri"/>
              <a:cs typeface="Arial"/>
            </a:endParaRPr>
          </a:p>
          <a:p>
            <a:pPr algn="ctr">
              <a:lnSpc>
                <a:spcPct val="115000"/>
              </a:lnSpc>
              <a:spcAft>
                <a:spcPts val="1000"/>
              </a:spcAft>
            </a:pPr>
            <a:r>
              <a:rPr lang="en-GB" sz="2800" dirty="0">
                <a:solidFill>
                  <a:schemeClr val="accent5"/>
                </a:solidFill>
                <a:latin typeface="Algerian" panose="04020705040A02060702" pitchFamily="82" charset="0"/>
                <a:ea typeface="Calibri"/>
                <a:cs typeface="Arial"/>
              </a:rPr>
              <a:t>President of the Iraqi Information, Libraries  and Documentation Specialists Association</a:t>
            </a:r>
            <a:endParaRPr lang="en-US" sz="1600" dirty="0">
              <a:solidFill>
                <a:schemeClr val="accent5"/>
              </a:solidFill>
              <a:latin typeface="Algerian" panose="04020705040A02060702" pitchFamily="82" charset="0"/>
              <a:ea typeface="Calibri"/>
              <a:cs typeface="Arial"/>
            </a:endParaRPr>
          </a:p>
          <a:p>
            <a:pPr algn="ctr"/>
            <a:r>
              <a:rPr lang="en-GB" sz="2800" dirty="0">
                <a:solidFill>
                  <a:schemeClr val="accent5"/>
                </a:solidFill>
                <a:latin typeface="Algerian" panose="04020705040A02060702" pitchFamily="82" charset="0"/>
                <a:ea typeface="Calibri"/>
                <a:cs typeface="Arial"/>
              </a:rPr>
              <a:t>IRAQ</a:t>
            </a:r>
            <a:endParaRPr lang="en-US" dirty="0">
              <a:solidFill>
                <a:schemeClr val="accent5"/>
              </a:solidFill>
              <a:latin typeface="Algerian" panose="04020705040A02060702" pitchFamily="82"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39" y="55782"/>
            <a:ext cx="1368152" cy="996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070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b="1" dirty="0">
                <a:effectLst/>
                <a:latin typeface="Algerian" panose="04020705040A02060702" pitchFamily="82" charset="0"/>
                <a:ea typeface="Calibri"/>
                <a:cs typeface="Arial"/>
              </a:rPr>
              <a:t>Another protections procedures before 2003</a:t>
            </a:r>
            <a:endParaRPr lang="en-US" sz="2800" dirty="0">
              <a:latin typeface="Algerian" panose="04020705040A02060702" pitchFamily="82" charset="0"/>
            </a:endParaRPr>
          </a:p>
        </p:txBody>
      </p:sp>
      <p:sp>
        <p:nvSpPr>
          <p:cNvPr id="3" name="Content Placeholder 2"/>
          <p:cNvSpPr>
            <a:spLocks noGrp="1"/>
          </p:cNvSpPr>
          <p:nvPr>
            <p:ph idx="1"/>
          </p:nvPr>
        </p:nvSpPr>
        <p:spPr>
          <a:xfrm>
            <a:off x="1043608" y="1447800"/>
            <a:ext cx="7992888" cy="5365576"/>
          </a:xfrm>
        </p:spPr>
        <p:txBody>
          <a:bodyPr>
            <a:normAutofit/>
          </a:bodyPr>
          <a:lstStyle/>
          <a:p>
            <a:pPr>
              <a:lnSpc>
                <a:spcPct val="115000"/>
              </a:lnSpc>
            </a:pPr>
            <a:r>
              <a:rPr lang="en-US" sz="2400" dirty="0" smtClean="0">
                <a:latin typeface="Bahnschrift SemiBold SemiConden" panose="020B0502040204020203" pitchFamily="34" charset="0"/>
                <a:ea typeface="Times New Roman"/>
                <a:cs typeface="Arial"/>
              </a:rPr>
              <a:t>All </a:t>
            </a:r>
            <a:r>
              <a:rPr lang="en-US" sz="2400" dirty="0">
                <a:latin typeface="Bahnschrift SemiBold SemiConden" panose="020B0502040204020203" pitchFamily="34" charset="0"/>
                <a:ea typeface="Times New Roman"/>
                <a:cs typeface="Arial"/>
              </a:rPr>
              <a:t>MSS were taken to the shelter, microfilms to a second (undisclosed) location, and </a:t>
            </a:r>
            <a:r>
              <a:rPr lang="en-US" sz="2400" dirty="0" smtClean="0">
                <a:latin typeface="Bahnschrift SemiBold SemiConden" panose="020B0502040204020203" pitchFamily="34" charset="0"/>
                <a:ea typeface="Times New Roman"/>
                <a:cs typeface="Arial"/>
              </a:rPr>
              <a:t>CD-ROM's </a:t>
            </a:r>
            <a:r>
              <a:rPr lang="en-US" sz="2400" dirty="0">
                <a:latin typeface="Bahnschrift SemiBold SemiConden" panose="020B0502040204020203" pitchFamily="34" charset="0"/>
                <a:ea typeface="Times New Roman"/>
                <a:cs typeface="Arial"/>
              </a:rPr>
              <a:t>to a third (undisclosed) location. </a:t>
            </a:r>
            <a:endParaRPr lang="en-US" sz="2400" dirty="0" smtClean="0">
              <a:latin typeface="Bahnschrift SemiBold SemiConden" panose="020B0502040204020203" pitchFamily="34" charset="0"/>
              <a:ea typeface="Times New Roman"/>
              <a:cs typeface="Arial"/>
            </a:endParaRPr>
          </a:p>
          <a:p>
            <a:pPr>
              <a:lnSpc>
                <a:spcPct val="115000"/>
              </a:lnSpc>
              <a:spcAft>
                <a:spcPts val="0"/>
              </a:spcAft>
            </a:pPr>
            <a:r>
              <a:rPr lang="en-US" sz="2400" dirty="0" smtClean="0">
                <a:latin typeface="Bahnschrift SemiBold SemiConden" panose="020B0502040204020203" pitchFamily="34" charset="0"/>
                <a:ea typeface="Times New Roman"/>
                <a:cs typeface="Arial"/>
              </a:rPr>
              <a:t>All </a:t>
            </a:r>
            <a:r>
              <a:rPr lang="en-US" sz="2400" dirty="0">
                <a:latin typeface="Bahnschrift SemiBold SemiConden" panose="020B0502040204020203" pitchFamily="34" charset="0"/>
                <a:ea typeface="Times New Roman"/>
                <a:cs typeface="Arial"/>
              </a:rPr>
              <a:t>MSS were taken to the shelter, microfilms to a second (undisclosed) location, and </a:t>
            </a:r>
            <a:r>
              <a:rPr lang="en-US" sz="2400" dirty="0" smtClean="0">
                <a:latin typeface="Bahnschrift SemiBold SemiConden" panose="020B0502040204020203" pitchFamily="34" charset="0"/>
                <a:ea typeface="Times New Roman"/>
                <a:cs typeface="Arial"/>
              </a:rPr>
              <a:t>CD-ROM's </a:t>
            </a:r>
            <a:r>
              <a:rPr lang="en-US" sz="2400" dirty="0">
                <a:latin typeface="Bahnschrift SemiBold SemiConden" panose="020B0502040204020203" pitchFamily="34" charset="0"/>
                <a:ea typeface="Times New Roman"/>
                <a:cs typeface="Arial"/>
              </a:rPr>
              <a:t>to a third (undisclosed) location.  </a:t>
            </a:r>
          </a:p>
          <a:p>
            <a:pPr>
              <a:lnSpc>
                <a:spcPct val="115000"/>
              </a:lnSpc>
              <a:spcAft>
                <a:spcPts val="1000"/>
              </a:spcAft>
            </a:pPr>
            <a:r>
              <a:rPr lang="en-US" sz="2400" dirty="0">
                <a:latin typeface="Bahnschrift SemiBold SemiConden" panose="020B0502040204020203" pitchFamily="34" charset="0"/>
                <a:ea typeface="Times New Roman"/>
                <a:cs typeface="Arial"/>
              </a:rPr>
              <a:t>The shelter contains nearly (800) steel trunks of MSS, including (500) trunks of the manuscripts house as follows:</a:t>
            </a:r>
          </a:p>
          <a:p>
            <a:pPr marL="0" lvl="0" indent="0">
              <a:lnSpc>
                <a:spcPct val="115000"/>
              </a:lnSpc>
              <a:spcAft>
                <a:spcPts val="1000"/>
              </a:spcAft>
              <a:buClr>
                <a:srgbClr val="050505"/>
              </a:buClr>
              <a:buNone/>
            </a:pPr>
            <a:r>
              <a:rPr lang="en-US" sz="2400" dirty="0" smtClean="0">
                <a:latin typeface="Bahnschrift SemiBold SemiConden" panose="020B0502040204020203" pitchFamily="34" charset="0"/>
                <a:ea typeface="Times New Roman"/>
                <a:cs typeface="Arial"/>
              </a:rPr>
              <a:t>         - (200) </a:t>
            </a:r>
            <a:r>
              <a:rPr lang="en-US" sz="2400" dirty="0">
                <a:latin typeface="Bahnschrift SemiBold SemiConden" panose="020B0502040204020203" pitchFamily="34" charset="0"/>
                <a:ea typeface="Times New Roman"/>
                <a:cs typeface="Arial"/>
              </a:rPr>
              <a:t>trunks from other collections, </a:t>
            </a:r>
          </a:p>
          <a:p>
            <a:pPr marL="0" lvl="0" indent="0">
              <a:lnSpc>
                <a:spcPct val="115000"/>
              </a:lnSpc>
              <a:spcAft>
                <a:spcPts val="1000"/>
              </a:spcAft>
              <a:buClr>
                <a:srgbClr val="050505"/>
              </a:buClr>
              <a:buNone/>
            </a:pPr>
            <a:r>
              <a:rPr lang="en-US" sz="2400" dirty="0" smtClean="0">
                <a:latin typeface="Bahnschrift SemiBold SemiConden" panose="020B0502040204020203" pitchFamily="34" charset="0"/>
                <a:ea typeface="Times New Roman"/>
                <a:cs typeface="Arial"/>
              </a:rPr>
              <a:t>         - (83) </a:t>
            </a:r>
            <a:r>
              <a:rPr lang="en-US" sz="2400" dirty="0">
                <a:latin typeface="Bahnschrift SemiBold SemiConden" panose="020B0502040204020203" pitchFamily="34" charset="0"/>
                <a:ea typeface="Times New Roman"/>
                <a:cs typeface="Arial"/>
              </a:rPr>
              <a:t>trunks of rare published books</a:t>
            </a:r>
            <a:r>
              <a:rPr lang="en-US" sz="2400" dirty="0">
                <a:latin typeface="Calibri"/>
                <a:ea typeface="Calibri"/>
                <a:cs typeface="Arial"/>
              </a:rPr>
              <a:t>.  </a:t>
            </a:r>
            <a:endParaRPr lang="en-US" sz="1600" dirty="0">
              <a:latin typeface="Calibri"/>
              <a:ea typeface="Calibri"/>
              <a:cs typeface="Arial"/>
            </a:endParaRPr>
          </a:p>
          <a:p>
            <a:pPr>
              <a:lnSpc>
                <a:spcPct val="115000"/>
              </a:lnSpc>
            </a:pPr>
            <a:endParaRPr lang="en-US" sz="1600" dirty="0">
              <a:latin typeface="Bahnschrift SemiBold SemiConden" panose="020B0502040204020203" pitchFamily="34" charset="0"/>
              <a:ea typeface="Calibri"/>
              <a:cs typeface="Arial"/>
            </a:endParaRPr>
          </a:p>
          <a:p>
            <a:endParaRPr lang="en-US" sz="2400" dirty="0">
              <a:latin typeface="Bahnschrift SemiBold SemiConden" panose="020B0502040204020203" pitchFamily="34"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55"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4534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44624"/>
            <a:ext cx="7890080" cy="6203776"/>
          </a:xfrm>
        </p:spPr>
        <p:txBody>
          <a:bodyPr/>
          <a:lstStyle/>
          <a:p>
            <a:pPr marL="457200" lvl="0">
              <a:lnSpc>
                <a:spcPct val="115000"/>
              </a:lnSpc>
              <a:spcAft>
                <a:spcPts val="1000"/>
              </a:spcAft>
              <a:buClr>
                <a:srgbClr val="3891A7"/>
              </a:buClr>
            </a:pPr>
            <a:endParaRPr lang="en-US" sz="2800" b="1" dirty="0" smtClean="0">
              <a:solidFill>
                <a:prstClr val="black"/>
              </a:solidFill>
              <a:latin typeface="Baskerville Old Face" panose="02020602080505020303" pitchFamily="18" charset="0"/>
              <a:ea typeface="Calibri"/>
              <a:cs typeface="Arial"/>
            </a:endParaRPr>
          </a:p>
          <a:p>
            <a:pPr marL="457200" lvl="0">
              <a:lnSpc>
                <a:spcPct val="115000"/>
              </a:lnSpc>
              <a:spcAft>
                <a:spcPts val="1000"/>
              </a:spcAft>
              <a:buClr>
                <a:srgbClr val="3891A7"/>
              </a:buClr>
            </a:pPr>
            <a:r>
              <a:rPr lang="en-US" sz="2400" dirty="0">
                <a:latin typeface="Bahnschrift SemiBold SemiConden" panose="020B0502040204020203" pitchFamily="34" charset="0"/>
                <a:ea typeface="Times New Roman"/>
                <a:cs typeface="Arial"/>
              </a:rPr>
              <a:t>These trunks contain (50,000 ) MSS, including (47,000) from the collection and 3,000 MSS from other collections of:</a:t>
            </a:r>
          </a:p>
          <a:p>
            <a:pPr marL="457200" indent="-457200">
              <a:lnSpc>
                <a:spcPct val="115000"/>
              </a:lnSpc>
              <a:spcAft>
                <a:spcPts val="1000"/>
              </a:spcAft>
              <a:buClr>
                <a:srgbClr val="3891A7"/>
              </a:buClr>
            </a:pPr>
            <a:r>
              <a:rPr lang="en-US" sz="2400" dirty="0">
                <a:latin typeface="Bahnschrift SemiBold SemiConden" panose="020B0502040204020203" pitchFamily="34" charset="0"/>
                <a:ea typeface="Times New Roman"/>
                <a:cs typeface="Arial"/>
              </a:rPr>
              <a:t> The Iraqi Academy of Sciences: </a:t>
            </a:r>
            <a:r>
              <a:rPr lang="en-US" sz="2400" dirty="0" smtClean="0">
                <a:latin typeface="Bahnschrift SemiBold SemiConden" panose="020B0502040204020203" pitchFamily="34" charset="0"/>
                <a:ea typeface="Times New Roman"/>
                <a:cs typeface="Arial"/>
              </a:rPr>
              <a:t>(667) </a:t>
            </a:r>
            <a:r>
              <a:rPr lang="en-US" sz="2400" dirty="0">
                <a:latin typeface="Bahnschrift SemiBold SemiConden" panose="020B0502040204020203" pitchFamily="34" charset="0"/>
                <a:ea typeface="Times New Roman"/>
                <a:cs typeface="Arial"/>
              </a:rPr>
              <a:t>MSS </a:t>
            </a:r>
          </a:p>
          <a:p>
            <a:pPr marL="457200" indent="-457200">
              <a:lnSpc>
                <a:spcPct val="115000"/>
              </a:lnSpc>
              <a:spcAft>
                <a:spcPts val="1000"/>
              </a:spcAft>
              <a:buClr>
                <a:srgbClr val="050505"/>
              </a:buClr>
            </a:pPr>
            <a:r>
              <a:rPr lang="en-US" sz="2400" dirty="0">
                <a:latin typeface="Bahnschrift SemiBold SemiConden" panose="020B0502040204020203" pitchFamily="34" charset="0"/>
                <a:ea typeface="Times New Roman"/>
                <a:cs typeface="Arial"/>
              </a:rPr>
              <a:t>Mosul Central Library, </a:t>
            </a:r>
            <a:r>
              <a:rPr lang="en-US" sz="2400" dirty="0" smtClean="0">
                <a:latin typeface="Bahnschrift SemiBold SemiConden" panose="020B0502040204020203" pitchFamily="34" charset="0"/>
                <a:ea typeface="Times New Roman"/>
                <a:cs typeface="Arial"/>
              </a:rPr>
              <a:t>(301) </a:t>
            </a:r>
            <a:r>
              <a:rPr lang="en-US" sz="2400" dirty="0">
                <a:latin typeface="Bahnschrift SemiBold SemiConden" panose="020B0502040204020203" pitchFamily="34" charset="0"/>
                <a:ea typeface="Times New Roman"/>
                <a:cs typeface="Arial"/>
              </a:rPr>
              <a:t>MSS</a:t>
            </a:r>
          </a:p>
          <a:p>
            <a:pPr marL="457200" indent="-457200">
              <a:lnSpc>
                <a:spcPct val="115000"/>
              </a:lnSpc>
              <a:spcAft>
                <a:spcPts val="1000"/>
              </a:spcAft>
              <a:buClr>
                <a:srgbClr val="050505"/>
              </a:buClr>
            </a:pPr>
            <a:r>
              <a:rPr lang="en-US" sz="2400" dirty="0">
                <a:latin typeface="Bahnschrift SemiBold SemiConden" panose="020B0502040204020203" pitchFamily="34" charset="0"/>
                <a:ea typeface="Times New Roman"/>
                <a:cs typeface="Arial"/>
              </a:rPr>
              <a:t>University of Mosul Library: </a:t>
            </a:r>
            <a:r>
              <a:rPr lang="en-US" sz="2400" dirty="0" smtClean="0">
                <a:latin typeface="Bahnschrift SemiBold SemiConden" panose="020B0502040204020203" pitchFamily="34" charset="0"/>
                <a:ea typeface="Times New Roman"/>
                <a:cs typeface="Arial"/>
              </a:rPr>
              <a:t>(122) </a:t>
            </a:r>
            <a:r>
              <a:rPr lang="en-US" sz="2400" dirty="0">
                <a:latin typeface="Bahnschrift SemiBold SemiConden" panose="020B0502040204020203" pitchFamily="34" charset="0"/>
                <a:ea typeface="Times New Roman"/>
                <a:cs typeface="Arial"/>
              </a:rPr>
              <a:t>MSS</a:t>
            </a:r>
          </a:p>
          <a:p>
            <a:pPr marL="457200" indent="-457200">
              <a:lnSpc>
                <a:spcPct val="115000"/>
              </a:lnSpc>
              <a:spcAft>
                <a:spcPts val="1000"/>
              </a:spcAft>
              <a:buClr>
                <a:srgbClr val="050505"/>
              </a:buClr>
            </a:pPr>
            <a:r>
              <a:rPr lang="en-US" sz="2400" dirty="0">
                <a:latin typeface="Bahnschrift SemiBold SemiConden" panose="020B0502040204020203" pitchFamily="34" charset="0"/>
                <a:ea typeface="Times New Roman"/>
                <a:cs typeface="Arial"/>
              </a:rPr>
              <a:t> University of Tikrit: </a:t>
            </a:r>
            <a:r>
              <a:rPr lang="en-US" sz="2400" dirty="0" smtClean="0">
                <a:latin typeface="Bahnschrift SemiBold SemiConden" panose="020B0502040204020203" pitchFamily="34" charset="0"/>
                <a:ea typeface="Times New Roman"/>
                <a:cs typeface="Arial"/>
              </a:rPr>
              <a:t>(40) </a:t>
            </a:r>
            <a:r>
              <a:rPr lang="en-US" sz="2400" dirty="0">
                <a:latin typeface="Bahnschrift SemiBold SemiConden" panose="020B0502040204020203" pitchFamily="34" charset="0"/>
                <a:ea typeface="Times New Roman"/>
                <a:cs typeface="Arial"/>
              </a:rPr>
              <a:t>MSS</a:t>
            </a:r>
          </a:p>
          <a:p>
            <a:pPr marL="457200" indent="-457200">
              <a:lnSpc>
                <a:spcPct val="115000"/>
              </a:lnSpc>
              <a:spcAft>
                <a:spcPts val="1000"/>
              </a:spcAft>
              <a:buClr>
                <a:srgbClr val="050505"/>
              </a:buClr>
            </a:pPr>
            <a:r>
              <a:rPr lang="en-US" sz="2400" dirty="0">
                <a:latin typeface="Bahnschrift SemiBold SemiConden" panose="020B0502040204020203" pitchFamily="34" charset="0"/>
                <a:ea typeface="Times New Roman"/>
                <a:cs typeface="Arial"/>
              </a:rPr>
              <a:t>Kirkuk Central Library, </a:t>
            </a:r>
            <a:r>
              <a:rPr lang="en-US" sz="2400" dirty="0" smtClean="0">
                <a:latin typeface="Bahnschrift SemiBold SemiConden" panose="020B0502040204020203" pitchFamily="34" charset="0"/>
                <a:ea typeface="Times New Roman"/>
                <a:cs typeface="Arial"/>
              </a:rPr>
              <a:t>(40) </a:t>
            </a:r>
            <a:r>
              <a:rPr lang="en-US" sz="2400" dirty="0">
                <a:latin typeface="Bahnschrift SemiBold SemiConden" panose="020B0502040204020203" pitchFamily="34" charset="0"/>
                <a:ea typeface="Times New Roman"/>
                <a:cs typeface="Arial"/>
              </a:rPr>
              <a:t>MSS</a:t>
            </a:r>
          </a:p>
          <a:p>
            <a:pPr marL="82296" indent="0">
              <a:buNone/>
            </a:pP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7"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3932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400" b="1" dirty="0">
                <a:effectLst/>
                <a:latin typeface="Algerian" panose="04020705040A02060702" pitchFamily="82" charset="0"/>
                <a:ea typeface="Calibri"/>
                <a:cs typeface="Arial"/>
              </a:rPr>
              <a:t>Numbers of manuscripts </a:t>
            </a:r>
            <a:r>
              <a:rPr lang="en-US" sz="2400" b="1" dirty="0" smtClean="0">
                <a:effectLst/>
                <a:latin typeface="Algerian" panose="04020705040A02060702" pitchFamily="82" charset="0"/>
                <a:ea typeface="Calibri"/>
                <a:cs typeface="Arial"/>
              </a:rPr>
              <a:t>lost during </a:t>
            </a:r>
            <a:r>
              <a:rPr lang="en-US" sz="2400" b="1" dirty="0">
                <a:effectLst/>
                <a:latin typeface="Algerian" panose="04020705040A02060702" pitchFamily="82" charset="0"/>
                <a:ea typeface="Calibri"/>
                <a:cs typeface="Arial"/>
              </a:rPr>
              <a:t>the U.S. invasion in 2003</a:t>
            </a:r>
            <a:endParaRPr lang="en-US" sz="2400" dirty="0">
              <a:latin typeface="Algerian" panose="04020705040A02060702" pitchFamily="82" charset="0"/>
            </a:endParaRPr>
          </a:p>
        </p:txBody>
      </p:sp>
      <p:sp>
        <p:nvSpPr>
          <p:cNvPr id="3" name="Content Placeholder 2"/>
          <p:cNvSpPr>
            <a:spLocks noGrp="1"/>
          </p:cNvSpPr>
          <p:nvPr>
            <p:ph idx="1"/>
          </p:nvPr>
        </p:nvSpPr>
        <p:spPr/>
        <p:txBody>
          <a:bodyPr>
            <a:normAutofit/>
          </a:bodyPr>
          <a:lstStyle/>
          <a:p>
            <a:pPr>
              <a:lnSpc>
                <a:spcPct val="115000"/>
              </a:lnSpc>
              <a:spcAft>
                <a:spcPts val="1000"/>
              </a:spcAft>
            </a:pPr>
            <a:r>
              <a:rPr lang="en-US" dirty="0" smtClean="0">
                <a:solidFill>
                  <a:srgbClr val="FF0000"/>
                </a:solidFill>
                <a:latin typeface="Calibri"/>
                <a:ea typeface="Calibri"/>
                <a:cs typeface="Arial"/>
              </a:rPr>
              <a:t>“</a:t>
            </a:r>
            <a:r>
              <a:rPr lang="en-US" dirty="0" smtClean="0">
                <a:latin typeface="Calibri"/>
                <a:ea typeface="Calibri"/>
                <a:cs typeface="Arial"/>
              </a:rPr>
              <a:t> </a:t>
            </a:r>
            <a:r>
              <a:rPr lang="en-US" sz="2400" dirty="0" smtClean="0">
                <a:solidFill>
                  <a:srgbClr val="FF0000"/>
                </a:solidFill>
                <a:latin typeface="Franklin Gothic Medium" panose="020B0603020102020204" pitchFamily="34" charset="0"/>
                <a:ea typeface="Calibri"/>
                <a:cs typeface="Arial"/>
              </a:rPr>
              <a:t>Libraries</a:t>
            </a:r>
            <a:r>
              <a:rPr lang="en-US" sz="2400" dirty="0">
                <a:solidFill>
                  <a:srgbClr val="FF0000"/>
                </a:solidFill>
                <a:latin typeface="Franklin Gothic Medium" panose="020B0603020102020204" pitchFamily="34" charset="0"/>
                <a:ea typeface="Calibri"/>
                <a:cs typeface="Arial"/>
              </a:rPr>
              <a:t>, archives and manuscripts must be preserved as essential parts of the rich heritage of Iraq. Libraries are the essence of knowledge societies. nearly twenty centuries of written history of mankind are in danger</a:t>
            </a:r>
            <a:r>
              <a:rPr lang="en-US" sz="2400" dirty="0" smtClean="0">
                <a:solidFill>
                  <a:srgbClr val="FF0000"/>
                </a:solidFill>
                <a:latin typeface="Franklin Gothic Medium" panose="020B0603020102020204" pitchFamily="34" charset="0"/>
                <a:ea typeface="Calibri"/>
                <a:cs typeface="Arial"/>
              </a:rPr>
              <a:t>”</a:t>
            </a:r>
            <a:endParaRPr lang="en-US" sz="1600" dirty="0">
              <a:solidFill>
                <a:srgbClr val="FF0000"/>
              </a:solidFill>
              <a:latin typeface="Franklin Gothic Medium" panose="020B0603020102020204" pitchFamily="34" charset="0"/>
              <a:ea typeface="Calibri"/>
              <a:cs typeface="Arial"/>
            </a:endParaRPr>
          </a:p>
          <a:p>
            <a:r>
              <a:rPr lang="en-US" sz="2400" dirty="0" smtClean="0">
                <a:solidFill>
                  <a:prstClr val="black"/>
                </a:solidFill>
                <a:latin typeface="Franklin Gothic Medium" panose="020B0603020102020204" pitchFamily="34" charset="0"/>
                <a:ea typeface="Calibri"/>
                <a:cs typeface="Arial"/>
              </a:rPr>
              <a:t>The </a:t>
            </a:r>
            <a:r>
              <a:rPr lang="en-US" sz="2400" dirty="0">
                <a:solidFill>
                  <a:prstClr val="black"/>
                </a:solidFill>
                <a:latin typeface="Franklin Gothic Medium" panose="020B0603020102020204" pitchFamily="34" charset="0"/>
                <a:ea typeface="Calibri"/>
                <a:cs typeface="Arial"/>
              </a:rPr>
              <a:t>Director-General of UNESCO, Koïchiro Matsuura </a:t>
            </a:r>
            <a:r>
              <a:rPr lang="en-US" sz="2400" dirty="0" smtClean="0">
                <a:latin typeface="Franklin Gothic Medium" panose="020B0603020102020204" pitchFamily="34" charset="0"/>
                <a:ea typeface="Calibri"/>
                <a:cs typeface="Arial"/>
              </a:rPr>
              <a:t>speaking </a:t>
            </a:r>
            <a:r>
              <a:rPr lang="en-US" sz="2400" dirty="0">
                <a:latin typeface="Franklin Gothic Medium" panose="020B0603020102020204" pitchFamily="34" charset="0"/>
                <a:ea typeface="Calibri"/>
                <a:cs typeface="Arial"/>
              </a:rPr>
              <a:t>in mid-April 2003, after the </a:t>
            </a:r>
            <a:r>
              <a:rPr lang="en-US" sz="2400" dirty="0" smtClean="0">
                <a:latin typeface="Franklin Gothic Medium" panose="020B0603020102020204" pitchFamily="34" charset="0"/>
                <a:ea typeface="Calibri"/>
                <a:cs typeface="Arial"/>
              </a:rPr>
              <a:t>war.</a:t>
            </a:r>
            <a:endParaRPr lang="en-US" sz="2400" dirty="0">
              <a:latin typeface="Franklin Gothic Medium" panose="020B0603020102020204" pitchFamily="34" charset="0"/>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75"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6729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476672"/>
            <a:ext cx="8100392" cy="6264696"/>
          </a:xfrm>
        </p:spPr>
        <p:txBody>
          <a:bodyPr>
            <a:normAutofit/>
          </a:bodyPr>
          <a:lstStyle/>
          <a:p>
            <a:pPr>
              <a:lnSpc>
                <a:spcPct val="115000"/>
              </a:lnSpc>
              <a:spcAft>
                <a:spcPts val="1000"/>
              </a:spcAft>
            </a:pPr>
            <a:r>
              <a:rPr lang="en-US" sz="2800" dirty="0">
                <a:latin typeface="Bahnschrift SemiBold Condensed" panose="020B0502040204020203" pitchFamily="34" charset="0"/>
                <a:ea typeface="Calibri"/>
                <a:cs typeface="Arial"/>
              </a:rPr>
              <a:t>After interviewing   with a number of </a:t>
            </a:r>
            <a:r>
              <a:rPr lang="en-US" sz="2800" dirty="0" smtClean="0">
                <a:latin typeface="Bahnschrift SemiBold Condensed" panose="020B0502040204020203" pitchFamily="34" charset="0"/>
                <a:ea typeface="Calibri"/>
                <a:cs typeface="Arial"/>
              </a:rPr>
              <a:t>officials whom </a:t>
            </a:r>
            <a:r>
              <a:rPr lang="en-US" sz="2800" dirty="0">
                <a:latin typeface="Bahnschrift SemiBold Condensed" panose="020B0502040204020203" pitchFamily="34" charset="0"/>
                <a:ea typeface="Calibri"/>
                <a:cs typeface="Arial"/>
              </a:rPr>
              <a:t>working with manuscript  collections , it became immediately clear to </a:t>
            </a:r>
            <a:r>
              <a:rPr lang="en-US" sz="2800" dirty="0" smtClean="0">
                <a:latin typeface="Bahnschrift SemiBold Condensed" panose="020B0502040204020203" pitchFamily="34" charset="0"/>
                <a:ea typeface="Calibri"/>
                <a:cs typeface="Arial"/>
              </a:rPr>
              <a:t>history researcher </a:t>
            </a:r>
            <a:r>
              <a:rPr lang="en-US" sz="2800" dirty="0">
                <a:latin typeface="Bahnschrift SemiBold Condensed" panose="020B0502040204020203" pitchFamily="34" charset="0"/>
                <a:ea typeface="Calibri"/>
                <a:cs typeface="Arial"/>
              </a:rPr>
              <a:t>that</a:t>
            </a:r>
            <a:r>
              <a:rPr lang="ar-IQ" sz="2800" dirty="0">
                <a:latin typeface="Bahnschrift SemiBold Condensed" panose="020B0502040204020203" pitchFamily="34" charset="0"/>
                <a:ea typeface="Calibri"/>
                <a:cs typeface="Arial"/>
              </a:rPr>
              <a:t>:</a:t>
            </a:r>
            <a:endParaRPr lang="en-US" sz="1600" dirty="0">
              <a:latin typeface="Bahnschrift SemiBold Condensed" panose="020B0502040204020203" pitchFamily="34" charset="0"/>
              <a:ea typeface="Calibri"/>
              <a:cs typeface="Arial"/>
            </a:endParaRPr>
          </a:p>
          <a:p>
            <a:pPr>
              <a:lnSpc>
                <a:spcPct val="115000"/>
              </a:lnSpc>
              <a:spcAft>
                <a:spcPts val="1000"/>
              </a:spcAft>
            </a:pPr>
            <a:r>
              <a:rPr lang="en-US" sz="2800" dirty="0" smtClean="0">
                <a:latin typeface="Bahnschrift SemiBold Condensed" panose="020B0502040204020203" pitchFamily="34" charset="0"/>
                <a:ea typeface="Calibri"/>
                <a:cs typeface="Arial"/>
              </a:rPr>
              <a:t>There </a:t>
            </a:r>
            <a:r>
              <a:rPr lang="en-US" sz="2800" dirty="0">
                <a:latin typeface="Bahnschrift SemiBold Condensed" panose="020B0502040204020203" pitchFamily="34" charset="0"/>
                <a:ea typeface="Calibri"/>
                <a:cs typeface="Arial"/>
              </a:rPr>
              <a:t>are significant losses </a:t>
            </a:r>
            <a:r>
              <a:rPr lang="en-US" sz="2800" dirty="0" smtClean="0">
                <a:latin typeface="Bahnschrift SemiBold Condensed" panose="020B0502040204020203" pitchFamily="34" charset="0"/>
                <a:ea typeface="Calibri"/>
                <a:cs typeface="Arial"/>
              </a:rPr>
              <a:t>, and </a:t>
            </a:r>
            <a:r>
              <a:rPr lang="en-US" sz="2800" dirty="0">
                <a:latin typeface="Bahnschrift SemiBold Condensed" panose="020B0502040204020203" pitchFamily="34" charset="0"/>
                <a:ea typeface="Calibri"/>
                <a:cs typeface="Arial"/>
              </a:rPr>
              <a:t>a great deal of work lies ahead to reconstitute such facilities in the coming months and years.</a:t>
            </a:r>
            <a:endParaRPr lang="en-US" sz="1600" dirty="0">
              <a:latin typeface="Bahnschrift SemiBold Condensed" panose="020B0502040204020203" pitchFamily="34" charset="0"/>
              <a:ea typeface="Calibri"/>
              <a:cs typeface="Arial"/>
            </a:endParaRPr>
          </a:p>
          <a:p>
            <a:r>
              <a:rPr lang="en-US" sz="2800" dirty="0" smtClean="0">
                <a:latin typeface="Bahnschrift SemiBold Condensed" panose="020B0502040204020203" pitchFamily="34" charset="0"/>
                <a:ea typeface="Calibri"/>
                <a:cs typeface="Arial"/>
              </a:rPr>
              <a:t> </a:t>
            </a:r>
            <a:r>
              <a:rPr lang="en-US" sz="2800" dirty="0">
                <a:latin typeface="Bahnschrift SemiBold Condensed" panose="020B0502040204020203" pitchFamily="34" charset="0"/>
                <a:ea typeface="Calibri"/>
                <a:cs typeface="Arial"/>
              </a:rPr>
              <a:t>The libraries of Iraqi manuscript collections had many needs that should be addressed as soon as possible</a:t>
            </a:r>
            <a:r>
              <a:rPr lang="en-US" sz="2800" dirty="0" smtClean="0">
                <a:latin typeface="Bahnschrift SemiBold Condensed" panose="020B0502040204020203" pitchFamily="34" charset="0"/>
                <a:ea typeface="Calibri"/>
                <a:cs typeface="Arial"/>
              </a:rPr>
              <a:t>.</a:t>
            </a:r>
            <a:endParaRPr lang="ar-IQ" sz="2800" dirty="0" smtClean="0">
              <a:latin typeface="Bahnschrift SemiBold Condensed" panose="020B0502040204020203" pitchFamily="34" charset="0"/>
              <a:ea typeface="Calibri"/>
              <a:cs typeface="Arial"/>
            </a:endParaRPr>
          </a:p>
          <a:p>
            <a:pPr algn="justLow">
              <a:lnSpc>
                <a:spcPct val="115000"/>
              </a:lnSpc>
              <a:spcAft>
                <a:spcPts val="1000"/>
              </a:spcAft>
            </a:pPr>
            <a:r>
              <a:rPr lang="en-US" sz="2800" dirty="0">
                <a:latin typeface="Bahnschrift SemiBold Condensed" panose="020B0502040204020203" pitchFamily="34" charset="0"/>
                <a:ea typeface="Calibri"/>
                <a:cs typeface="Arial"/>
              </a:rPr>
              <a:t>According to the appendix included to his major report </a:t>
            </a:r>
            <a:r>
              <a:rPr lang="en-US" sz="2800" dirty="0" smtClean="0">
                <a:latin typeface="Bahnschrift SemiBold Condensed" panose="020B0502040204020203" pitchFamily="34" charset="0"/>
                <a:ea typeface="Calibri"/>
                <a:cs typeface="Arial"/>
              </a:rPr>
              <a:t>,the </a:t>
            </a:r>
            <a:r>
              <a:rPr lang="en-US" sz="2800" dirty="0">
                <a:latin typeface="Bahnschrift SemiBold Condensed" panose="020B0502040204020203" pitchFamily="34" charset="0"/>
                <a:ea typeface="Calibri"/>
                <a:cs typeface="Arial"/>
              </a:rPr>
              <a:t>number of looted and lost manuscripts were as follows:</a:t>
            </a:r>
          </a:p>
          <a:p>
            <a:endParaRPr lang="en-US" sz="2800" dirty="0">
              <a:latin typeface="Bahnschrift SemiBold Condensed" panose="020B0502040204020203" pitchFamily="34" charset="0"/>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71"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8043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16632"/>
            <a:ext cx="7498080" cy="1008112"/>
          </a:xfrm>
        </p:spPr>
        <p:txBody>
          <a:bodyPr>
            <a:normAutofit fontScale="90000"/>
          </a:bodyPr>
          <a:lstStyle/>
          <a:p>
            <a:pPr algn="ctr">
              <a:lnSpc>
                <a:spcPct val="115000"/>
              </a:lnSpc>
              <a:spcAft>
                <a:spcPts val="0"/>
              </a:spcAft>
            </a:pPr>
            <a:r>
              <a:rPr lang="en-US" sz="2400" b="1" dirty="0" smtClean="0">
                <a:effectLst/>
                <a:latin typeface="Algerian" panose="04020705040A02060702" pitchFamily="82" charset="0"/>
                <a:ea typeface="Times New Roman"/>
                <a:cs typeface="Arial"/>
              </a:rPr>
              <a:t>(Appendix)</a:t>
            </a:r>
            <a:r>
              <a:rPr lang="en-US" sz="900" dirty="0" smtClean="0">
                <a:effectLst/>
                <a:latin typeface="Algerian" panose="04020705040A02060702" pitchFamily="82" charset="0"/>
                <a:ea typeface="Calibri"/>
                <a:cs typeface="Arial"/>
              </a:rPr>
              <a:t/>
            </a:r>
            <a:br>
              <a:rPr lang="en-US" sz="900" dirty="0" smtClean="0">
                <a:effectLst/>
                <a:latin typeface="Algerian" panose="04020705040A02060702" pitchFamily="82" charset="0"/>
                <a:ea typeface="Calibri"/>
                <a:cs typeface="Arial"/>
              </a:rPr>
            </a:br>
            <a:r>
              <a:rPr lang="en-US" sz="1800" b="1" dirty="0" smtClean="0">
                <a:effectLst/>
                <a:latin typeface="Algerian" panose="04020705040A02060702" pitchFamily="82" charset="0"/>
                <a:ea typeface="Times New Roman"/>
              </a:rPr>
              <a:t>IRAQ MSS COLLECTIONS </a:t>
            </a:r>
            <a:r>
              <a:rPr lang="en-US" sz="2000" b="1" dirty="0">
                <a:effectLst/>
                <a:latin typeface="Algerian" panose="04020705040A02060702" pitchFamily="82" charset="0"/>
                <a:ea typeface="Times New Roman"/>
              </a:rPr>
              <a:t>lost through  2003 American </a:t>
            </a:r>
            <a:r>
              <a:rPr lang="en-US" sz="2000" b="1" dirty="0" smtClean="0">
                <a:effectLst/>
                <a:latin typeface="Algerian" panose="04020705040A02060702" pitchFamily="82" charset="0"/>
                <a:ea typeface="Times New Roman"/>
              </a:rPr>
              <a:t>Inventions</a:t>
            </a:r>
            <a:endParaRPr lang="en-US" sz="1800" b="1" dirty="0">
              <a:effectLst/>
              <a:latin typeface="Algerian" panose="04020705040A02060702" pitchFamily="82" charset="0"/>
              <a:ea typeface="Times New Roman"/>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434115342"/>
              </p:ext>
            </p:extLst>
          </p:nvPr>
        </p:nvGraphicFramePr>
        <p:xfrm>
          <a:off x="179512" y="1052734"/>
          <a:ext cx="8856984" cy="5770464"/>
        </p:xfrm>
        <a:graphic>
          <a:graphicData uri="http://schemas.openxmlformats.org/drawingml/2006/table">
            <a:tbl>
              <a:tblPr firstRow="1" firstCol="1" bandRow="1">
                <a:tableStyleId>{5C22544A-7EE6-4342-B048-85BDC9FD1C3A}</a:tableStyleId>
              </a:tblPr>
              <a:tblGrid>
                <a:gridCol w="504056"/>
                <a:gridCol w="3600400"/>
                <a:gridCol w="2232248"/>
                <a:gridCol w="2520280"/>
              </a:tblGrid>
              <a:tr h="266482">
                <a:tc>
                  <a:txBody>
                    <a:bodyPr/>
                    <a:lstStyle/>
                    <a:p>
                      <a:pPr algn="ctr">
                        <a:lnSpc>
                          <a:spcPct val="115000"/>
                        </a:lnSpc>
                        <a:spcAft>
                          <a:spcPts val="0"/>
                        </a:spcAft>
                      </a:pPr>
                      <a:r>
                        <a:rPr lang="en-US" sz="900" dirty="0">
                          <a:effectLst/>
                        </a:rPr>
                        <a:t> </a:t>
                      </a:r>
                      <a:endParaRPr lang="en-US" sz="700" dirty="0">
                        <a:effectLst/>
                        <a:latin typeface="Calibri"/>
                        <a:ea typeface="Calibri"/>
                        <a:cs typeface="Arial"/>
                      </a:endParaRPr>
                    </a:p>
                  </a:txBody>
                  <a:tcPr marL="0" marR="0" marT="0" marB="0"/>
                </a:tc>
                <a:tc>
                  <a:txBody>
                    <a:bodyPr/>
                    <a:lstStyle/>
                    <a:p>
                      <a:pPr>
                        <a:lnSpc>
                          <a:spcPct val="115000"/>
                        </a:lnSpc>
                        <a:spcAft>
                          <a:spcPts val="0"/>
                        </a:spcAft>
                      </a:pPr>
                      <a:r>
                        <a:rPr lang="en-US" sz="1400">
                          <a:effectLst/>
                        </a:rPr>
                        <a:t>Collection</a:t>
                      </a:r>
                      <a:endParaRPr lang="en-US" sz="1100">
                        <a:effectLst/>
                        <a:latin typeface="Calibri"/>
                        <a:ea typeface="Calibri"/>
                        <a:cs typeface="Arial"/>
                      </a:endParaRPr>
                    </a:p>
                  </a:txBody>
                  <a:tcPr marL="45924" marR="45924" marT="0" marB="0"/>
                </a:tc>
                <a:tc>
                  <a:txBody>
                    <a:bodyPr/>
                    <a:lstStyle/>
                    <a:p>
                      <a:pPr>
                        <a:lnSpc>
                          <a:spcPct val="115000"/>
                        </a:lnSpc>
                        <a:spcAft>
                          <a:spcPts val="0"/>
                        </a:spcAft>
                      </a:pPr>
                      <a:r>
                        <a:rPr lang="en-US" sz="1400" dirty="0">
                          <a:effectLst/>
                        </a:rPr>
                        <a:t>Holdings</a:t>
                      </a:r>
                      <a:endParaRPr lang="en-US" sz="1100" dirty="0">
                        <a:effectLst/>
                        <a:latin typeface="Calibri"/>
                        <a:ea typeface="Calibri"/>
                        <a:cs typeface="Arial"/>
                      </a:endParaRPr>
                    </a:p>
                  </a:txBody>
                  <a:tcPr marL="45924" marR="45924" marT="0" marB="0"/>
                </a:tc>
                <a:tc>
                  <a:txBody>
                    <a:bodyPr/>
                    <a:lstStyle/>
                    <a:p>
                      <a:pPr>
                        <a:lnSpc>
                          <a:spcPct val="115000"/>
                        </a:lnSpc>
                        <a:spcAft>
                          <a:spcPts val="0"/>
                        </a:spcAft>
                      </a:pPr>
                      <a:r>
                        <a:rPr lang="en-US" sz="1400" dirty="0">
                          <a:effectLst/>
                        </a:rPr>
                        <a:t>Comments</a:t>
                      </a:r>
                      <a:endParaRPr lang="en-US" sz="1100" dirty="0">
                        <a:effectLst/>
                        <a:latin typeface="Calibri"/>
                        <a:ea typeface="Calibri"/>
                        <a:cs typeface="Arial"/>
                      </a:endParaRPr>
                    </a:p>
                  </a:txBody>
                  <a:tcPr marL="45924" marR="45924" marT="0" marB="0"/>
                </a:tc>
              </a:tr>
              <a:tr h="380688">
                <a:tc>
                  <a:txBody>
                    <a:bodyPr/>
                    <a:lstStyle/>
                    <a:p>
                      <a:pPr algn="ctr">
                        <a:lnSpc>
                          <a:spcPct val="115000"/>
                        </a:lnSpc>
                        <a:spcAft>
                          <a:spcPts val="0"/>
                        </a:spcAft>
                      </a:pPr>
                      <a:r>
                        <a:rPr lang="en-US" sz="900">
                          <a:effectLst/>
                        </a:rPr>
                        <a:t> </a:t>
                      </a:r>
                      <a:endParaRPr lang="en-US" sz="700">
                        <a:effectLst/>
                        <a:latin typeface="Calibri"/>
                        <a:ea typeface="Calibri"/>
                        <a:cs typeface="Arial"/>
                      </a:endParaRPr>
                    </a:p>
                  </a:txBody>
                  <a:tcPr marL="0" marR="0" marT="0" marB="0"/>
                </a:tc>
                <a:tc>
                  <a:txBody>
                    <a:bodyPr/>
                    <a:lstStyle/>
                    <a:p>
                      <a:pPr>
                        <a:lnSpc>
                          <a:spcPct val="115000"/>
                        </a:lnSpc>
                        <a:spcAft>
                          <a:spcPts val="0"/>
                        </a:spcAft>
                      </a:pPr>
                      <a:r>
                        <a:rPr lang="en-US" sz="1400" dirty="0">
                          <a:effectLst/>
                        </a:rPr>
                        <a:t>BAGHDAD COLLECTIONS</a:t>
                      </a:r>
                      <a:endParaRPr lang="en-US" sz="1100" dirty="0">
                        <a:effectLst/>
                        <a:latin typeface="Calibri"/>
                        <a:ea typeface="Calibri"/>
                        <a:cs typeface="Arial"/>
                      </a:endParaRPr>
                    </a:p>
                  </a:txBody>
                  <a:tcPr marL="45924" marR="45924" marT="0" marB="0"/>
                </a:tc>
                <a:tc>
                  <a:txBody>
                    <a:bodyPr/>
                    <a:lstStyle/>
                    <a:p>
                      <a:pPr>
                        <a:lnSpc>
                          <a:spcPct val="115000"/>
                        </a:lnSpc>
                        <a:spcAft>
                          <a:spcPts val="0"/>
                        </a:spcAft>
                      </a:pPr>
                      <a:r>
                        <a:rPr lang="en-US" sz="2400">
                          <a:effectLst/>
                        </a:rPr>
                        <a:t> </a:t>
                      </a:r>
                      <a:endParaRPr lang="en-US" sz="1200">
                        <a:effectLst/>
                        <a:latin typeface="Calibri"/>
                        <a:ea typeface="Calibri"/>
                        <a:cs typeface="Arial"/>
                      </a:endParaRPr>
                    </a:p>
                  </a:txBody>
                  <a:tcPr marL="45924" marR="45924" marT="0" marB="0"/>
                </a:tc>
                <a:tc>
                  <a:txBody>
                    <a:bodyPr/>
                    <a:lstStyle/>
                    <a:p>
                      <a:pPr>
                        <a:lnSpc>
                          <a:spcPct val="115000"/>
                        </a:lnSpc>
                        <a:spcAft>
                          <a:spcPts val="0"/>
                        </a:spcAft>
                      </a:pPr>
                      <a:r>
                        <a:rPr lang="en-US" sz="2400" dirty="0">
                          <a:effectLst/>
                        </a:rPr>
                        <a:t> </a:t>
                      </a:r>
                      <a:endParaRPr lang="en-US" sz="1200" dirty="0">
                        <a:effectLst/>
                        <a:latin typeface="Calibri"/>
                        <a:ea typeface="Calibri"/>
                        <a:cs typeface="Arial"/>
                      </a:endParaRPr>
                    </a:p>
                  </a:txBody>
                  <a:tcPr marL="45924" marR="45924" marT="0" marB="0"/>
                </a:tc>
              </a:tr>
              <a:tr h="1152068">
                <a:tc>
                  <a:txBody>
                    <a:bodyPr/>
                    <a:lstStyle/>
                    <a:p>
                      <a:pPr algn="ctr">
                        <a:lnSpc>
                          <a:spcPct val="115000"/>
                        </a:lnSpc>
                        <a:spcAft>
                          <a:spcPts val="0"/>
                        </a:spcAft>
                      </a:pPr>
                      <a:r>
                        <a:rPr lang="en-US" sz="900">
                          <a:effectLst/>
                        </a:rPr>
                        <a:t>1</a:t>
                      </a:r>
                      <a:endParaRPr lang="en-US" sz="700">
                        <a:effectLst/>
                        <a:latin typeface="Calibri"/>
                        <a:ea typeface="Calibri"/>
                        <a:cs typeface="Arial"/>
                      </a:endParaRPr>
                    </a:p>
                  </a:txBody>
                  <a:tcPr marL="0" marR="0" marT="0" marB="0"/>
                </a:tc>
                <a:tc>
                  <a:txBody>
                    <a:bodyPr/>
                    <a:lstStyle/>
                    <a:p>
                      <a:pPr>
                        <a:lnSpc>
                          <a:spcPct val="115000"/>
                        </a:lnSpc>
                        <a:spcAft>
                          <a:spcPts val="0"/>
                        </a:spcAft>
                      </a:pPr>
                      <a:r>
                        <a:rPr lang="en-US" sz="1600" dirty="0">
                          <a:effectLst/>
                        </a:rPr>
                        <a:t>Dar al-</a:t>
                      </a:r>
                      <a:r>
                        <a:rPr lang="en-US" sz="1600" dirty="0" err="1">
                          <a:effectLst/>
                        </a:rPr>
                        <a:t>Makhtutat</a:t>
                      </a:r>
                      <a:r>
                        <a:rPr lang="en-US" sz="1600" dirty="0">
                          <a:effectLst/>
                        </a:rPr>
                        <a:t> al-‘</a:t>
                      </a:r>
                      <a:r>
                        <a:rPr lang="en-US" sz="1600" dirty="0" err="1">
                          <a:effectLst/>
                        </a:rPr>
                        <a:t>Iraqiyya</a:t>
                      </a:r>
                      <a:r>
                        <a:rPr lang="en-US" sz="1600" dirty="0">
                          <a:effectLst/>
                        </a:rPr>
                        <a:t> /</a:t>
                      </a:r>
                      <a:endParaRPr lang="en-US" sz="1200" dirty="0">
                        <a:effectLst/>
                      </a:endParaRPr>
                    </a:p>
                    <a:p>
                      <a:pPr>
                        <a:lnSpc>
                          <a:spcPct val="115000"/>
                        </a:lnSpc>
                        <a:spcAft>
                          <a:spcPts val="0"/>
                        </a:spcAft>
                      </a:pPr>
                      <a:r>
                        <a:rPr lang="en-US" sz="1600" dirty="0">
                          <a:effectLst/>
                        </a:rPr>
                        <a:t>Iraqi House of Manuscripts</a:t>
                      </a:r>
                      <a:endParaRPr lang="en-US" sz="1200" dirty="0">
                        <a:effectLst/>
                      </a:endParaRPr>
                    </a:p>
                    <a:p>
                      <a:pPr>
                        <a:lnSpc>
                          <a:spcPct val="115000"/>
                        </a:lnSpc>
                        <a:spcAft>
                          <a:spcPts val="0"/>
                        </a:spcAft>
                      </a:pPr>
                      <a:r>
                        <a:rPr lang="en-US" sz="1600" dirty="0">
                          <a:effectLst/>
                        </a:rPr>
                        <a:t>[formerly Dar Saddam </a:t>
                      </a:r>
                      <a:r>
                        <a:rPr lang="en-US" sz="1600" dirty="0" err="1">
                          <a:effectLst/>
                        </a:rPr>
                        <a:t>lil-Makhtutat</a:t>
                      </a:r>
                      <a:r>
                        <a:rPr lang="en-US" sz="1600" dirty="0">
                          <a:effectLst/>
                        </a:rPr>
                        <a:t> / Saddam House of Manuscripts]</a:t>
                      </a:r>
                      <a:endParaRPr lang="en-US" sz="1200" dirty="0">
                        <a:effectLst/>
                        <a:latin typeface="Calibri"/>
                        <a:ea typeface="Calibri"/>
                        <a:cs typeface="Arial"/>
                      </a:endParaRPr>
                    </a:p>
                  </a:txBody>
                  <a:tcPr marL="45924" marR="45924" marT="0" marB="0"/>
                </a:tc>
                <a:tc>
                  <a:txBody>
                    <a:bodyPr/>
                    <a:lstStyle/>
                    <a:p>
                      <a:pPr>
                        <a:lnSpc>
                          <a:spcPct val="115000"/>
                        </a:lnSpc>
                        <a:spcAft>
                          <a:spcPts val="0"/>
                        </a:spcAft>
                      </a:pPr>
                      <a:r>
                        <a:rPr lang="en-US" sz="1600" dirty="0">
                          <a:effectLst/>
                        </a:rPr>
                        <a:t>47,000 own MSS,</a:t>
                      </a:r>
                      <a:endParaRPr lang="en-US" sz="1200" dirty="0">
                        <a:effectLst/>
                      </a:endParaRPr>
                    </a:p>
                    <a:p>
                      <a:pPr>
                        <a:lnSpc>
                          <a:spcPct val="115000"/>
                        </a:lnSpc>
                        <a:spcAft>
                          <a:spcPts val="0"/>
                        </a:spcAft>
                      </a:pPr>
                      <a:r>
                        <a:rPr lang="en-US" sz="1600" dirty="0">
                          <a:effectLst/>
                        </a:rPr>
                        <a:t>3,000 other MSS from the Academy, Mosul, Tikrit, Kirkuk, Basra</a:t>
                      </a:r>
                      <a:endParaRPr lang="en-US" sz="1200" dirty="0">
                        <a:effectLst/>
                        <a:latin typeface="Calibri"/>
                        <a:ea typeface="Calibri"/>
                        <a:cs typeface="Arial"/>
                      </a:endParaRPr>
                    </a:p>
                  </a:txBody>
                  <a:tcPr marL="45924" marR="45924" marT="0" marB="0"/>
                </a:tc>
                <a:tc>
                  <a:txBody>
                    <a:bodyPr/>
                    <a:lstStyle/>
                    <a:p>
                      <a:pPr>
                        <a:lnSpc>
                          <a:spcPct val="115000"/>
                        </a:lnSpc>
                        <a:spcAft>
                          <a:spcPts val="0"/>
                        </a:spcAft>
                      </a:pPr>
                      <a:r>
                        <a:rPr lang="en-US" sz="1600" dirty="0">
                          <a:effectLst/>
                        </a:rPr>
                        <a:t>Collection transferred to Shelter #12, </a:t>
                      </a:r>
                      <a:r>
                        <a:rPr lang="en-US" sz="1600" dirty="0" err="1">
                          <a:effectLst/>
                        </a:rPr>
                        <a:t>Hayy</a:t>
                      </a:r>
                      <a:r>
                        <a:rPr lang="en-US" sz="1600" dirty="0">
                          <a:effectLst/>
                        </a:rPr>
                        <a:t> </a:t>
                      </a:r>
                      <a:r>
                        <a:rPr lang="en-US" sz="1600" dirty="0" err="1">
                          <a:effectLst/>
                        </a:rPr>
                        <a:t>Dakhiliyya</a:t>
                      </a:r>
                      <a:r>
                        <a:rPr lang="en-US" sz="1600" dirty="0">
                          <a:effectLst/>
                        </a:rPr>
                        <a:t>; preservation facilities looted.</a:t>
                      </a:r>
                      <a:endParaRPr lang="en-US" sz="1200" dirty="0">
                        <a:effectLst/>
                        <a:latin typeface="Calibri"/>
                        <a:ea typeface="Calibri"/>
                        <a:cs typeface="Arial"/>
                      </a:endParaRPr>
                    </a:p>
                  </a:txBody>
                  <a:tcPr marL="45924" marR="45924" marT="0" marB="0"/>
                </a:tc>
              </a:tr>
              <a:tr h="1388839">
                <a:tc>
                  <a:txBody>
                    <a:bodyPr/>
                    <a:lstStyle/>
                    <a:p>
                      <a:pPr algn="ctr">
                        <a:lnSpc>
                          <a:spcPct val="115000"/>
                        </a:lnSpc>
                        <a:spcAft>
                          <a:spcPts val="0"/>
                        </a:spcAft>
                      </a:pPr>
                      <a:r>
                        <a:rPr lang="en-US" sz="900">
                          <a:effectLst/>
                        </a:rPr>
                        <a:t>2</a:t>
                      </a:r>
                      <a:endParaRPr lang="en-US" sz="700">
                        <a:effectLst/>
                        <a:latin typeface="Calibri"/>
                        <a:ea typeface="Calibri"/>
                        <a:cs typeface="Arial"/>
                      </a:endParaRPr>
                    </a:p>
                  </a:txBody>
                  <a:tcPr marL="0" marR="0" marT="0" marB="0"/>
                </a:tc>
                <a:tc>
                  <a:txBody>
                    <a:bodyPr/>
                    <a:lstStyle/>
                    <a:p>
                      <a:pPr>
                        <a:lnSpc>
                          <a:spcPct val="115000"/>
                        </a:lnSpc>
                        <a:spcAft>
                          <a:spcPts val="0"/>
                        </a:spcAft>
                      </a:pPr>
                      <a:r>
                        <a:rPr lang="en-US" sz="1600" dirty="0">
                          <a:effectLst/>
                        </a:rPr>
                        <a:t>Maktabat al-</a:t>
                      </a:r>
                      <a:r>
                        <a:rPr lang="en-US" sz="1600" dirty="0" err="1">
                          <a:effectLst/>
                        </a:rPr>
                        <a:t>Awqaf</a:t>
                      </a:r>
                      <a:r>
                        <a:rPr lang="en-US" sz="1600" dirty="0">
                          <a:effectLst/>
                        </a:rPr>
                        <a:t> al-</a:t>
                      </a:r>
                      <a:r>
                        <a:rPr lang="en-US" sz="1600" dirty="0" err="1">
                          <a:effectLst/>
                        </a:rPr>
                        <a:t>Markaziyya</a:t>
                      </a:r>
                      <a:r>
                        <a:rPr lang="en-US" sz="1600" dirty="0">
                          <a:effectLst/>
                        </a:rPr>
                        <a:t> /</a:t>
                      </a:r>
                      <a:endParaRPr lang="en-US" sz="1200" dirty="0">
                        <a:effectLst/>
                      </a:endParaRPr>
                    </a:p>
                    <a:p>
                      <a:pPr>
                        <a:lnSpc>
                          <a:spcPct val="115000"/>
                        </a:lnSpc>
                        <a:spcAft>
                          <a:spcPts val="0"/>
                        </a:spcAft>
                      </a:pPr>
                      <a:r>
                        <a:rPr lang="en-US" sz="1600" dirty="0">
                          <a:effectLst/>
                        </a:rPr>
                        <a:t>Ministry of Endowments &amp; Religious Affairs Central Library</a:t>
                      </a:r>
                      <a:endParaRPr lang="en-US" sz="1200" dirty="0">
                        <a:effectLst/>
                        <a:latin typeface="Calibri"/>
                        <a:ea typeface="Calibri"/>
                        <a:cs typeface="Arial"/>
                      </a:endParaRPr>
                    </a:p>
                  </a:txBody>
                  <a:tcPr marL="45924" marR="45924" marT="0" marB="0"/>
                </a:tc>
                <a:tc>
                  <a:txBody>
                    <a:bodyPr/>
                    <a:lstStyle/>
                    <a:p>
                      <a:pPr>
                        <a:lnSpc>
                          <a:spcPct val="115000"/>
                        </a:lnSpc>
                        <a:spcAft>
                          <a:spcPts val="0"/>
                        </a:spcAft>
                      </a:pPr>
                      <a:r>
                        <a:rPr lang="en-US" sz="1600" dirty="0">
                          <a:effectLst/>
                        </a:rPr>
                        <a:t>7000 MSS.</a:t>
                      </a:r>
                      <a:endParaRPr lang="en-US" sz="1200" dirty="0">
                        <a:effectLst/>
                        <a:latin typeface="Calibri"/>
                        <a:ea typeface="Calibri"/>
                        <a:cs typeface="Arial"/>
                      </a:endParaRPr>
                    </a:p>
                  </a:txBody>
                  <a:tcPr marL="45924" marR="45924" marT="0" marB="0"/>
                </a:tc>
                <a:tc>
                  <a:txBody>
                    <a:bodyPr/>
                    <a:lstStyle/>
                    <a:p>
                      <a:pPr>
                        <a:lnSpc>
                          <a:spcPct val="115000"/>
                        </a:lnSpc>
                        <a:spcAft>
                          <a:spcPts val="0"/>
                        </a:spcAft>
                      </a:pPr>
                      <a:r>
                        <a:rPr lang="en-US" sz="1600" dirty="0">
                          <a:effectLst/>
                        </a:rPr>
                        <a:t>5250 MSS transferred to undisclosed location,</a:t>
                      </a:r>
                      <a:endParaRPr lang="en-US" sz="1200" dirty="0">
                        <a:effectLst/>
                      </a:endParaRPr>
                    </a:p>
                    <a:p>
                      <a:pPr>
                        <a:lnSpc>
                          <a:spcPct val="115000"/>
                        </a:lnSpc>
                        <a:spcAft>
                          <a:spcPts val="0"/>
                        </a:spcAft>
                      </a:pPr>
                      <a:r>
                        <a:rPr lang="en-US" sz="1600" dirty="0">
                          <a:effectLst/>
                        </a:rPr>
                        <a:t>600-700 MSS burned, </a:t>
                      </a:r>
                      <a:endParaRPr lang="en-US" sz="1200" dirty="0">
                        <a:effectLst/>
                      </a:endParaRPr>
                    </a:p>
                    <a:p>
                      <a:pPr>
                        <a:lnSpc>
                          <a:spcPct val="115000"/>
                        </a:lnSpc>
                        <a:spcAft>
                          <a:spcPts val="0"/>
                        </a:spcAft>
                      </a:pPr>
                      <a:r>
                        <a:rPr lang="en-US" sz="1600" dirty="0">
                          <a:effectLst/>
                        </a:rPr>
                        <a:t>1000-1100 MSS looted</a:t>
                      </a:r>
                      <a:endParaRPr lang="en-US" sz="1200" dirty="0">
                        <a:effectLst/>
                      </a:endParaRPr>
                    </a:p>
                    <a:p>
                      <a:pPr>
                        <a:lnSpc>
                          <a:spcPct val="115000"/>
                        </a:lnSpc>
                        <a:spcAft>
                          <a:spcPts val="0"/>
                        </a:spcAft>
                      </a:pPr>
                      <a:r>
                        <a:rPr lang="en-US" sz="1600" dirty="0">
                          <a:effectLst/>
                        </a:rPr>
                        <a:t>Facility burned.</a:t>
                      </a:r>
                      <a:endParaRPr lang="en-US" sz="1200" dirty="0">
                        <a:effectLst/>
                        <a:latin typeface="Calibri"/>
                        <a:ea typeface="Calibri"/>
                        <a:cs typeface="Arial"/>
                      </a:endParaRPr>
                    </a:p>
                  </a:txBody>
                  <a:tcPr marL="45924" marR="45924" marT="0" marB="0"/>
                </a:tc>
              </a:tr>
              <a:tr h="566298">
                <a:tc>
                  <a:txBody>
                    <a:bodyPr/>
                    <a:lstStyle/>
                    <a:p>
                      <a:pPr algn="ctr">
                        <a:lnSpc>
                          <a:spcPct val="115000"/>
                        </a:lnSpc>
                        <a:spcAft>
                          <a:spcPts val="0"/>
                        </a:spcAft>
                      </a:pPr>
                      <a:r>
                        <a:rPr lang="en-US" sz="900">
                          <a:effectLst/>
                        </a:rPr>
                        <a:t>3</a:t>
                      </a:r>
                      <a:endParaRPr lang="en-US" sz="700">
                        <a:effectLst/>
                        <a:latin typeface="Calibri"/>
                        <a:ea typeface="Calibri"/>
                        <a:cs typeface="Arial"/>
                      </a:endParaRPr>
                    </a:p>
                  </a:txBody>
                  <a:tcPr marL="0" marR="0" marT="0" marB="0"/>
                </a:tc>
                <a:tc>
                  <a:txBody>
                    <a:bodyPr/>
                    <a:lstStyle/>
                    <a:p>
                      <a:pPr>
                        <a:lnSpc>
                          <a:spcPct val="115000"/>
                        </a:lnSpc>
                        <a:spcAft>
                          <a:spcPts val="0"/>
                        </a:spcAft>
                      </a:pPr>
                      <a:r>
                        <a:rPr lang="en-US" sz="1600">
                          <a:effectLst/>
                        </a:rPr>
                        <a:t>National Library &amp; Archive / </a:t>
                      </a:r>
                      <a:endParaRPr lang="en-US" sz="1200">
                        <a:effectLst/>
                      </a:endParaRPr>
                    </a:p>
                    <a:p>
                      <a:pPr>
                        <a:lnSpc>
                          <a:spcPct val="115000"/>
                        </a:lnSpc>
                        <a:spcAft>
                          <a:spcPts val="0"/>
                        </a:spcAft>
                      </a:pPr>
                      <a:r>
                        <a:rPr lang="en-US" sz="1600">
                          <a:effectLst/>
                        </a:rPr>
                        <a:t>Dar al-Kutub wa al-Watha’iq</a:t>
                      </a:r>
                      <a:endParaRPr lang="en-US" sz="1200">
                        <a:effectLst/>
                        <a:latin typeface="Calibri"/>
                        <a:ea typeface="Calibri"/>
                        <a:cs typeface="Arial"/>
                      </a:endParaRPr>
                    </a:p>
                  </a:txBody>
                  <a:tcPr marL="45924" marR="45924" marT="0" marB="0"/>
                </a:tc>
                <a:tc>
                  <a:txBody>
                    <a:bodyPr/>
                    <a:lstStyle/>
                    <a:p>
                      <a:pPr>
                        <a:lnSpc>
                          <a:spcPct val="115000"/>
                        </a:lnSpc>
                        <a:spcAft>
                          <a:spcPts val="0"/>
                        </a:spcAft>
                      </a:pPr>
                      <a:r>
                        <a:rPr lang="en-US" sz="1600" dirty="0">
                          <a:effectLst/>
                        </a:rPr>
                        <a:t>12 million documents, published books.</a:t>
                      </a:r>
                      <a:endParaRPr lang="en-US" sz="1200" dirty="0">
                        <a:effectLst/>
                        <a:latin typeface="Calibri"/>
                        <a:ea typeface="Calibri"/>
                        <a:cs typeface="Arial"/>
                      </a:endParaRPr>
                    </a:p>
                  </a:txBody>
                  <a:tcPr marL="45924" marR="45924" marT="0" marB="0"/>
                </a:tc>
                <a:tc>
                  <a:txBody>
                    <a:bodyPr/>
                    <a:lstStyle/>
                    <a:p>
                      <a:pPr>
                        <a:lnSpc>
                          <a:spcPct val="115000"/>
                        </a:lnSpc>
                        <a:spcAft>
                          <a:spcPts val="0"/>
                        </a:spcAft>
                      </a:pPr>
                      <a:r>
                        <a:rPr lang="en-US" sz="1600" dirty="0">
                          <a:effectLst/>
                        </a:rPr>
                        <a:t>Facility looted &amp; burned.</a:t>
                      </a:r>
                      <a:endParaRPr lang="en-US" sz="1200" dirty="0">
                        <a:effectLst/>
                      </a:endParaRPr>
                    </a:p>
                    <a:p>
                      <a:pPr>
                        <a:lnSpc>
                          <a:spcPct val="115000"/>
                        </a:lnSpc>
                        <a:spcAft>
                          <a:spcPts val="0"/>
                        </a:spcAft>
                      </a:pPr>
                      <a:r>
                        <a:rPr lang="en-US" sz="1600" dirty="0">
                          <a:effectLst/>
                        </a:rPr>
                        <a:t>Rumors of some docs saved.</a:t>
                      </a:r>
                      <a:endParaRPr lang="en-US" sz="1200" dirty="0">
                        <a:effectLst/>
                        <a:latin typeface="Calibri"/>
                        <a:ea typeface="Calibri"/>
                        <a:cs typeface="Arial"/>
                      </a:endParaRPr>
                    </a:p>
                  </a:txBody>
                  <a:tcPr marL="45924" marR="45924" marT="0" marB="0"/>
                </a:tc>
              </a:tr>
              <a:tr h="799445">
                <a:tc>
                  <a:txBody>
                    <a:bodyPr/>
                    <a:lstStyle/>
                    <a:p>
                      <a:pPr algn="ctr">
                        <a:lnSpc>
                          <a:spcPct val="115000"/>
                        </a:lnSpc>
                        <a:spcAft>
                          <a:spcPts val="0"/>
                        </a:spcAft>
                      </a:pPr>
                      <a:r>
                        <a:rPr lang="en-US" sz="900">
                          <a:effectLst/>
                        </a:rPr>
                        <a:t>4</a:t>
                      </a:r>
                      <a:endParaRPr lang="en-US" sz="700">
                        <a:effectLst/>
                        <a:latin typeface="Calibri"/>
                        <a:ea typeface="Calibri"/>
                        <a:cs typeface="Arial"/>
                      </a:endParaRPr>
                    </a:p>
                  </a:txBody>
                  <a:tcPr marL="0" marR="0" marT="0" marB="0"/>
                </a:tc>
                <a:tc>
                  <a:txBody>
                    <a:bodyPr/>
                    <a:lstStyle/>
                    <a:p>
                      <a:pPr>
                        <a:lnSpc>
                          <a:spcPct val="115000"/>
                        </a:lnSpc>
                        <a:spcAft>
                          <a:spcPts val="0"/>
                        </a:spcAft>
                      </a:pPr>
                      <a:r>
                        <a:rPr lang="en-US" sz="1600">
                          <a:effectLst/>
                        </a:rPr>
                        <a:t>Bayt al-Hikma /</a:t>
                      </a:r>
                      <a:endParaRPr lang="en-US" sz="1200">
                        <a:effectLst/>
                      </a:endParaRPr>
                    </a:p>
                    <a:p>
                      <a:pPr>
                        <a:lnSpc>
                          <a:spcPct val="115000"/>
                        </a:lnSpc>
                        <a:spcAft>
                          <a:spcPts val="0"/>
                        </a:spcAft>
                      </a:pPr>
                      <a:r>
                        <a:rPr lang="en-US" sz="1600">
                          <a:effectLst/>
                        </a:rPr>
                        <a:t>House of Wisdom</a:t>
                      </a:r>
                      <a:endParaRPr lang="en-US" sz="1200">
                        <a:effectLst/>
                        <a:latin typeface="Calibri"/>
                        <a:ea typeface="Calibri"/>
                        <a:cs typeface="Arial"/>
                      </a:endParaRPr>
                    </a:p>
                  </a:txBody>
                  <a:tcPr marL="45924" marR="45924" marT="0" marB="0"/>
                </a:tc>
                <a:tc>
                  <a:txBody>
                    <a:bodyPr/>
                    <a:lstStyle/>
                    <a:p>
                      <a:pPr>
                        <a:lnSpc>
                          <a:spcPct val="115000"/>
                        </a:lnSpc>
                        <a:spcAft>
                          <a:spcPts val="0"/>
                        </a:spcAft>
                      </a:pPr>
                      <a:r>
                        <a:rPr lang="en-US" sz="1600" dirty="0">
                          <a:effectLst/>
                        </a:rPr>
                        <a:t>100 MSS,</a:t>
                      </a:r>
                      <a:endParaRPr lang="en-US" sz="1200" dirty="0">
                        <a:effectLst/>
                      </a:endParaRPr>
                    </a:p>
                    <a:p>
                      <a:pPr>
                        <a:lnSpc>
                          <a:spcPct val="115000"/>
                        </a:lnSpc>
                        <a:spcAft>
                          <a:spcPts val="0"/>
                        </a:spcAft>
                      </a:pPr>
                      <a:r>
                        <a:rPr lang="en-US" sz="1600" dirty="0">
                          <a:effectLst/>
                        </a:rPr>
                        <a:t>US, French, Ottoman, UK document copies</a:t>
                      </a:r>
                      <a:endParaRPr lang="en-US" sz="1200" dirty="0">
                        <a:effectLst/>
                        <a:latin typeface="Calibri"/>
                        <a:ea typeface="Calibri"/>
                        <a:cs typeface="Arial"/>
                      </a:endParaRPr>
                    </a:p>
                  </a:txBody>
                  <a:tcPr marL="45924" marR="45924" marT="0" marB="0"/>
                </a:tc>
                <a:tc>
                  <a:txBody>
                    <a:bodyPr/>
                    <a:lstStyle/>
                    <a:p>
                      <a:pPr>
                        <a:lnSpc>
                          <a:spcPct val="115000"/>
                        </a:lnSpc>
                        <a:spcAft>
                          <a:spcPts val="0"/>
                        </a:spcAft>
                      </a:pPr>
                      <a:r>
                        <a:rPr lang="en-US" sz="1600" dirty="0">
                          <a:effectLst/>
                        </a:rPr>
                        <a:t>Facility looted &amp; burned.</a:t>
                      </a:r>
                      <a:endParaRPr lang="en-US" sz="1200" dirty="0">
                        <a:effectLst/>
                      </a:endParaRPr>
                    </a:p>
                    <a:p>
                      <a:pPr>
                        <a:lnSpc>
                          <a:spcPct val="115000"/>
                        </a:lnSpc>
                        <a:spcAft>
                          <a:spcPts val="0"/>
                        </a:spcAft>
                      </a:pPr>
                      <a:r>
                        <a:rPr lang="en-US" sz="1600" dirty="0">
                          <a:effectLst/>
                        </a:rPr>
                        <a:t>Some MSS may re-surface.</a:t>
                      </a:r>
                      <a:endParaRPr lang="en-US" sz="1200" dirty="0">
                        <a:effectLst/>
                        <a:latin typeface="Calibri"/>
                        <a:ea typeface="Calibri"/>
                        <a:cs typeface="Arial"/>
                      </a:endParaRPr>
                    </a:p>
                  </a:txBody>
                  <a:tcPr marL="45924" marR="45924" marT="0" marB="0"/>
                </a:tc>
              </a:tr>
              <a:tr h="892237">
                <a:tc>
                  <a:txBody>
                    <a:bodyPr/>
                    <a:lstStyle/>
                    <a:p>
                      <a:pPr algn="ctr">
                        <a:lnSpc>
                          <a:spcPct val="115000"/>
                        </a:lnSpc>
                        <a:spcAft>
                          <a:spcPts val="0"/>
                        </a:spcAft>
                      </a:pPr>
                      <a:r>
                        <a:rPr lang="en-US" sz="900">
                          <a:effectLst/>
                        </a:rPr>
                        <a:t>5</a:t>
                      </a:r>
                      <a:endParaRPr lang="en-US" sz="700">
                        <a:effectLst/>
                        <a:latin typeface="Calibri"/>
                        <a:ea typeface="Calibri"/>
                        <a:cs typeface="Arial"/>
                      </a:endParaRPr>
                    </a:p>
                  </a:txBody>
                  <a:tcPr marL="0" marR="0" marT="0" marB="0"/>
                </a:tc>
                <a:tc>
                  <a:txBody>
                    <a:bodyPr/>
                    <a:lstStyle/>
                    <a:p>
                      <a:pPr>
                        <a:lnSpc>
                          <a:spcPct val="115000"/>
                        </a:lnSpc>
                        <a:spcAft>
                          <a:spcPts val="0"/>
                        </a:spcAft>
                      </a:pPr>
                      <a:r>
                        <a:rPr lang="en-US" sz="1600">
                          <a:effectLst/>
                        </a:rPr>
                        <a:t>Iraqi Academy of Sciences / </a:t>
                      </a:r>
                      <a:endParaRPr lang="en-US" sz="1200">
                        <a:effectLst/>
                      </a:endParaRPr>
                    </a:p>
                    <a:p>
                      <a:pPr>
                        <a:lnSpc>
                          <a:spcPct val="115000"/>
                        </a:lnSpc>
                        <a:spcAft>
                          <a:spcPts val="0"/>
                        </a:spcAft>
                      </a:pPr>
                      <a:r>
                        <a:rPr lang="en-US" sz="1600">
                          <a:effectLst/>
                        </a:rPr>
                        <a:t>Al-Majma’ al-‘Ilmi al-Iraqi</a:t>
                      </a:r>
                      <a:endParaRPr lang="en-US" sz="1200">
                        <a:effectLst/>
                        <a:latin typeface="Calibri"/>
                        <a:ea typeface="Calibri"/>
                        <a:cs typeface="Arial"/>
                      </a:endParaRPr>
                    </a:p>
                  </a:txBody>
                  <a:tcPr marL="45924" marR="45924" marT="0" marB="0"/>
                </a:tc>
                <a:tc>
                  <a:txBody>
                    <a:bodyPr/>
                    <a:lstStyle/>
                    <a:p>
                      <a:pPr>
                        <a:lnSpc>
                          <a:spcPct val="115000"/>
                        </a:lnSpc>
                        <a:spcAft>
                          <a:spcPts val="0"/>
                        </a:spcAft>
                      </a:pPr>
                      <a:r>
                        <a:rPr lang="en-US" sz="1600">
                          <a:effectLst/>
                        </a:rPr>
                        <a:t>2000 MSS,</a:t>
                      </a:r>
                      <a:endParaRPr lang="en-US" sz="1200">
                        <a:effectLst/>
                      </a:endParaRPr>
                    </a:p>
                    <a:p>
                      <a:pPr>
                        <a:lnSpc>
                          <a:spcPct val="115000"/>
                        </a:lnSpc>
                        <a:spcAft>
                          <a:spcPts val="0"/>
                        </a:spcAft>
                      </a:pPr>
                      <a:r>
                        <a:rPr lang="en-US" sz="1600">
                          <a:effectLst/>
                        </a:rPr>
                        <a:t>58,000 published books.</a:t>
                      </a:r>
                      <a:endParaRPr lang="en-US" sz="1200">
                        <a:effectLst/>
                        <a:latin typeface="Calibri"/>
                        <a:ea typeface="Calibri"/>
                        <a:cs typeface="Arial"/>
                      </a:endParaRPr>
                    </a:p>
                  </a:txBody>
                  <a:tcPr marL="45924" marR="45924" marT="0" marB="0"/>
                </a:tc>
                <a:tc>
                  <a:txBody>
                    <a:bodyPr/>
                    <a:lstStyle/>
                    <a:p>
                      <a:pPr>
                        <a:lnSpc>
                          <a:spcPct val="115000"/>
                        </a:lnSpc>
                        <a:spcAft>
                          <a:spcPts val="0"/>
                        </a:spcAft>
                      </a:pPr>
                      <a:r>
                        <a:rPr lang="en-US" sz="1600" dirty="0">
                          <a:effectLst/>
                        </a:rPr>
                        <a:t>Facility looted, but not burned.</a:t>
                      </a:r>
                      <a:endParaRPr lang="en-US" sz="1200" dirty="0">
                        <a:effectLst/>
                      </a:endParaRPr>
                    </a:p>
                    <a:p>
                      <a:pPr>
                        <a:lnSpc>
                          <a:spcPct val="115000"/>
                        </a:lnSpc>
                        <a:spcAft>
                          <a:spcPts val="0"/>
                        </a:spcAft>
                      </a:pPr>
                      <a:r>
                        <a:rPr lang="en-US" sz="1600" dirty="0">
                          <a:effectLst/>
                        </a:rPr>
                        <a:t>80% books looted, </a:t>
                      </a:r>
                      <a:endParaRPr lang="en-US" sz="1200" dirty="0">
                        <a:effectLst/>
                      </a:endParaRPr>
                    </a:p>
                    <a:p>
                      <a:pPr>
                        <a:lnSpc>
                          <a:spcPct val="115000"/>
                        </a:lnSpc>
                        <a:spcAft>
                          <a:spcPts val="0"/>
                        </a:spcAft>
                      </a:pPr>
                      <a:r>
                        <a:rPr lang="en-US" sz="1600" dirty="0">
                          <a:effectLst/>
                        </a:rPr>
                        <a:t>Some MSS returned.</a:t>
                      </a:r>
                      <a:endParaRPr lang="en-US" sz="1200" dirty="0">
                        <a:effectLst/>
                        <a:latin typeface="Calibri"/>
                        <a:ea typeface="Calibri"/>
                        <a:cs typeface="Arial"/>
                      </a:endParaRPr>
                    </a:p>
                  </a:txBody>
                  <a:tcPr marL="45924" marR="45924" marT="0" marB="0"/>
                </a:tc>
              </a:tr>
            </a:tbl>
          </a:graphicData>
        </a:graphic>
      </p:graphicFrame>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78" y="13387"/>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8751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32270098"/>
              </p:ext>
            </p:extLst>
          </p:nvPr>
        </p:nvGraphicFramePr>
        <p:xfrm>
          <a:off x="143000" y="980728"/>
          <a:ext cx="9001000" cy="5472608"/>
        </p:xfrm>
        <a:graphic>
          <a:graphicData uri="http://schemas.openxmlformats.org/drawingml/2006/table">
            <a:tbl>
              <a:tblPr firstRow="1" firstCol="1" bandRow="1">
                <a:tableStyleId>{5C22544A-7EE6-4342-B048-85BDC9FD1C3A}</a:tableStyleId>
              </a:tblPr>
              <a:tblGrid>
                <a:gridCol w="432048"/>
                <a:gridCol w="3987275"/>
                <a:gridCol w="2549640"/>
                <a:gridCol w="2032037"/>
              </a:tblGrid>
              <a:tr h="308552">
                <a:tc>
                  <a:txBody>
                    <a:bodyPr/>
                    <a:lstStyle/>
                    <a:p>
                      <a:pPr algn="ctr">
                        <a:lnSpc>
                          <a:spcPct val="115000"/>
                        </a:lnSpc>
                        <a:spcAft>
                          <a:spcPts val="0"/>
                        </a:spcAft>
                      </a:pPr>
                      <a:r>
                        <a:rPr lang="en-US" sz="1400" dirty="0">
                          <a:effectLst/>
                        </a:rPr>
                        <a:t>6</a:t>
                      </a:r>
                      <a:endParaRPr lang="en-US" sz="1100" dirty="0">
                        <a:effectLst/>
                        <a:latin typeface="Calibri"/>
                        <a:ea typeface="Calibri"/>
                        <a:cs typeface="Arial"/>
                      </a:endParaRPr>
                    </a:p>
                  </a:txBody>
                  <a:tcPr marL="0" marR="0" marT="0" marB="0"/>
                </a:tc>
                <a:tc>
                  <a:txBody>
                    <a:bodyPr/>
                    <a:lstStyle/>
                    <a:p>
                      <a:pPr>
                        <a:lnSpc>
                          <a:spcPct val="115000"/>
                        </a:lnSpc>
                        <a:spcAft>
                          <a:spcPts val="0"/>
                        </a:spcAft>
                      </a:pPr>
                      <a:r>
                        <a:rPr lang="en-US" sz="2000" dirty="0" err="1">
                          <a:effectLst/>
                        </a:rPr>
                        <a:t>Qadiriyya</a:t>
                      </a:r>
                      <a:r>
                        <a:rPr lang="en-US" sz="2000" dirty="0">
                          <a:effectLst/>
                        </a:rPr>
                        <a:t> Mosque Collection</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a:effectLst/>
                        </a:rPr>
                        <a:t>1883 MSS</a:t>
                      </a:r>
                      <a:endParaRPr lang="en-US" sz="160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OK</a:t>
                      </a:r>
                      <a:endParaRPr lang="en-US" sz="1600" dirty="0">
                        <a:effectLst/>
                        <a:latin typeface="Calibri"/>
                        <a:ea typeface="Calibri"/>
                        <a:cs typeface="Arial"/>
                      </a:endParaRPr>
                    </a:p>
                  </a:txBody>
                  <a:tcPr marL="68580" marR="68580" marT="0" marB="0"/>
                </a:tc>
              </a:tr>
              <a:tr h="420844">
                <a:tc>
                  <a:txBody>
                    <a:bodyPr/>
                    <a:lstStyle/>
                    <a:p>
                      <a:pPr algn="ctr">
                        <a:lnSpc>
                          <a:spcPct val="115000"/>
                        </a:lnSpc>
                        <a:spcAft>
                          <a:spcPts val="0"/>
                        </a:spcAft>
                      </a:pPr>
                      <a:r>
                        <a:rPr lang="en-US" sz="1400" dirty="0">
                          <a:effectLst/>
                        </a:rPr>
                        <a:t>7</a:t>
                      </a:r>
                      <a:endParaRPr lang="en-US" sz="1100" dirty="0">
                        <a:effectLst/>
                        <a:latin typeface="Calibri"/>
                        <a:ea typeface="Calibri"/>
                        <a:cs typeface="Arial"/>
                      </a:endParaRPr>
                    </a:p>
                  </a:txBody>
                  <a:tcPr marL="0" marR="0" marT="0" marB="0"/>
                </a:tc>
                <a:tc>
                  <a:txBody>
                    <a:bodyPr/>
                    <a:lstStyle/>
                    <a:p>
                      <a:pPr>
                        <a:lnSpc>
                          <a:spcPct val="115000"/>
                        </a:lnSpc>
                        <a:spcAft>
                          <a:spcPts val="0"/>
                        </a:spcAft>
                      </a:pPr>
                      <a:r>
                        <a:rPr lang="en-US" sz="2000" dirty="0" err="1">
                          <a:effectLst/>
                        </a:rPr>
                        <a:t>Deir</a:t>
                      </a:r>
                      <a:r>
                        <a:rPr lang="en-US" sz="2000" dirty="0">
                          <a:effectLst/>
                        </a:rPr>
                        <a:t> al-Aba al-</a:t>
                      </a:r>
                      <a:r>
                        <a:rPr lang="en-US" sz="2000" dirty="0" err="1">
                          <a:effectLst/>
                        </a:rPr>
                        <a:t>Krimliyin</a:t>
                      </a:r>
                      <a:r>
                        <a:rPr lang="en-US" sz="2000" dirty="0">
                          <a:effectLst/>
                        </a:rPr>
                        <a:t> </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a:effectLst/>
                        </a:rPr>
                        <a:t>120 MSS</a:t>
                      </a:r>
                      <a:endParaRPr lang="en-US" sz="160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Christian MSS, OK?</a:t>
                      </a:r>
                      <a:endParaRPr lang="en-US" sz="1600" dirty="0">
                        <a:effectLst/>
                        <a:latin typeface="Calibri"/>
                        <a:ea typeface="Calibri"/>
                        <a:cs typeface="Arial"/>
                      </a:endParaRPr>
                    </a:p>
                  </a:txBody>
                  <a:tcPr marL="68580" marR="68580" marT="0" marB="0"/>
                </a:tc>
              </a:tr>
              <a:tr h="394964">
                <a:tc>
                  <a:txBody>
                    <a:bodyPr/>
                    <a:lstStyle/>
                    <a:p>
                      <a:pPr algn="ctr">
                        <a:lnSpc>
                          <a:spcPct val="115000"/>
                        </a:lnSpc>
                        <a:spcAft>
                          <a:spcPts val="0"/>
                        </a:spcAft>
                      </a:pPr>
                      <a:r>
                        <a:rPr lang="en-US" sz="1400" dirty="0">
                          <a:effectLst/>
                        </a:rPr>
                        <a:t>8</a:t>
                      </a:r>
                      <a:endParaRPr lang="en-US" sz="1100" dirty="0">
                        <a:effectLst/>
                        <a:latin typeface="Calibri"/>
                        <a:ea typeface="Calibri"/>
                        <a:cs typeface="Arial"/>
                      </a:endParaRPr>
                    </a:p>
                  </a:txBody>
                  <a:tcPr marL="0" marR="0" marT="0" marB="0"/>
                </a:tc>
                <a:tc>
                  <a:txBody>
                    <a:bodyPr/>
                    <a:lstStyle/>
                    <a:p>
                      <a:pPr>
                        <a:lnSpc>
                          <a:spcPct val="115000"/>
                        </a:lnSpc>
                        <a:spcAft>
                          <a:spcPts val="0"/>
                        </a:spcAft>
                      </a:pPr>
                      <a:r>
                        <a:rPr lang="en-US" sz="2000" dirty="0">
                          <a:effectLst/>
                        </a:rPr>
                        <a:t>Maktabat al-</a:t>
                      </a:r>
                      <a:r>
                        <a:rPr lang="en-US" sz="2000" dirty="0" err="1">
                          <a:effectLst/>
                        </a:rPr>
                        <a:t>Hidaya</a:t>
                      </a:r>
                      <a:r>
                        <a:rPr lang="en-US" sz="2000" dirty="0">
                          <a:effectLst/>
                        </a:rPr>
                        <a:t>, Baghdad?</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500 MSS</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Condition unknown</a:t>
                      </a:r>
                      <a:endParaRPr lang="en-US" sz="1600" dirty="0">
                        <a:effectLst/>
                        <a:latin typeface="Calibri"/>
                        <a:ea typeface="Calibri"/>
                        <a:cs typeface="Arial"/>
                      </a:endParaRPr>
                    </a:p>
                  </a:txBody>
                  <a:tcPr marL="68580" marR="68580" marT="0" marB="0"/>
                </a:tc>
              </a:tr>
              <a:tr h="729808">
                <a:tc>
                  <a:txBody>
                    <a:bodyPr/>
                    <a:lstStyle/>
                    <a:p>
                      <a:pPr algn="ctr">
                        <a:lnSpc>
                          <a:spcPct val="115000"/>
                        </a:lnSpc>
                        <a:spcAft>
                          <a:spcPts val="0"/>
                        </a:spcAft>
                      </a:pPr>
                      <a:r>
                        <a:rPr lang="en-US" sz="1400">
                          <a:effectLst/>
                        </a:rPr>
                        <a:t>9</a:t>
                      </a:r>
                      <a:endParaRPr lang="en-US" sz="1100">
                        <a:effectLst/>
                        <a:latin typeface="Calibri"/>
                        <a:ea typeface="Calibri"/>
                        <a:cs typeface="Arial"/>
                      </a:endParaRPr>
                    </a:p>
                  </a:txBody>
                  <a:tcPr marL="0" marR="0" marT="0" marB="0"/>
                </a:tc>
                <a:tc>
                  <a:txBody>
                    <a:bodyPr/>
                    <a:lstStyle/>
                    <a:p>
                      <a:pPr>
                        <a:lnSpc>
                          <a:spcPct val="115000"/>
                        </a:lnSpc>
                        <a:spcAft>
                          <a:spcPts val="0"/>
                        </a:spcAft>
                      </a:pPr>
                      <a:r>
                        <a:rPr lang="en-US" sz="2000" dirty="0">
                          <a:effectLst/>
                        </a:rPr>
                        <a:t>Univ. of Baghdad Central Library / </a:t>
                      </a:r>
                      <a:endParaRPr lang="en-US" sz="1600" dirty="0">
                        <a:effectLst/>
                      </a:endParaRPr>
                    </a:p>
                    <a:p>
                      <a:pPr>
                        <a:lnSpc>
                          <a:spcPct val="115000"/>
                        </a:lnSpc>
                        <a:spcAft>
                          <a:spcPts val="0"/>
                        </a:spcAft>
                      </a:pPr>
                      <a:r>
                        <a:rPr lang="en-US" sz="2000" dirty="0">
                          <a:effectLst/>
                        </a:rPr>
                        <a:t>Al-</a:t>
                      </a:r>
                      <a:r>
                        <a:rPr lang="en-US" sz="2000" dirty="0" err="1">
                          <a:effectLst/>
                        </a:rPr>
                        <a:t>Maktaba</a:t>
                      </a:r>
                      <a:r>
                        <a:rPr lang="en-US" sz="2000" dirty="0">
                          <a:effectLst/>
                        </a:rPr>
                        <a:t> al-</a:t>
                      </a:r>
                      <a:r>
                        <a:rPr lang="en-US" sz="2000" dirty="0" err="1">
                          <a:effectLst/>
                        </a:rPr>
                        <a:t>Markaziyya</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research collection of published works</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OK. </a:t>
                      </a:r>
                      <a:endParaRPr lang="en-US" sz="1600" dirty="0">
                        <a:effectLst/>
                        <a:latin typeface="Calibri"/>
                        <a:ea typeface="Calibri"/>
                        <a:cs typeface="Arial"/>
                      </a:endParaRPr>
                    </a:p>
                  </a:txBody>
                  <a:tcPr marL="68580" marR="68580" marT="0" marB="0"/>
                </a:tc>
              </a:tr>
              <a:tr h="781568">
                <a:tc>
                  <a:txBody>
                    <a:bodyPr/>
                    <a:lstStyle/>
                    <a:p>
                      <a:pPr algn="ctr">
                        <a:lnSpc>
                          <a:spcPct val="115000"/>
                        </a:lnSpc>
                        <a:spcAft>
                          <a:spcPts val="0"/>
                        </a:spcAft>
                      </a:pPr>
                      <a:r>
                        <a:rPr lang="en-US" sz="1400">
                          <a:effectLst/>
                        </a:rPr>
                        <a:t>10</a:t>
                      </a:r>
                      <a:endParaRPr lang="en-US" sz="1100">
                        <a:effectLst/>
                        <a:latin typeface="Calibri"/>
                        <a:ea typeface="Calibri"/>
                        <a:cs typeface="Arial"/>
                      </a:endParaRPr>
                    </a:p>
                  </a:txBody>
                  <a:tcPr marL="0" marR="0" marT="0" marB="0"/>
                </a:tc>
                <a:tc>
                  <a:txBody>
                    <a:bodyPr/>
                    <a:lstStyle/>
                    <a:p>
                      <a:pPr>
                        <a:lnSpc>
                          <a:spcPct val="115000"/>
                        </a:lnSpc>
                        <a:spcAft>
                          <a:spcPts val="0"/>
                        </a:spcAft>
                      </a:pPr>
                      <a:r>
                        <a:rPr lang="en-US" sz="2000" dirty="0" err="1">
                          <a:effectLst/>
                        </a:rPr>
                        <a:t>Mustansiriyya</a:t>
                      </a:r>
                      <a:r>
                        <a:rPr lang="en-US" sz="2000" dirty="0">
                          <a:effectLst/>
                        </a:rPr>
                        <a:t> University Medical School Library</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medical textbooks, research publications</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OK</a:t>
                      </a:r>
                      <a:endParaRPr lang="en-US" sz="1600" dirty="0">
                        <a:effectLst/>
                        <a:latin typeface="Calibri"/>
                        <a:ea typeface="Calibri"/>
                        <a:cs typeface="Arial"/>
                      </a:endParaRPr>
                    </a:p>
                  </a:txBody>
                  <a:tcPr marL="68580" marR="68580" marT="0" marB="0"/>
                </a:tc>
              </a:tr>
              <a:tr h="1200520">
                <a:tc>
                  <a:txBody>
                    <a:bodyPr/>
                    <a:lstStyle/>
                    <a:p>
                      <a:pPr algn="ctr">
                        <a:lnSpc>
                          <a:spcPct val="115000"/>
                        </a:lnSpc>
                        <a:spcAft>
                          <a:spcPts val="0"/>
                        </a:spcAft>
                      </a:pPr>
                      <a:r>
                        <a:rPr lang="en-US" sz="1400">
                          <a:effectLst/>
                        </a:rPr>
                        <a:t>11</a:t>
                      </a:r>
                      <a:endParaRPr lang="en-US" sz="1100">
                        <a:effectLst/>
                        <a:latin typeface="Calibri"/>
                        <a:ea typeface="Calibri"/>
                        <a:cs typeface="Arial"/>
                      </a:endParaRPr>
                    </a:p>
                  </a:txBody>
                  <a:tcPr marL="0" marR="0" marT="0" marB="0"/>
                </a:tc>
                <a:tc>
                  <a:txBody>
                    <a:bodyPr/>
                    <a:lstStyle/>
                    <a:p>
                      <a:pPr>
                        <a:lnSpc>
                          <a:spcPct val="115000"/>
                        </a:lnSpc>
                        <a:spcAft>
                          <a:spcPts val="0"/>
                        </a:spcAft>
                      </a:pPr>
                      <a:r>
                        <a:rPr lang="en-US" sz="2000" dirty="0" err="1">
                          <a:effectLst/>
                        </a:rPr>
                        <a:t>Mustansiriyya</a:t>
                      </a:r>
                      <a:r>
                        <a:rPr lang="en-US" sz="2000" dirty="0">
                          <a:effectLst/>
                        </a:rPr>
                        <a:t> University Main Library</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research collection of published works</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Looted. </a:t>
                      </a:r>
                      <a:endParaRPr lang="en-US" sz="1600" dirty="0">
                        <a:effectLst/>
                        <a:latin typeface="Calibri"/>
                        <a:ea typeface="Calibri"/>
                        <a:cs typeface="Arial"/>
                      </a:endParaRPr>
                    </a:p>
                  </a:txBody>
                  <a:tcPr marL="68580" marR="68580" marT="0" marB="0"/>
                </a:tc>
              </a:tr>
              <a:tr h="1008112">
                <a:tc>
                  <a:txBody>
                    <a:bodyPr/>
                    <a:lstStyle/>
                    <a:p>
                      <a:pPr algn="ctr">
                        <a:lnSpc>
                          <a:spcPct val="115000"/>
                        </a:lnSpc>
                        <a:spcAft>
                          <a:spcPts val="0"/>
                        </a:spcAft>
                      </a:pPr>
                      <a:r>
                        <a:rPr lang="en-US" sz="1400" dirty="0">
                          <a:effectLst/>
                        </a:rPr>
                        <a:t>12</a:t>
                      </a:r>
                      <a:endParaRPr lang="en-US" sz="1100" dirty="0">
                        <a:effectLst/>
                        <a:latin typeface="Calibri"/>
                        <a:ea typeface="Calibri"/>
                        <a:cs typeface="Arial"/>
                      </a:endParaRPr>
                    </a:p>
                  </a:txBody>
                  <a:tcPr marL="0" marR="0" marT="0" marB="0"/>
                </a:tc>
                <a:tc>
                  <a:txBody>
                    <a:bodyPr/>
                    <a:lstStyle/>
                    <a:p>
                      <a:pPr>
                        <a:lnSpc>
                          <a:spcPct val="115000"/>
                        </a:lnSpc>
                        <a:spcAft>
                          <a:spcPts val="0"/>
                        </a:spcAft>
                      </a:pPr>
                      <a:r>
                        <a:rPr lang="en-US" sz="2000" dirty="0">
                          <a:effectLst/>
                        </a:rPr>
                        <a:t>Baghdad Medical College Library</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medical textbooks, research publications</a:t>
                      </a:r>
                      <a:endParaRPr lang="en-US" sz="1600" dirty="0">
                        <a:effectLst/>
                        <a:latin typeface="Calibri"/>
                        <a:ea typeface="Calibri"/>
                        <a:cs typeface="Arial"/>
                      </a:endParaRPr>
                    </a:p>
                  </a:txBody>
                  <a:tcPr marL="68580" marR="68580" marT="0" marB="0"/>
                </a:tc>
                <a:tc>
                  <a:txBody>
                    <a:bodyPr/>
                    <a:lstStyle/>
                    <a:p>
                      <a:pPr>
                        <a:lnSpc>
                          <a:spcPct val="115000"/>
                        </a:lnSpc>
                        <a:spcAft>
                          <a:spcPts val="0"/>
                        </a:spcAft>
                      </a:pPr>
                      <a:r>
                        <a:rPr lang="en-US" sz="2000" dirty="0">
                          <a:effectLst/>
                        </a:rPr>
                        <a:t>Looted. </a:t>
                      </a:r>
                      <a:endParaRPr lang="en-US" sz="1600" dirty="0">
                        <a:effectLst/>
                        <a:latin typeface="Calibri"/>
                        <a:ea typeface="Calibri"/>
                        <a:cs typeface="Arial"/>
                      </a:endParaRPr>
                    </a:p>
                  </a:txBody>
                  <a:tcPr marL="68580" marR="68580" marT="0" marB="0"/>
                </a:tc>
              </a:tr>
            </a:tbl>
          </a:graphicData>
        </a:graphic>
      </p:graphicFrame>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681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924631228"/>
              </p:ext>
            </p:extLst>
          </p:nvPr>
        </p:nvGraphicFramePr>
        <p:xfrm>
          <a:off x="152664" y="836712"/>
          <a:ext cx="8928991" cy="5920086"/>
        </p:xfrm>
        <a:graphic>
          <a:graphicData uri="http://schemas.openxmlformats.org/drawingml/2006/table">
            <a:tbl>
              <a:tblPr firstRow="1" firstCol="1" bandRow="1">
                <a:tableStyleId>{5C22544A-7EE6-4342-B048-85BDC9FD1C3A}</a:tableStyleId>
              </a:tblPr>
              <a:tblGrid>
                <a:gridCol w="778201"/>
                <a:gridCol w="2981948"/>
                <a:gridCol w="2810446"/>
                <a:gridCol w="2358396"/>
              </a:tblGrid>
              <a:tr h="607376">
                <a:tc>
                  <a:txBody>
                    <a:bodyPr/>
                    <a:lstStyle/>
                    <a:p>
                      <a:pPr algn="ctr">
                        <a:lnSpc>
                          <a:spcPct val="115000"/>
                        </a:lnSpc>
                        <a:spcAft>
                          <a:spcPts val="0"/>
                        </a:spcAft>
                      </a:pPr>
                      <a:r>
                        <a:rPr lang="en-US" sz="1400" dirty="0">
                          <a:effectLst/>
                        </a:rPr>
                        <a:t>13</a:t>
                      </a:r>
                      <a:endParaRPr lang="en-US" sz="1100" dirty="0">
                        <a:effectLst/>
                        <a:latin typeface="Calibri"/>
                        <a:ea typeface="Calibri"/>
                        <a:cs typeface="Arial"/>
                      </a:endParaRPr>
                    </a:p>
                  </a:txBody>
                  <a:tcPr marL="0" marR="0" marT="0" marB="0"/>
                </a:tc>
                <a:tc>
                  <a:txBody>
                    <a:bodyPr/>
                    <a:lstStyle/>
                    <a:p>
                      <a:pPr>
                        <a:lnSpc>
                          <a:spcPct val="115000"/>
                        </a:lnSpc>
                        <a:spcAft>
                          <a:spcPts val="0"/>
                        </a:spcAft>
                      </a:pPr>
                      <a:r>
                        <a:rPr lang="en-US" sz="1400" dirty="0" err="1">
                          <a:effectLst/>
                        </a:rPr>
                        <a:t>Deir</a:t>
                      </a:r>
                      <a:r>
                        <a:rPr lang="en-US" sz="1400" dirty="0">
                          <a:effectLst/>
                        </a:rPr>
                        <a:t> Mar Behnam, Mosul</a:t>
                      </a:r>
                      <a:endParaRPr lang="en-US" sz="1100" dirty="0">
                        <a:effectLst/>
                        <a:latin typeface="Calibri"/>
                        <a:ea typeface="Calibri"/>
                        <a:cs typeface="Arial"/>
                      </a:endParaRPr>
                    </a:p>
                  </a:txBody>
                  <a:tcPr marL="68580" marR="68580" marT="0" marB="0"/>
                </a:tc>
                <a:tc>
                  <a:txBody>
                    <a:bodyPr/>
                    <a:lstStyle/>
                    <a:p>
                      <a:pPr>
                        <a:lnSpc>
                          <a:spcPct val="115000"/>
                        </a:lnSpc>
                        <a:spcAft>
                          <a:spcPts val="0"/>
                        </a:spcAft>
                      </a:pPr>
                      <a:r>
                        <a:rPr lang="en-US" sz="1400" dirty="0">
                          <a:effectLst/>
                        </a:rPr>
                        <a:t>unknown number of Christian MSS</a:t>
                      </a:r>
                      <a:endParaRPr lang="en-US" sz="1100" dirty="0">
                        <a:effectLst/>
                        <a:latin typeface="Calibri"/>
                        <a:ea typeface="Calibri"/>
                        <a:cs typeface="Arial"/>
                      </a:endParaRPr>
                    </a:p>
                  </a:txBody>
                  <a:tcPr marL="68580" marR="68580" marT="0" marB="0"/>
                </a:tc>
                <a:tc>
                  <a:txBody>
                    <a:bodyPr/>
                    <a:lstStyle/>
                    <a:p>
                      <a:pPr>
                        <a:lnSpc>
                          <a:spcPct val="115000"/>
                        </a:lnSpc>
                        <a:spcAft>
                          <a:spcPts val="0"/>
                        </a:spcAft>
                      </a:pPr>
                      <a:r>
                        <a:rPr lang="en-US" sz="1400">
                          <a:effectLst/>
                        </a:rPr>
                        <a:t>Reportedly moved to al-Dura neighborhood of Baghdad</a:t>
                      </a:r>
                      <a:endParaRPr lang="en-US" sz="1100">
                        <a:effectLst/>
                        <a:latin typeface="Calibri"/>
                        <a:ea typeface="Calibri"/>
                        <a:cs typeface="Arial"/>
                      </a:endParaRPr>
                    </a:p>
                  </a:txBody>
                  <a:tcPr marL="68580" marR="68580" marT="0" marB="0"/>
                </a:tc>
              </a:tr>
              <a:tr h="549090">
                <a:tc>
                  <a:txBody>
                    <a:bodyPr/>
                    <a:lstStyle/>
                    <a:p>
                      <a:pPr algn="ctr">
                        <a:lnSpc>
                          <a:spcPct val="115000"/>
                        </a:lnSpc>
                        <a:spcAft>
                          <a:spcPts val="0"/>
                        </a:spcAft>
                      </a:pPr>
                      <a:r>
                        <a:rPr lang="en-US" sz="1600" dirty="0">
                          <a:effectLst/>
                        </a:rPr>
                        <a:t>14</a:t>
                      </a:r>
                      <a:endParaRPr lang="en-US" sz="1200" dirty="0">
                        <a:effectLst/>
                        <a:latin typeface="Calibri"/>
                        <a:ea typeface="Calibri"/>
                        <a:cs typeface="Arial"/>
                      </a:endParaRPr>
                    </a:p>
                  </a:txBody>
                  <a:tcPr marL="0" marR="0" marT="0" marB="0"/>
                </a:tc>
                <a:tc>
                  <a:txBody>
                    <a:bodyPr/>
                    <a:lstStyle/>
                    <a:p>
                      <a:pPr>
                        <a:lnSpc>
                          <a:spcPct val="115000"/>
                        </a:lnSpc>
                        <a:spcAft>
                          <a:spcPts val="0"/>
                        </a:spcAft>
                      </a:pPr>
                      <a:r>
                        <a:rPr lang="en-US" sz="1600" dirty="0">
                          <a:effectLst/>
                        </a:rPr>
                        <a:t>Maktabat </a:t>
                      </a:r>
                      <a:r>
                        <a:rPr lang="en-US" sz="1600" dirty="0" err="1">
                          <a:effectLst/>
                        </a:rPr>
                        <a:t>Karakosh</a:t>
                      </a:r>
                      <a:r>
                        <a:rPr lang="en-US" sz="1600" dirty="0">
                          <a:effectLst/>
                        </a:rPr>
                        <a:t>, Mosul</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unknown MSS number</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a:effectLst/>
                        </a:rPr>
                        <a:t>Condition unknown </a:t>
                      </a:r>
                      <a:endParaRPr lang="en-US" sz="1200">
                        <a:effectLst/>
                        <a:latin typeface="Calibri"/>
                        <a:ea typeface="Calibri"/>
                        <a:cs typeface="Arial"/>
                      </a:endParaRPr>
                    </a:p>
                  </a:txBody>
                  <a:tcPr marL="68580" marR="68580" marT="0" marB="0"/>
                </a:tc>
              </a:tr>
              <a:tr h="571726">
                <a:tc>
                  <a:txBody>
                    <a:bodyPr/>
                    <a:lstStyle/>
                    <a:p>
                      <a:pPr algn="ctr">
                        <a:lnSpc>
                          <a:spcPct val="115000"/>
                        </a:lnSpc>
                        <a:spcAft>
                          <a:spcPts val="0"/>
                        </a:spcAft>
                      </a:pPr>
                      <a:r>
                        <a:rPr lang="en-US" sz="1600">
                          <a:effectLst/>
                        </a:rPr>
                        <a:t>15</a:t>
                      </a:r>
                      <a:endParaRPr lang="en-US" sz="1200">
                        <a:effectLst/>
                        <a:latin typeface="Calibri"/>
                        <a:ea typeface="Calibri"/>
                        <a:cs typeface="Arial"/>
                      </a:endParaRPr>
                    </a:p>
                  </a:txBody>
                  <a:tcPr marL="0" marR="0" marT="0" marB="0"/>
                </a:tc>
                <a:tc>
                  <a:txBody>
                    <a:bodyPr/>
                    <a:lstStyle/>
                    <a:p>
                      <a:pPr>
                        <a:lnSpc>
                          <a:spcPct val="115000"/>
                        </a:lnSpc>
                        <a:spcAft>
                          <a:spcPts val="0"/>
                        </a:spcAft>
                      </a:pPr>
                      <a:r>
                        <a:rPr lang="en-US" sz="1600" dirty="0" err="1">
                          <a:effectLst/>
                        </a:rPr>
                        <a:t>Deir</a:t>
                      </a:r>
                      <a:r>
                        <a:rPr lang="en-US" sz="1600" dirty="0">
                          <a:effectLst/>
                        </a:rPr>
                        <a:t> Mar </a:t>
                      </a:r>
                      <a:r>
                        <a:rPr lang="en-US" sz="1600" dirty="0" err="1">
                          <a:effectLst/>
                        </a:rPr>
                        <a:t>Matti</a:t>
                      </a:r>
                      <a:r>
                        <a:rPr lang="en-US" sz="1600" dirty="0">
                          <a:effectLst/>
                        </a:rPr>
                        <a:t>, Mosul</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unknown number of Christian MSS</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Reportedly moved to al-Dura neighborhood of Baghdad</a:t>
                      </a:r>
                      <a:endParaRPr lang="en-US" sz="1200" dirty="0">
                        <a:effectLst/>
                        <a:latin typeface="Calibri"/>
                        <a:ea typeface="Calibri"/>
                        <a:cs typeface="Arial"/>
                      </a:endParaRPr>
                    </a:p>
                  </a:txBody>
                  <a:tcPr marL="68580" marR="68580" marT="0" marB="0"/>
                </a:tc>
              </a:tr>
              <a:tr h="504056">
                <a:tc>
                  <a:txBody>
                    <a:bodyPr/>
                    <a:lstStyle/>
                    <a:p>
                      <a:pPr algn="ctr">
                        <a:lnSpc>
                          <a:spcPct val="115000"/>
                        </a:lnSpc>
                        <a:spcAft>
                          <a:spcPts val="0"/>
                        </a:spcAft>
                      </a:pPr>
                      <a:r>
                        <a:rPr lang="en-US" sz="1600">
                          <a:effectLst/>
                        </a:rPr>
                        <a:t>16</a:t>
                      </a:r>
                      <a:endParaRPr lang="en-US" sz="1200">
                        <a:effectLst/>
                        <a:latin typeface="Calibri"/>
                        <a:ea typeface="Calibri"/>
                        <a:cs typeface="Arial"/>
                      </a:endParaRPr>
                    </a:p>
                  </a:txBody>
                  <a:tcPr marL="0" marR="0" marT="0" marB="0"/>
                </a:tc>
                <a:tc>
                  <a:txBody>
                    <a:bodyPr/>
                    <a:lstStyle/>
                    <a:p>
                      <a:pPr>
                        <a:lnSpc>
                          <a:spcPct val="115000"/>
                        </a:lnSpc>
                        <a:spcAft>
                          <a:spcPts val="0"/>
                        </a:spcAft>
                      </a:pPr>
                      <a:r>
                        <a:rPr lang="en-US" sz="1600" dirty="0" err="1">
                          <a:effectLst/>
                        </a:rPr>
                        <a:t>Madrasat</a:t>
                      </a:r>
                      <a:r>
                        <a:rPr lang="en-US" sz="1600" dirty="0">
                          <a:effectLst/>
                        </a:rPr>
                        <a:t> al-</a:t>
                      </a:r>
                      <a:r>
                        <a:rPr lang="en-US" sz="1600" dirty="0" err="1">
                          <a:effectLst/>
                        </a:rPr>
                        <a:t>Jalili</a:t>
                      </a:r>
                      <a:r>
                        <a:rPr lang="en-US" sz="1600" dirty="0">
                          <a:effectLst/>
                        </a:rPr>
                        <a:t>, Mosul</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400 MSS</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OK? </a:t>
                      </a:r>
                      <a:endParaRPr lang="en-US" sz="1200" dirty="0">
                        <a:effectLst/>
                        <a:latin typeface="Calibri"/>
                        <a:ea typeface="Calibri"/>
                        <a:cs typeface="Arial"/>
                      </a:endParaRPr>
                    </a:p>
                  </a:txBody>
                  <a:tcPr marL="68580" marR="68580" marT="0" marB="0"/>
                </a:tc>
              </a:tr>
              <a:tr h="549090">
                <a:tc>
                  <a:txBody>
                    <a:bodyPr/>
                    <a:lstStyle/>
                    <a:p>
                      <a:pPr algn="ctr">
                        <a:lnSpc>
                          <a:spcPct val="115000"/>
                        </a:lnSpc>
                        <a:spcAft>
                          <a:spcPts val="0"/>
                        </a:spcAft>
                      </a:pPr>
                      <a:r>
                        <a:rPr lang="en-US" sz="1600">
                          <a:effectLst/>
                        </a:rPr>
                        <a:t>17</a:t>
                      </a:r>
                      <a:endParaRPr lang="en-US" sz="1200">
                        <a:effectLst/>
                        <a:latin typeface="Calibri"/>
                        <a:ea typeface="Calibri"/>
                        <a:cs typeface="Arial"/>
                      </a:endParaRPr>
                    </a:p>
                  </a:txBody>
                  <a:tcPr marL="0" marR="0" marT="0" marB="0"/>
                </a:tc>
                <a:tc>
                  <a:txBody>
                    <a:bodyPr/>
                    <a:lstStyle/>
                    <a:p>
                      <a:pPr>
                        <a:lnSpc>
                          <a:spcPct val="115000"/>
                        </a:lnSpc>
                        <a:spcAft>
                          <a:spcPts val="0"/>
                        </a:spcAft>
                      </a:pPr>
                      <a:r>
                        <a:rPr lang="en-US" sz="1600" dirty="0">
                          <a:effectLst/>
                        </a:rPr>
                        <a:t>Maktabat Mahmud al-</a:t>
                      </a:r>
                      <a:r>
                        <a:rPr lang="en-US" sz="1600" dirty="0" err="1">
                          <a:effectLst/>
                        </a:rPr>
                        <a:t>Jalili</a:t>
                      </a:r>
                      <a:r>
                        <a:rPr lang="en-US" sz="1600" dirty="0">
                          <a:effectLst/>
                        </a:rPr>
                        <a:t>, Mosul</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60 MSS</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OK?</a:t>
                      </a:r>
                      <a:endParaRPr lang="en-US" sz="1200" dirty="0">
                        <a:effectLst/>
                        <a:latin typeface="Calibri"/>
                        <a:ea typeface="Calibri"/>
                        <a:cs typeface="Arial"/>
                      </a:endParaRPr>
                    </a:p>
                  </a:txBody>
                  <a:tcPr marL="68580" marR="68580" marT="0" marB="0"/>
                </a:tc>
              </a:tr>
              <a:tr h="409414">
                <a:tc>
                  <a:txBody>
                    <a:bodyPr/>
                    <a:lstStyle/>
                    <a:p>
                      <a:pPr algn="ctr">
                        <a:lnSpc>
                          <a:spcPct val="115000"/>
                        </a:lnSpc>
                        <a:spcAft>
                          <a:spcPts val="0"/>
                        </a:spcAft>
                      </a:pPr>
                      <a:r>
                        <a:rPr lang="en-US" sz="1600">
                          <a:effectLst/>
                        </a:rPr>
                        <a:t>18</a:t>
                      </a:r>
                      <a:endParaRPr lang="en-US" sz="1200">
                        <a:effectLst/>
                        <a:latin typeface="Calibri"/>
                        <a:ea typeface="Calibri"/>
                        <a:cs typeface="Arial"/>
                      </a:endParaRPr>
                    </a:p>
                  </a:txBody>
                  <a:tcPr marL="0" marR="0" marT="0" marB="0"/>
                </a:tc>
                <a:tc>
                  <a:txBody>
                    <a:bodyPr/>
                    <a:lstStyle/>
                    <a:p>
                      <a:pPr>
                        <a:lnSpc>
                          <a:spcPct val="115000"/>
                        </a:lnSpc>
                        <a:spcAft>
                          <a:spcPts val="0"/>
                        </a:spcAft>
                      </a:pPr>
                      <a:r>
                        <a:rPr lang="en-US" sz="1600" dirty="0">
                          <a:effectLst/>
                        </a:rPr>
                        <a:t>Maktabat al-Mufti, Arbil</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a:effectLst/>
                        </a:rPr>
                        <a:t>120 MSS</a:t>
                      </a:r>
                      <a:endParaRPr lang="en-US" sz="120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OK?</a:t>
                      </a:r>
                      <a:endParaRPr lang="en-US" sz="1200" dirty="0">
                        <a:effectLst/>
                        <a:latin typeface="Calibri"/>
                        <a:ea typeface="Calibri"/>
                        <a:cs typeface="Arial"/>
                      </a:endParaRPr>
                    </a:p>
                  </a:txBody>
                  <a:tcPr marL="68580" marR="68580" marT="0" marB="0"/>
                </a:tc>
              </a:tr>
              <a:tr h="549090">
                <a:tc>
                  <a:txBody>
                    <a:bodyPr/>
                    <a:lstStyle/>
                    <a:p>
                      <a:pPr algn="ctr">
                        <a:lnSpc>
                          <a:spcPct val="115000"/>
                        </a:lnSpc>
                        <a:spcAft>
                          <a:spcPts val="0"/>
                        </a:spcAft>
                      </a:pPr>
                      <a:r>
                        <a:rPr lang="en-US" sz="1600">
                          <a:effectLst/>
                        </a:rPr>
                        <a:t>19</a:t>
                      </a:r>
                      <a:endParaRPr lang="en-US" sz="1200">
                        <a:effectLst/>
                        <a:latin typeface="Calibri"/>
                        <a:ea typeface="Calibri"/>
                        <a:cs typeface="Arial"/>
                      </a:endParaRPr>
                    </a:p>
                  </a:txBody>
                  <a:tcPr marL="0" marR="0" marT="0" marB="0"/>
                </a:tc>
                <a:tc>
                  <a:txBody>
                    <a:bodyPr/>
                    <a:lstStyle/>
                    <a:p>
                      <a:pPr>
                        <a:lnSpc>
                          <a:spcPct val="115000"/>
                        </a:lnSpc>
                        <a:spcAft>
                          <a:spcPts val="0"/>
                        </a:spcAft>
                      </a:pPr>
                      <a:r>
                        <a:rPr lang="en-US" sz="1600" dirty="0">
                          <a:effectLst/>
                        </a:rPr>
                        <a:t>Salah al-Din University, Arbil</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402 MSS</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OK?, published catalogue</a:t>
                      </a:r>
                      <a:endParaRPr lang="en-US" sz="1200" dirty="0">
                        <a:effectLst/>
                        <a:latin typeface="Calibri"/>
                        <a:ea typeface="Calibri"/>
                        <a:cs typeface="Arial"/>
                      </a:endParaRPr>
                    </a:p>
                  </a:txBody>
                  <a:tcPr marL="68580" marR="68580" marT="0" marB="0"/>
                </a:tc>
              </a:tr>
              <a:tr h="549090">
                <a:tc>
                  <a:txBody>
                    <a:bodyPr/>
                    <a:lstStyle/>
                    <a:p>
                      <a:pPr algn="ctr">
                        <a:lnSpc>
                          <a:spcPct val="115000"/>
                        </a:lnSpc>
                        <a:spcAft>
                          <a:spcPts val="0"/>
                        </a:spcAft>
                      </a:pPr>
                      <a:r>
                        <a:rPr lang="en-US" sz="1600">
                          <a:effectLst/>
                        </a:rPr>
                        <a:t>20</a:t>
                      </a:r>
                      <a:endParaRPr lang="en-US" sz="1200">
                        <a:effectLst/>
                        <a:latin typeface="Calibri"/>
                        <a:ea typeface="Calibri"/>
                        <a:cs typeface="Arial"/>
                      </a:endParaRPr>
                    </a:p>
                  </a:txBody>
                  <a:tcPr marL="0" marR="0" marT="0" marB="0"/>
                </a:tc>
                <a:tc>
                  <a:txBody>
                    <a:bodyPr/>
                    <a:lstStyle/>
                    <a:p>
                      <a:pPr>
                        <a:lnSpc>
                          <a:spcPct val="115000"/>
                        </a:lnSpc>
                        <a:spcAft>
                          <a:spcPts val="0"/>
                        </a:spcAft>
                      </a:pPr>
                      <a:r>
                        <a:rPr lang="en-US" sz="1600">
                          <a:effectLst/>
                        </a:rPr>
                        <a:t>Maktabat al-Awqaf, Sulaymaniya</a:t>
                      </a:r>
                      <a:endParaRPr lang="en-US" sz="120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6000 MSS</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OK?</a:t>
                      </a:r>
                      <a:endParaRPr lang="en-US" sz="1200" dirty="0">
                        <a:effectLst/>
                        <a:latin typeface="Calibri"/>
                        <a:ea typeface="Calibri"/>
                        <a:cs typeface="Arial"/>
                      </a:endParaRPr>
                    </a:p>
                  </a:txBody>
                  <a:tcPr marL="68580" marR="68580" marT="0" marB="0"/>
                </a:tc>
              </a:tr>
              <a:tr h="549090">
                <a:tc>
                  <a:txBody>
                    <a:bodyPr/>
                    <a:lstStyle/>
                    <a:p>
                      <a:pPr algn="ctr">
                        <a:lnSpc>
                          <a:spcPct val="115000"/>
                        </a:lnSpc>
                        <a:spcAft>
                          <a:spcPts val="0"/>
                        </a:spcAft>
                      </a:pPr>
                      <a:r>
                        <a:rPr lang="en-US" sz="1600">
                          <a:effectLst/>
                        </a:rPr>
                        <a:t>21</a:t>
                      </a:r>
                      <a:endParaRPr lang="en-US" sz="1200">
                        <a:effectLst/>
                        <a:latin typeface="Calibri"/>
                        <a:ea typeface="Calibri"/>
                        <a:cs typeface="Arial"/>
                      </a:endParaRPr>
                    </a:p>
                  </a:txBody>
                  <a:tcPr marL="0" marR="0" marT="0" marB="0"/>
                </a:tc>
                <a:tc>
                  <a:txBody>
                    <a:bodyPr/>
                    <a:lstStyle/>
                    <a:p>
                      <a:pPr>
                        <a:lnSpc>
                          <a:spcPct val="115000"/>
                        </a:lnSpc>
                        <a:spcAft>
                          <a:spcPts val="0"/>
                        </a:spcAft>
                      </a:pPr>
                      <a:r>
                        <a:rPr lang="en-US" sz="1600">
                          <a:effectLst/>
                        </a:rPr>
                        <a:t>Al-Shaykh Muhammad al-Khal, Sulaymaniya</a:t>
                      </a:r>
                      <a:endParaRPr lang="en-US" sz="120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350 MSS</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Includes rare MSS, OK?</a:t>
                      </a:r>
                      <a:endParaRPr lang="en-US" sz="1200" dirty="0">
                        <a:effectLst/>
                        <a:latin typeface="Calibri"/>
                        <a:ea typeface="Calibri"/>
                        <a:cs typeface="Arial"/>
                      </a:endParaRPr>
                    </a:p>
                  </a:txBody>
                  <a:tcPr marL="68580" marR="68580" marT="0" marB="0"/>
                </a:tc>
              </a:tr>
              <a:tr h="672084">
                <a:tc>
                  <a:txBody>
                    <a:bodyPr/>
                    <a:lstStyle/>
                    <a:p>
                      <a:pPr algn="ctr">
                        <a:lnSpc>
                          <a:spcPct val="115000"/>
                        </a:lnSpc>
                        <a:spcAft>
                          <a:spcPts val="0"/>
                        </a:spcAft>
                      </a:pPr>
                      <a:r>
                        <a:rPr lang="en-US" sz="1600" dirty="0">
                          <a:effectLst/>
                        </a:rPr>
                        <a:t>22</a:t>
                      </a:r>
                      <a:endParaRPr lang="en-US" sz="1200" dirty="0">
                        <a:effectLst/>
                        <a:latin typeface="Calibri"/>
                        <a:ea typeface="Calibri"/>
                        <a:cs typeface="Arial"/>
                      </a:endParaRPr>
                    </a:p>
                  </a:txBody>
                  <a:tcPr marL="0" marR="0" marT="0" marB="0"/>
                </a:tc>
                <a:tc>
                  <a:txBody>
                    <a:bodyPr/>
                    <a:lstStyle/>
                    <a:p>
                      <a:pPr>
                        <a:lnSpc>
                          <a:spcPct val="115000"/>
                        </a:lnSpc>
                        <a:spcAft>
                          <a:spcPts val="0"/>
                        </a:spcAft>
                      </a:pPr>
                      <a:r>
                        <a:rPr lang="en-US" sz="1600" dirty="0">
                          <a:effectLst/>
                        </a:rPr>
                        <a:t>Dar al-</a:t>
                      </a:r>
                      <a:r>
                        <a:rPr lang="en-US" sz="1600" dirty="0" err="1">
                          <a:effectLst/>
                        </a:rPr>
                        <a:t>Makhtutat</a:t>
                      </a:r>
                      <a:r>
                        <a:rPr lang="en-US" sz="1600" dirty="0">
                          <a:effectLst/>
                        </a:rPr>
                        <a:t> in Mosque of Hussein, Karbala</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1200 MSS</a:t>
                      </a:r>
                      <a:endParaRPr lang="en-US" sz="1200" dirty="0">
                        <a:effectLst/>
                        <a:latin typeface="Calibri"/>
                        <a:ea typeface="Calibri"/>
                        <a:cs typeface="Arial"/>
                      </a:endParaRPr>
                    </a:p>
                  </a:txBody>
                  <a:tcPr marL="68580" marR="68580" marT="0" marB="0"/>
                </a:tc>
                <a:tc>
                  <a:txBody>
                    <a:bodyPr/>
                    <a:lstStyle/>
                    <a:p>
                      <a:pPr>
                        <a:lnSpc>
                          <a:spcPct val="115000"/>
                        </a:lnSpc>
                        <a:spcAft>
                          <a:spcPts val="0"/>
                        </a:spcAft>
                      </a:pPr>
                      <a:r>
                        <a:rPr lang="en-US" sz="1600" dirty="0">
                          <a:effectLst/>
                        </a:rPr>
                        <a:t>OK?</a:t>
                      </a:r>
                      <a:endParaRPr lang="en-US" sz="1200" dirty="0">
                        <a:effectLst/>
                        <a:latin typeface="Calibri"/>
                        <a:ea typeface="Calibri"/>
                        <a:cs typeface="Arial"/>
                      </a:endParaRPr>
                    </a:p>
                  </a:txBody>
                  <a:tcPr marL="68580" marR="68580" marT="0" marB="0"/>
                </a:tc>
              </a:tr>
            </a:tbl>
          </a:graphicData>
        </a:graphic>
      </p:graphicFrame>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2"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0781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15650595"/>
              </p:ext>
            </p:extLst>
          </p:nvPr>
        </p:nvGraphicFramePr>
        <p:xfrm>
          <a:off x="251520" y="1052736"/>
          <a:ext cx="8677472" cy="5348404"/>
        </p:xfrm>
        <a:graphic>
          <a:graphicData uri="http://schemas.openxmlformats.org/drawingml/2006/table">
            <a:tbl>
              <a:tblPr firstRow="1" firstCol="1" bandRow="1">
                <a:tableStyleId>{5C22544A-7EE6-4342-B048-85BDC9FD1C3A}</a:tableStyleId>
              </a:tblPr>
              <a:tblGrid>
                <a:gridCol w="756280"/>
                <a:gridCol w="5220384"/>
                <a:gridCol w="1152128"/>
                <a:gridCol w="1548680"/>
              </a:tblGrid>
              <a:tr h="323477">
                <a:tc>
                  <a:txBody>
                    <a:bodyPr/>
                    <a:lstStyle/>
                    <a:p>
                      <a:pPr algn="ctr">
                        <a:lnSpc>
                          <a:spcPct val="115000"/>
                        </a:lnSpc>
                        <a:spcAft>
                          <a:spcPts val="0"/>
                        </a:spcAft>
                      </a:pPr>
                      <a:r>
                        <a:rPr lang="en-US" sz="1800" dirty="0">
                          <a:effectLst/>
                        </a:rPr>
                        <a:t>23</a:t>
                      </a:r>
                      <a:endParaRPr lang="en-US" sz="1400" dirty="0">
                        <a:effectLst/>
                        <a:latin typeface="Calibri"/>
                        <a:ea typeface="Calibri"/>
                        <a:cs typeface="Arial"/>
                      </a:endParaRPr>
                    </a:p>
                  </a:txBody>
                  <a:tcPr marL="0" marR="0" marT="0" marB="0"/>
                </a:tc>
                <a:tc>
                  <a:txBody>
                    <a:bodyPr/>
                    <a:lstStyle/>
                    <a:p>
                      <a:pPr>
                        <a:lnSpc>
                          <a:spcPct val="115000"/>
                        </a:lnSpc>
                        <a:spcAft>
                          <a:spcPts val="0"/>
                        </a:spcAft>
                      </a:pPr>
                      <a:r>
                        <a:rPr lang="en-US" sz="1800">
                          <a:effectLst/>
                        </a:rPr>
                        <a:t>Maktabat Amir al-Mu’iminin, Najaf</a:t>
                      </a:r>
                      <a:endParaRPr lang="en-US" sz="1400">
                        <a:effectLst/>
                        <a:latin typeface="Calibri"/>
                        <a:ea typeface="Calibri"/>
                        <a:cs typeface="Arial"/>
                      </a:endParaRPr>
                    </a:p>
                  </a:txBody>
                  <a:tcPr marL="68580" marR="68580" marT="0" marB="0"/>
                </a:tc>
                <a:tc>
                  <a:txBody>
                    <a:bodyPr/>
                    <a:lstStyle/>
                    <a:p>
                      <a:pPr>
                        <a:lnSpc>
                          <a:spcPct val="115000"/>
                        </a:lnSpc>
                        <a:spcAft>
                          <a:spcPts val="0"/>
                        </a:spcAft>
                      </a:pPr>
                      <a:r>
                        <a:rPr lang="en-US" sz="1800" dirty="0">
                          <a:effectLst/>
                        </a:rPr>
                        <a:t>3000 MSS</a:t>
                      </a:r>
                      <a:endParaRPr lang="en-US" sz="1400" dirty="0">
                        <a:effectLst/>
                        <a:latin typeface="Calibri"/>
                        <a:ea typeface="Calibri"/>
                        <a:cs typeface="Arial"/>
                      </a:endParaRPr>
                    </a:p>
                  </a:txBody>
                  <a:tcPr marL="68580" marR="68580" marT="0" marB="0"/>
                </a:tc>
                <a:tc>
                  <a:txBody>
                    <a:bodyPr/>
                    <a:lstStyle/>
                    <a:p>
                      <a:pPr>
                        <a:lnSpc>
                          <a:spcPct val="115000"/>
                        </a:lnSpc>
                        <a:spcAft>
                          <a:spcPts val="0"/>
                        </a:spcAft>
                      </a:pPr>
                      <a:r>
                        <a:rPr lang="en-US" sz="1800">
                          <a:effectLst/>
                        </a:rPr>
                        <a:t>OK?</a:t>
                      </a:r>
                      <a:endParaRPr lang="en-US" sz="1400">
                        <a:effectLst/>
                        <a:latin typeface="Calibri"/>
                        <a:ea typeface="Calibri"/>
                        <a:cs typeface="Arial"/>
                      </a:endParaRPr>
                    </a:p>
                  </a:txBody>
                  <a:tcPr marL="68580" marR="68580" marT="0" marB="0"/>
                </a:tc>
              </a:tr>
              <a:tr h="755525">
                <a:tc>
                  <a:txBody>
                    <a:bodyPr/>
                    <a:lstStyle/>
                    <a:p>
                      <a:pPr algn="ctr">
                        <a:lnSpc>
                          <a:spcPct val="115000"/>
                        </a:lnSpc>
                        <a:spcAft>
                          <a:spcPts val="0"/>
                        </a:spcAft>
                      </a:pPr>
                      <a:r>
                        <a:rPr lang="en-US" sz="1800">
                          <a:effectLst/>
                        </a:rPr>
                        <a:t>24</a:t>
                      </a:r>
                      <a:endParaRPr lang="en-US" sz="1400">
                        <a:effectLst/>
                        <a:latin typeface="Calibri"/>
                        <a:ea typeface="Calibri"/>
                        <a:cs typeface="Arial"/>
                      </a:endParaRPr>
                    </a:p>
                  </a:txBody>
                  <a:tcPr marL="0" marR="0" marT="0" marB="0"/>
                </a:tc>
                <a:tc>
                  <a:txBody>
                    <a:bodyPr/>
                    <a:lstStyle/>
                    <a:p>
                      <a:pPr>
                        <a:lnSpc>
                          <a:spcPct val="115000"/>
                        </a:lnSpc>
                        <a:spcAft>
                          <a:spcPts val="0"/>
                        </a:spcAft>
                      </a:pPr>
                      <a:r>
                        <a:rPr lang="en-US" sz="1800">
                          <a:effectLst/>
                        </a:rPr>
                        <a:t>Maktabat al-Hakim, Najaf</a:t>
                      </a:r>
                      <a:endParaRPr lang="en-US" sz="1400">
                        <a:effectLst/>
                        <a:latin typeface="Calibri"/>
                        <a:ea typeface="Calibri"/>
                        <a:cs typeface="Arial"/>
                      </a:endParaRPr>
                    </a:p>
                  </a:txBody>
                  <a:tcPr marL="68580" marR="68580" marT="0" marB="0"/>
                </a:tc>
                <a:tc>
                  <a:txBody>
                    <a:bodyPr/>
                    <a:lstStyle/>
                    <a:p>
                      <a:pPr>
                        <a:lnSpc>
                          <a:spcPct val="115000"/>
                        </a:lnSpc>
                        <a:spcAft>
                          <a:spcPts val="0"/>
                        </a:spcAft>
                      </a:pPr>
                      <a:r>
                        <a:rPr lang="en-US" sz="1800">
                          <a:effectLst/>
                        </a:rPr>
                        <a:t>1600 MSS</a:t>
                      </a:r>
                      <a:endParaRPr lang="en-US" sz="1400">
                        <a:effectLst/>
                        <a:latin typeface="Calibri"/>
                        <a:ea typeface="Calibri"/>
                        <a:cs typeface="Arial"/>
                      </a:endParaRPr>
                    </a:p>
                  </a:txBody>
                  <a:tcPr marL="68580" marR="68580" marT="0" marB="0"/>
                </a:tc>
                <a:tc>
                  <a:txBody>
                    <a:bodyPr/>
                    <a:lstStyle/>
                    <a:p>
                      <a:pPr>
                        <a:lnSpc>
                          <a:spcPct val="115000"/>
                        </a:lnSpc>
                        <a:spcAft>
                          <a:spcPts val="0"/>
                        </a:spcAft>
                      </a:pPr>
                      <a:r>
                        <a:rPr lang="en-US" sz="1800">
                          <a:effectLst/>
                        </a:rPr>
                        <a:t>OK?</a:t>
                      </a:r>
                      <a:endParaRPr lang="en-US" sz="1400">
                        <a:effectLst/>
                        <a:latin typeface="Calibri"/>
                        <a:ea typeface="Calibri"/>
                        <a:cs typeface="Arial"/>
                      </a:endParaRPr>
                    </a:p>
                  </a:txBody>
                  <a:tcPr marL="68580" marR="68580" marT="0" marB="0"/>
                </a:tc>
              </a:tr>
              <a:tr h="755525">
                <a:tc>
                  <a:txBody>
                    <a:bodyPr/>
                    <a:lstStyle/>
                    <a:p>
                      <a:pPr algn="ctr">
                        <a:lnSpc>
                          <a:spcPct val="115000"/>
                        </a:lnSpc>
                        <a:spcAft>
                          <a:spcPts val="0"/>
                        </a:spcAft>
                      </a:pPr>
                      <a:r>
                        <a:rPr lang="en-US" sz="1800">
                          <a:effectLst/>
                        </a:rPr>
                        <a:t>25</a:t>
                      </a:r>
                      <a:endParaRPr lang="en-US" sz="1400">
                        <a:effectLst/>
                        <a:latin typeface="Calibri"/>
                        <a:ea typeface="Calibri"/>
                        <a:cs typeface="Arial"/>
                      </a:endParaRPr>
                    </a:p>
                  </a:txBody>
                  <a:tcPr marL="0" marR="0" marT="0" marB="0"/>
                </a:tc>
                <a:tc>
                  <a:txBody>
                    <a:bodyPr/>
                    <a:lstStyle/>
                    <a:p>
                      <a:pPr>
                        <a:lnSpc>
                          <a:spcPct val="115000"/>
                        </a:lnSpc>
                        <a:spcAft>
                          <a:spcPts val="0"/>
                        </a:spcAft>
                      </a:pPr>
                      <a:r>
                        <a:rPr lang="en-US" sz="1800">
                          <a:effectLst/>
                        </a:rPr>
                        <a:t>Maktabat Kashif al-Ghita, Najaf</a:t>
                      </a:r>
                      <a:endParaRPr lang="en-US" sz="1400">
                        <a:effectLst/>
                        <a:latin typeface="Calibri"/>
                        <a:ea typeface="Calibri"/>
                        <a:cs typeface="Arial"/>
                      </a:endParaRPr>
                    </a:p>
                  </a:txBody>
                  <a:tcPr marL="68580" marR="68580" marT="0" marB="0"/>
                </a:tc>
                <a:tc>
                  <a:txBody>
                    <a:bodyPr/>
                    <a:lstStyle/>
                    <a:p>
                      <a:pPr>
                        <a:lnSpc>
                          <a:spcPct val="115000"/>
                        </a:lnSpc>
                        <a:spcAft>
                          <a:spcPts val="0"/>
                        </a:spcAft>
                      </a:pPr>
                      <a:r>
                        <a:rPr lang="en-US" sz="1800">
                          <a:effectLst/>
                        </a:rPr>
                        <a:t>3000 MSS</a:t>
                      </a:r>
                      <a:endParaRPr lang="en-US" sz="1400">
                        <a:effectLst/>
                        <a:latin typeface="Calibri"/>
                        <a:ea typeface="Calibri"/>
                        <a:cs typeface="Arial"/>
                      </a:endParaRPr>
                    </a:p>
                  </a:txBody>
                  <a:tcPr marL="68580" marR="68580" marT="0" marB="0"/>
                </a:tc>
                <a:tc>
                  <a:txBody>
                    <a:bodyPr/>
                    <a:lstStyle/>
                    <a:p>
                      <a:pPr>
                        <a:lnSpc>
                          <a:spcPct val="115000"/>
                        </a:lnSpc>
                        <a:spcAft>
                          <a:spcPts val="0"/>
                        </a:spcAft>
                      </a:pPr>
                      <a:r>
                        <a:rPr lang="en-US" sz="1800">
                          <a:effectLst/>
                        </a:rPr>
                        <a:t>OK?</a:t>
                      </a:r>
                      <a:endParaRPr lang="en-US" sz="1400">
                        <a:effectLst/>
                        <a:latin typeface="Calibri"/>
                        <a:ea typeface="Calibri"/>
                        <a:cs typeface="Arial"/>
                      </a:endParaRPr>
                    </a:p>
                  </a:txBody>
                  <a:tcPr marL="68580" marR="68580" marT="0" marB="0"/>
                </a:tc>
              </a:tr>
              <a:tr h="829770">
                <a:tc>
                  <a:txBody>
                    <a:bodyPr/>
                    <a:lstStyle/>
                    <a:p>
                      <a:pPr algn="ctr">
                        <a:lnSpc>
                          <a:spcPct val="115000"/>
                        </a:lnSpc>
                        <a:spcAft>
                          <a:spcPts val="0"/>
                        </a:spcAft>
                      </a:pPr>
                      <a:r>
                        <a:rPr lang="en-US" sz="1800">
                          <a:effectLst/>
                        </a:rPr>
                        <a:t>26</a:t>
                      </a:r>
                      <a:endParaRPr lang="en-US" sz="1400">
                        <a:effectLst/>
                        <a:latin typeface="Calibri"/>
                        <a:ea typeface="Calibri"/>
                        <a:cs typeface="Arial"/>
                      </a:endParaRPr>
                    </a:p>
                  </a:txBody>
                  <a:tcPr marL="0" marR="0" marT="0" marB="0"/>
                </a:tc>
                <a:tc>
                  <a:txBody>
                    <a:bodyPr/>
                    <a:lstStyle/>
                    <a:p>
                      <a:pPr>
                        <a:lnSpc>
                          <a:spcPct val="115000"/>
                        </a:lnSpc>
                        <a:spcAft>
                          <a:spcPts val="0"/>
                        </a:spcAft>
                      </a:pPr>
                      <a:r>
                        <a:rPr lang="en-US" sz="1800">
                          <a:effectLst/>
                        </a:rPr>
                        <a:t>Maktabat Al-Jamal al-Din, Suq al-Shuyukh, Nasiriyya</a:t>
                      </a:r>
                      <a:endParaRPr lang="en-US" sz="1400">
                        <a:effectLst/>
                        <a:latin typeface="Calibri"/>
                        <a:ea typeface="Calibri"/>
                        <a:cs typeface="Arial"/>
                      </a:endParaRPr>
                    </a:p>
                  </a:txBody>
                  <a:tcPr marL="68580" marR="68580" marT="0" marB="0"/>
                </a:tc>
                <a:tc>
                  <a:txBody>
                    <a:bodyPr/>
                    <a:lstStyle/>
                    <a:p>
                      <a:pPr>
                        <a:lnSpc>
                          <a:spcPct val="115000"/>
                        </a:lnSpc>
                        <a:spcAft>
                          <a:spcPts val="0"/>
                        </a:spcAft>
                      </a:pPr>
                      <a:r>
                        <a:rPr lang="en-US" sz="1800" dirty="0">
                          <a:effectLst/>
                        </a:rPr>
                        <a:t>180 MSS</a:t>
                      </a:r>
                      <a:endParaRPr lang="en-US" sz="1400" dirty="0">
                        <a:effectLst/>
                        <a:latin typeface="Calibri"/>
                        <a:ea typeface="Calibri"/>
                        <a:cs typeface="Arial"/>
                      </a:endParaRPr>
                    </a:p>
                  </a:txBody>
                  <a:tcPr marL="68580" marR="68580" marT="0" marB="0"/>
                </a:tc>
                <a:tc>
                  <a:txBody>
                    <a:bodyPr/>
                    <a:lstStyle/>
                    <a:p>
                      <a:pPr>
                        <a:lnSpc>
                          <a:spcPct val="115000"/>
                        </a:lnSpc>
                        <a:spcAft>
                          <a:spcPts val="0"/>
                        </a:spcAft>
                      </a:pPr>
                      <a:r>
                        <a:rPr lang="en-US" sz="1800">
                          <a:effectLst/>
                        </a:rPr>
                        <a:t>Condition unknown</a:t>
                      </a:r>
                      <a:endParaRPr lang="en-US" sz="1400">
                        <a:effectLst/>
                        <a:latin typeface="Calibri"/>
                        <a:ea typeface="Calibri"/>
                        <a:cs typeface="Arial"/>
                      </a:endParaRPr>
                    </a:p>
                  </a:txBody>
                  <a:tcPr marL="68580" marR="68580" marT="0" marB="0"/>
                </a:tc>
              </a:tr>
              <a:tr h="755525">
                <a:tc>
                  <a:txBody>
                    <a:bodyPr/>
                    <a:lstStyle/>
                    <a:p>
                      <a:pPr algn="ctr">
                        <a:lnSpc>
                          <a:spcPct val="115000"/>
                        </a:lnSpc>
                        <a:spcAft>
                          <a:spcPts val="0"/>
                        </a:spcAft>
                      </a:pPr>
                      <a:r>
                        <a:rPr lang="en-US" sz="1800">
                          <a:effectLst/>
                        </a:rPr>
                        <a:t>27</a:t>
                      </a:r>
                      <a:endParaRPr lang="en-US" sz="1400">
                        <a:effectLst/>
                        <a:latin typeface="Calibri"/>
                        <a:ea typeface="Calibri"/>
                        <a:cs typeface="Arial"/>
                      </a:endParaRPr>
                    </a:p>
                  </a:txBody>
                  <a:tcPr marL="0" marR="0" marT="0" marB="0"/>
                </a:tc>
                <a:tc>
                  <a:txBody>
                    <a:bodyPr/>
                    <a:lstStyle/>
                    <a:p>
                      <a:pPr>
                        <a:lnSpc>
                          <a:spcPct val="115000"/>
                        </a:lnSpc>
                        <a:spcAft>
                          <a:spcPts val="0"/>
                        </a:spcAft>
                      </a:pPr>
                      <a:r>
                        <a:rPr lang="en-US" sz="1800">
                          <a:effectLst/>
                        </a:rPr>
                        <a:t>Cleric’s Private Collection, Diwaniyya</a:t>
                      </a:r>
                      <a:endParaRPr lang="en-US" sz="1400">
                        <a:effectLst/>
                        <a:latin typeface="Calibri"/>
                        <a:ea typeface="Calibri"/>
                        <a:cs typeface="Arial"/>
                      </a:endParaRPr>
                    </a:p>
                  </a:txBody>
                  <a:tcPr marL="68580" marR="68580" marT="0" marB="0"/>
                </a:tc>
                <a:tc>
                  <a:txBody>
                    <a:bodyPr/>
                    <a:lstStyle/>
                    <a:p>
                      <a:pPr>
                        <a:lnSpc>
                          <a:spcPct val="115000"/>
                        </a:lnSpc>
                        <a:spcAft>
                          <a:spcPts val="0"/>
                        </a:spcAft>
                      </a:pPr>
                      <a:r>
                        <a:rPr lang="en-US" sz="1800">
                          <a:effectLst/>
                        </a:rPr>
                        <a:t>300 MSS</a:t>
                      </a:r>
                      <a:endParaRPr lang="en-US" sz="1400">
                        <a:effectLst/>
                        <a:latin typeface="Calibri"/>
                        <a:ea typeface="Calibri"/>
                        <a:cs typeface="Arial"/>
                      </a:endParaRPr>
                    </a:p>
                  </a:txBody>
                  <a:tcPr marL="68580" marR="68580" marT="0" marB="0"/>
                </a:tc>
                <a:tc>
                  <a:txBody>
                    <a:bodyPr/>
                    <a:lstStyle/>
                    <a:p>
                      <a:pPr>
                        <a:lnSpc>
                          <a:spcPct val="115000"/>
                        </a:lnSpc>
                        <a:spcAft>
                          <a:spcPts val="0"/>
                        </a:spcAft>
                      </a:pPr>
                      <a:r>
                        <a:rPr lang="en-US" sz="1800" dirty="0">
                          <a:effectLst/>
                        </a:rPr>
                        <a:t>Condition unknown.</a:t>
                      </a:r>
                      <a:endParaRPr lang="en-US" sz="1400" dirty="0">
                        <a:effectLst/>
                        <a:latin typeface="Calibri"/>
                        <a:ea typeface="Calibri"/>
                        <a:cs typeface="Arial"/>
                      </a:endParaRPr>
                    </a:p>
                  </a:txBody>
                  <a:tcPr marL="68580" marR="68580" marT="0" marB="0"/>
                </a:tc>
              </a:tr>
              <a:tr h="1621123">
                <a:tc>
                  <a:txBody>
                    <a:bodyPr/>
                    <a:lstStyle/>
                    <a:p>
                      <a:pPr algn="ctr">
                        <a:lnSpc>
                          <a:spcPct val="115000"/>
                        </a:lnSpc>
                        <a:spcAft>
                          <a:spcPts val="0"/>
                        </a:spcAft>
                      </a:pPr>
                      <a:r>
                        <a:rPr lang="en-US" sz="1800" dirty="0">
                          <a:effectLst/>
                        </a:rPr>
                        <a:t>28</a:t>
                      </a:r>
                      <a:endParaRPr lang="en-US" sz="1400" dirty="0">
                        <a:effectLst/>
                        <a:latin typeface="Calibri"/>
                        <a:ea typeface="Calibri"/>
                        <a:cs typeface="Arial"/>
                      </a:endParaRPr>
                    </a:p>
                  </a:txBody>
                  <a:tcPr marL="0" marR="0" marT="0" marB="0"/>
                </a:tc>
                <a:tc>
                  <a:txBody>
                    <a:bodyPr/>
                    <a:lstStyle/>
                    <a:p>
                      <a:pPr>
                        <a:lnSpc>
                          <a:spcPct val="115000"/>
                        </a:lnSpc>
                        <a:spcAft>
                          <a:spcPts val="0"/>
                        </a:spcAft>
                      </a:pPr>
                      <a:r>
                        <a:rPr lang="en-US" sz="1800" dirty="0">
                          <a:effectLst/>
                        </a:rPr>
                        <a:t>Bash </a:t>
                      </a:r>
                      <a:r>
                        <a:rPr lang="en-US" sz="1800" dirty="0" err="1">
                          <a:effectLst/>
                        </a:rPr>
                        <a:t>A’yan</a:t>
                      </a:r>
                      <a:r>
                        <a:rPr lang="en-US" sz="1800" dirty="0">
                          <a:effectLst/>
                        </a:rPr>
                        <a:t> al-‘</a:t>
                      </a:r>
                      <a:r>
                        <a:rPr lang="en-US" sz="1800" dirty="0" err="1">
                          <a:effectLst/>
                        </a:rPr>
                        <a:t>Abbasiyya</a:t>
                      </a:r>
                      <a:r>
                        <a:rPr lang="en-US" sz="1800" dirty="0">
                          <a:effectLst/>
                        </a:rPr>
                        <a:t>, </a:t>
                      </a:r>
                      <a:r>
                        <a:rPr lang="en-US" sz="1800" dirty="0" smtClean="0">
                          <a:effectLst/>
                        </a:rPr>
                        <a:t>Basra</a:t>
                      </a:r>
                    </a:p>
                    <a:p>
                      <a:pPr>
                        <a:lnSpc>
                          <a:spcPct val="115000"/>
                        </a:lnSpc>
                        <a:spcAft>
                          <a:spcPts val="0"/>
                        </a:spcAft>
                      </a:pPr>
                      <a:endParaRPr lang="en-US" sz="1800" dirty="0" smtClean="0">
                        <a:effectLst/>
                        <a:latin typeface="Calibri"/>
                        <a:ea typeface="Calibri"/>
                        <a:cs typeface="Arial"/>
                      </a:endParaRPr>
                    </a:p>
                    <a:p>
                      <a:pPr>
                        <a:lnSpc>
                          <a:spcPct val="115000"/>
                        </a:lnSpc>
                        <a:spcAft>
                          <a:spcPts val="0"/>
                        </a:spcAft>
                      </a:pPr>
                      <a:r>
                        <a:rPr lang="en-US" sz="1800" dirty="0" smtClean="0">
                          <a:effectLst/>
                          <a:latin typeface="Calibri"/>
                          <a:ea typeface="Calibri"/>
                          <a:cs typeface="Arial"/>
                        </a:rPr>
                        <a:t>(source) </a:t>
                      </a:r>
                      <a:r>
                        <a:rPr kumimoji="0" lang="en-US" sz="1800" b="1" u="sng" kern="1200" dirty="0" smtClean="0">
                          <a:solidFill>
                            <a:schemeClr val="tx2">
                              <a:lumMod val="50000"/>
                            </a:schemeClr>
                          </a:solidFill>
                          <a:effectLst/>
                          <a:latin typeface="+mn-lt"/>
                          <a:ea typeface="+mn-ea"/>
                          <a:cs typeface="+mn-cs"/>
                          <a:hlinkClick r:id="rId2"/>
                        </a:rPr>
                        <a:t>http://oi.uchicago.edu/OI/IRAQ/docs/nat.html</a:t>
                      </a:r>
                      <a:r>
                        <a:rPr kumimoji="0" lang="en-US" sz="1800" b="1" kern="1200" dirty="0" smtClean="0">
                          <a:solidFill>
                            <a:schemeClr val="tx2">
                              <a:lumMod val="50000"/>
                            </a:schemeClr>
                          </a:solidFill>
                          <a:effectLst/>
                          <a:latin typeface="+mn-lt"/>
                          <a:ea typeface="+mn-ea"/>
                          <a:cs typeface="+mn-cs"/>
                        </a:rPr>
                        <a:t> </a:t>
                      </a:r>
                      <a:endParaRPr lang="en-US" sz="1400" b="1" dirty="0">
                        <a:solidFill>
                          <a:schemeClr val="tx2">
                            <a:lumMod val="50000"/>
                          </a:schemeClr>
                        </a:solidFill>
                        <a:effectLst/>
                        <a:latin typeface="Calibri"/>
                        <a:ea typeface="Calibri"/>
                        <a:cs typeface="Arial"/>
                      </a:endParaRPr>
                    </a:p>
                  </a:txBody>
                  <a:tcPr marL="68580" marR="68580" marT="0" marB="0"/>
                </a:tc>
                <a:tc>
                  <a:txBody>
                    <a:bodyPr/>
                    <a:lstStyle/>
                    <a:p>
                      <a:pPr>
                        <a:lnSpc>
                          <a:spcPct val="115000"/>
                        </a:lnSpc>
                        <a:spcAft>
                          <a:spcPts val="0"/>
                        </a:spcAft>
                      </a:pPr>
                      <a:r>
                        <a:rPr lang="en-US" sz="1800" dirty="0">
                          <a:effectLst/>
                        </a:rPr>
                        <a:t>1200 MSS </a:t>
                      </a:r>
                      <a:endParaRPr lang="en-US" sz="1400" dirty="0">
                        <a:effectLst/>
                        <a:latin typeface="Calibri"/>
                        <a:ea typeface="Calibri"/>
                        <a:cs typeface="Arial"/>
                      </a:endParaRPr>
                    </a:p>
                  </a:txBody>
                  <a:tcPr marL="68580" marR="68580" marT="0" marB="0"/>
                </a:tc>
                <a:tc>
                  <a:txBody>
                    <a:bodyPr/>
                    <a:lstStyle/>
                    <a:p>
                      <a:pPr>
                        <a:lnSpc>
                          <a:spcPct val="115000"/>
                        </a:lnSpc>
                        <a:spcAft>
                          <a:spcPts val="0"/>
                        </a:spcAft>
                      </a:pPr>
                      <a:r>
                        <a:rPr lang="en-US" sz="1800" dirty="0">
                          <a:effectLst/>
                        </a:rPr>
                        <a:t>OK? </a:t>
                      </a:r>
                      <a:endParaRPr lang="en-US" sz="1400" dirty="0">
                        <a:effectLst/>
                        <a:latin typeface="Calibri"/>
                        <a:ea typeface="Calibri"/>
                        <a:cs typeface="Arial"/>
                      </a:endParaRPr>
                    </a:p>
                  </a:txBody>
                  <a:tcPr marL="68580" marR="68580" marT="0" marB="0"/>
                </a:tc>
              </a:tr>
            </a:tbl>
          </a:graphicData>
        </a:graphic>
      </p:graphicFrame>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61574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16632"/>
            <a:ext cx="7498080" cy="936104"/>
          </a:xfrm>
        </p:spPr>
        <p:txBody>
          <a:bodyPr>
            <a:normAutofit fontScale="90000"/>
          </a:bodyPr>
          <a:lstStyle/>
          <a:p>
            <a:pPr algn="ctr">
              <a:lnSpc>
                <a:spcPct val="115000"/>
              </a:lnSpc>
              <a:spcAft>
                <a:spcPts val="1000"/>
              </a:spcAft>
            </a:pPr>
            <a:r>
              <a:rPr lang="en-US" sz="2200" b="1" u="sng" dirty="0" smtClean="0">
                <a:effectLst/>
                <a:latin typeface="Algerian" panose="04020705040A02060702" pitchFamily="82" charset="0"/>
                <a:ea typeface="Calibri"/>
                <a:cs typeface="Arial"/>
              </a:rPr>
              <a:t/>
            </a:r>
            <a:br>
              <a:rPr lang="en-US" sz="2200" b="1" u="sng" dirty="0" smtClean="0">
                <a:effectLst/>
                <a:latin typeface="Algerian" panose="04020705040A02060702" pitchFamily="82" charset="0"/>
                <a:ea typeface="Calibri"/>
                <a:cs typeface="Arial"/>
              </a:rPr>
            </a:br>
            <a:r>
              <a:rPr lang="en-US" sz="2200" b="1" u="sng" dirty="0" smtClean="0">
                <a:effectLst/>
                <a:latin typeface="Algerian" panose="04020705040A02060702" pitchFamily="82" charset="0"/>
                <a:ea typeface="Calibri"/>
                <a:cs typeface="Arial"/>
              </a:rPr>
              <a:t/>
            </a:r>
            <a:br>
              <a:rPr lang="en-US" sz="2200" b="1" u="sng" dirty="0" smtClean="0">
                <a:effectLst/>
                <a:latin typeface="Algerian" panose="04020705040A02060702" pitchFamily="82" charset="0"/>
                <a:ea typeface="Calibri"/>
                <a:cs typeface="Arial"/>
              </a:rPr>
            </a:br>
            <a:r>
              <a:rPr lang="en-US" sz="2700" dirty="0" smtClean="0">
                <a:effectLst/>
                <a:latin typeface="Algerian" panose="04020705040A02060702" pitchFamily="82" charset="0"/>
                <a:ea typeface="Calibri"/>
                <a:cs typeface="Arial"/>
              </a:rPr>
              <a:t>The </a:t>
            </a:r>
            <a:r>
              <a:rPr lang="en-US" sz="2700" dirty="0">
                <a:effectLst/>
                <a:latin typeface="Algerian" panose="04020705040A02060702" pitchFamily="82" charset="0"/>
                <a:ea typeface="Calibri"/>
                <a:cs typeface="Arial"/>
              </a:rPr>
              <a:t>New Agenda for the Manuscripts Center</a:t>
            </a:r>
            <a:r>
              <a:rPr lang="en-US" sz="3200" dirty="0">
                <a:effectLst/>
                <a:latin typeface="Calibri"/>
                <a:ea typeface="Calibri"/>
                <a:cs typeface="Arial"/>
              </a:rPr>
              <a:t/>
            </a:r>
            <a:br>
              <a:rPr lang="en-US" sz="3200" dirty="0">
                <a:effectLst/>
                <a:latin typeface="Calibri"/>
                <a:ea typeface="Calibri"/>
                <a:cs typeface="Arial"/>
              </a:rPr>
            </a:b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1196752"/>
            <a:ext cx="7272807" cy="4752528"/>
          </a:xfrm>
          <a:prstGeom prst="rect">
            <a:avLst/>
          </a:prstGeom>
          <a:noFill/>
        </p:spPr>
      </p:pic>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144"/>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34346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476672"/>
            <a:ext cx="7890080" cy="6264696"/>
          </a:xfrm>
        </p:spPr>
        <p:txBody>
          <a:bodyPr>
            <a:normAutofit fontScale="85000" lnSpcReduction="20000"/>
          </a:bodyPr>
          <a:lstStyle/>
          <a:p>
            <a:pPr marL="342900" lvl="0" indent="-342900" algn="just">
              <a:lnSpc>
                <a:spcPct val="115000"/>
              </a:lnSpc>
              <a:spcAft>
                <a:spcPts val="1000"/>
              </a:spcAft>
              <a:buFont typeface="+mj-lt"/>
              <a:buAutoNum type="arabicPeriod"/>
            </a:pPr>
            <a:r>
              <a:rPr lang="en-US" dirty="0">
                <a:latin typeface="Berlin Sans FB" panose="020E0602020502020306" pitchFamily="34" charset="0"/>
                <a:ea typeface="Calibri"/>
                <a:cs typeface="Arial"/>
              </a:rPr>
              <a:t>Holding monthly meetings by the Board of Directors in the Center. </a:t>
            </a:r>
            <a:endParaRPr lang="en-US" sz="2400" dirty="0">
              <a:latin typeface="Berlin Sans FB" panose="020E0602020502020306" pitchFamily="34" charset="0"/>
              <a:ea typeface="Calibri"/>
              <a:cs typeface="Arial"/>
            </a:endParaRPr>
          </a:p>
          <a:p>
            <a:pPr marL="342900" lvl="0" indent="-342900" algn="just">
              <a:lnSpc>
                <a:spcPct val="115000"/>
              </a:lnSpc>
              <a:spcAft>
                <a:spcPts val="1000"/>
              </a:spcAft>
              <a:buFont typeface="+mj-lt"/>
              <a:buAutoNum type="arabicPeriod"/>
            </a:pPr>
            <a:r>
              <a:rPr lang="en-US" dirty="0">
                <a:latin typeface="Berlin Sans FB" panose="020E0602020502020306" pitchFamily="34" charset="0"/>
                <a:ea typeface="Calibri"/>
                <a:cs typeface="Arial"/>
              </a:rPr>
              <a:t>Reorganizing the administrative structure of the center.</a:t>
            </a:r>
            <a:endParaRPr lang="en-US" sz="2400" dirty="0">
              <a:latin typeface="Berlin Sans FB" panose="020E0602020502020306" pitchFamily="34" charset="0"/>
              <a:ea typeface="Calibri"/>
              <a:cs typeface="Arial"/>
            </a:endParaRPr>
          </a:p>
          <a:p>
            <a:pPr marL="342900" lvl="0" indent="-342900" algn="just">
              <a:lnSpc>
                <a:spcPct val="115000"/>
              </a:lnSpc>
              <a:spcAft>
                <a:spcPts val="1000"/>
              </a:spcAft>
              <a:buFont typeface="+mj-lt"/>
              <a:buAutoNum type="arabicPeriod"/>
            </a:pPr>
            <a:r>
              <a:rPr lang="en-US" dirty="0">
                <a:latin typeface="Berlin Sans FB" panose="020E0602020502020306" pitchFamily="34" charset="0"/>
                <a:ea typeface="Calibri"/>
                <a:cs typeface="Arial"/>
              </a:rPr>
              <a:t>Replacing the card catalog with an automated authentication system.  </a:t>
            </a:r>
            <a:endParaRPr lang="en-US" sz="2400" dirty="0">
              <a:latin typeface="Berlin Sans FB" panose="020E0602020502020306" pitchFamily="34" charset="0"/>
              <a:ea typeface="Calibri"/>
              <a:cs typeface="Arial"/>
            </a:endParaRPr>
          </a:p>
          <a:p>
            <a:pPr marL="342900" lvl="0" indent="-342900" algn="just">
              <a:lnSpc>
                <a:spcPct val="115000"/>
              </a:lnSpc>
              <a:spcAft>
                <a:spcPts val="1000"/>
              </a:spcAft>
              <a:buFont typeface="+mj-lt"/>
              <a:buAutoNum type="arabicPeriod"/>
            </a:pPr>
            <a:r>
              <a:rPr lang="en-US" dirty="0">
                <a:latin typeface="Berlin Sans FB" panose="020E0602020502020306" pitchFamily="34" charset="0"/>
                <a:ea typeface="Calibri"/>
                <a:cs typeface="Arial"/>
              </a:rPr>
              <a:t>Make the employees multi-skilled by involving them in various training courses  inside and outside Iraq.</a:t>
            </a:r>
            <a:endParaRPr lang="en-US" sz="2400" dirty="0">
              <a:latin typeface="Berlin Sans FB" panose="020E0602020502020306" pitchFamily="34" charset="0"/>
              <a:ea typeface="Calibri"/>
              <a:cs typeface="Arial"/>
            </a:endParaRPr>
          </a:p>
          <a:p>
            <a:pPr marL="342900" lvl="0" indent="-342900" algn="just">
              <a:lnSpc>
                <a:spcPct val="115000"/>
              </a:lnSpc>
              <a:spcAft>
                <a:spcPts val="1000"/>
              </a:spcAft>
              <a:buFont typeface="+mj-lt"/>
              <a:buAutoNum type="arabicPeriod"/>
            </a:pPr>
            <a:r>
              <a:rPr lang="en-US" dirty="0">
                <a:latin typeface="Berlin Sans FB" panose="020E0602020502020306" pitchFamily="34" charset="0"/>
                <a:ea typeface="Calibri"/>
                <a:cs typeface="Arial"/>
              </a:rPr>
              <a:t>Appointing new employees with appropriate competencies to work in manuscripts. </a:t>
            </a:r>
            <a:endParaRPr lang="en-US" sz="2400" dirty="0">
              <a:latin typeface="Berlin Sans FB" panose="020E0602020502020306" pitchFamily="34" charset="0"/>
              <a:ea typeface="Calibri"/>
              <a:cs typeface="Arial"/>
            </a:endParaRPr>
          </a:p>
          <a:p>
            <a:pPr marL="228600" algn="just">
              <a:lnSpc>
                <a:spcPct val="115000"/>
              </a:lnSpc>
              <a:spcAft>
                <a:spcPts val="1000"/>
              </a:spcAft>
            </a:pPr>
            <a:r>
              <a:rPr lang="en-US" dirty="0">
                <a:latin typeface="Berlin Sans FB" panose="020E0602020502020306" pitchFamily="34" charset="0"/>
                <a:ea typeface="Calibri"/>
                <a:cs typeface="Arial"/>
              </a:rPr>
              <a:t>6. Fighting the financial and administrative corruption</a:t>
            </a:r>
            <a:r>
              <a:rPr lang="en-US" dirty="0">
                <a:latin typeface="Calibri"/>
                <a:ea typeface="Calibri"/>
                <a:cs typeface="Arial"/>
              </a:rPr>
              <a:t>. </a:t>
            </a:r>
            <a:endParaRPr lang="en-US" sz="2400" dirty="0">
              <a:latin typeface="Calibri"/>
              <a:ea typeface="Calibri"/>
              <a:cs typeface="Arial"/>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1557731"/>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281" y="44624"/>
            <a:ext cx="9134719" cy="6696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81065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16632"/>
            <a:ext cx="7992888" cy="6624736"/>
          </a:xfrm>
        </p:spPr>
        <p:txBody>
          <a:bodyPr>
            <a:normAutofit/>
          </a:bodyPr>
          <a:lstStyle/>
          <a:p>
            <a:pPr marL="228600" algn="just">
              <a:lnSpc>
                <a:spcPct val="115000"/>
              </a:lnSpc>
              <a:spcAft>
                <a:spcPts val="1000"/>
              </a:spcAft>
            </a:pPr>
            <a:r>
              <a:rPr lang="en-US" sz="2500" dirty="0">
                <a:solidFill>
                  <a:prstClr val="black"/>
                </a:solidFill>
                <a:latin typeface="Berlin Sans FB" panose="020E0602020502020306" pitchFamily="34" charset="0"/>
                <a:ea typeface="Calibri"/>
                <a:cs typeface="Arial"/>
              </a:rPr>
              <a:t> 7. Establishing a large cultural building in the heart of   Baghdad, to embrace the great heritage wealth of manuscripts </a:t>
            </a:r>
            <a:r>
              <a:rPr lang="en-US" sz="2500" dirty="0" smtClean="0">
                <a:solidFill>
                  <a:prstClr val="black"/>
                </a:solidFill>
                <a:latin typeface="Berlin Sans FB" panose="020E0602020502020306" pitchFamily="34" charset="0"/>
                <a:ea typeface="Calibri"/>
                <a:cs typeface="Arial"/>
              </a:rPr>
              <a:t>.</a:t>
            </a:r>
            <a:endParaRPr lang="en-US" sz="2500" dirty="0" smtClean="0">
              <a:latin typeface="Berlin Sans FB" panose="020E0602020502020306" pitchFamily="34" charset="0"/>
              <a:ea typeface="Calibri"/>
              <a:cs typeface="Arial"/>
            </a:endParaRPr>
          </a:p>
          <a:p>
            <a:pPr marL="228600" algn="just">
              <a:lnSpc>
                <a:spcPct val="115000"/>
              </a:lnSpc>
              <a:spcAft>
                <a:spcPts val="1000"/>
              </a:spcAft>
            </a:pPr>
            <a:r>
              <a:rPr lang="en-US" sz="2500" dirty="0" smtClean="0">
                <a:latin typeface="Berlin Sans FB" panose="020E0602020502020306" pitchFamily="34" charset="0"/>
                <a:ea typeface="Calibri"/>
                <a:cs typeface="Arial"/>
              </a:rPr>
              <a:t>8</a:t>
            </a:r>
            <a:r>
              <a:rPr lang="en-US" sz="2500" dirty="0">
                <a:latin typeface="Berlin Sans FB" panose="020E0602020502020306" pitchFamily="34" charset="0"/>
                <a:ea typeface="Calibri"/>
                <a:cs typeface="Arial"/>
              </a:rPr>
              <a:t>. Facilitating the use of the contents of various manuscripts by providing best services to those whom interested in the Arabic and Islamic manuscripts inside and outside Iraq.</a:t>
            </a:r>
          </a:p>
          <a:p>
            <a:pPr marL="228600" algn="just">
              <a:lnSpc>
                <a:spcPct val="115000"/>
              </a:lnSpc>
              <a:spcAft>
                <a:spcPts val="1000"/>
              </a:spcAft>
            </a:pPr>
            <a:r>
              <a:rPr lang="en-US" sz="2500" dirty="0">
                <a:latin typeface="Berlin Sans FB" panose="020E0602020502020306" pitchFamily="34" charset="0"/>
                <a:ea typeface="Calibri"/>
                <a:cs typeface="Arial"/>
              </a:rPr>
              <a:t>9. Establishing cultural exchange relations with manuscript centers in the world, based on the principle of mutual benefit through the exchange of manuscript images</a:t>
            </a:r>
            <a:r>
              <a:rPr lang="en-US" dirty="0">
                <a:latin typeface="Calibri"/>
                <a:ea typeface="Calibri"/>
                <a:cs typeface="Arial"/>
              </a:rPr>
              <a:t>.</a:t>
            </a:r>
            <a:endParaRPr lang="en-US" sz="2400" dirty="0">
              <a:latin typeface="Calibri"/>
              <a:ea typeface="Calibri"/>
              <a:cs typeface="Arial"/>
            </a:endParaRPr>
          </a:p>
          <a:p>
            <a:endParaRPr lang="en-US"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6286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922114"/>
          </a:xfrm>
        </p:spPr>
        <p:txBody>
          <a:bodyPr>
            <a:noAutofit/>
          </a:bodyPr>
          <a:lstStyle/>
          <a:p>
            <a:pPr>
              <a:lnSpc>
                <a:spcPct val="115000"/>
              </a:lnSpc>
              <a:spcAft>
                <a:spcPts val="1000"/>
              </a:spcAft>
            </a:pPr>
            <a:r>
              <a:rPr lang="en-US" sz="2800" b="1" dirty="0" smtClean="0">
                <a:effectLst/>
                <a:latin typeface="Algerian" panose="04020705040A02060702" pitchFamily="82" charset="0"/>
                <a:ea typeface="Calibri"/>
                <a:cs typeface="Arial"/>
              </a:rPr>
              <a:t/>
            </a:r>
            <a:br>
              <a:rPr lang="en-US" sz="2800" b="1" dirty="0" smtClean="0">
                <a:effectLst/>
                <a:latin typeface="Algerian" panose="04020705040A02060702" pitchFamily="82" charset="0"/>
                <a:ea typeface="Calibri"/>
                <a:cs typeface="Arial"/>
              </a:rPr>
            </a:br>
            <a:r>
              <a:rPr lang="en-US" sz="2800" b="1" dirty="0" smtClean="0">
                <a:effectLst/>
                <a:latin typeface="Algerian" panose="04020705040A02060702" pitchFamily="82" charset="0"/>
                <a:ea typeface="Calibri"/>
                <a:cs typeface="Arial"/>
              </a:rPr>
              <a:t>Great </a:t>
            </a:r>
            <a:r>
              <a:rPr lang="en-US" sz="2800" b="1" dirty="0">
                <a:effectLst/>
                <a:latin typeface="Algerian" panose="04020705040A02060702" pitchFamily="82" charset="0"/>
                <a:ea typeface="Calibri"/>
                <a:cs typeface="Arial"/>
              </a:rPr>
              <a:t>Initiative to Revive Its Unique Manuscripts</a:t>
            </a:r>
            <a:r>
              <a:rPr lang="en-US" sz="2000" dirty="0">
                <a:effectLst/>
                <a:latin typeface="Algerian" panose="04020705040A02060702" pitchFamily="82" charset="0"/>
                <a:ea typeface="Calibri"/>
                <a:cs typeface="Arial"/>
              </a:rPr>
              <a:t/>
            </a:r>
            <a:br>
              <a:rPr lang="en-US" sz="2000" dirty="0">
                <a:effectLst/>
                <a:latin typeface="Algerian" panose="04020705040A02060702" pitchFamily="82" charset="0"/>
                <a:ea typeface="Calibri"/>
                <a:cs typeface="Arial"/>
              </a:rPr>
            </a:br>
            <a:r>
              <a:rPr lang="en-US" sz="1400" dirty="0">
                <a:effectLst/>
                <a:latin typeface="Calibri"/>
                <a:ea typeface="Calibri"/>
                <a:cs typeface="Arial"/>
              </a:rPr>
              <a:t/>
            </a:r>
            <a:br>
              <a:rPr lang="en-US" sz="1400" dirty="0">
                <a:effectLst/>
                <a:latin typeface="Calibri"/>
                <a:ea typeface="Calibri"/>
                <a:cs typeface="Arial"/>
              </a:rPr>
            </a:br>
            <a:endParaRPr lang="en-US" sz="1400" dirty="0">
              <a:latin typeface="Algerian" panose="04020705040A02060702" pitchFamily="82"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1720" y="1556792"/>
            <a:ext cx="6192688" cy="3240360"/>
          </a:xfrm>
          <a:prstGeom prst="rect">
            <a:avLst/>
          </a:prstGeom>
          <a:noFill/>
        </p:spPr>
      </p:pic>
      <p:sp>
        <p:nvSpPr>
          <p:cNvPr id="6" name="Rectangle 5"/>
          <p:cNvSpPr/>
          <p:nvPr/>
        </p:nvSpPr>
        <p:spPr>
          <a:xfrm>
            <a:off x="2051720" y="4878452"/>
            <a:ext cx="6192688" cy="738664"/>
          </a:xfrm>
          <a:prstGeom prst="rect">
            <a:avLst/>
          </a:prstGeom>
        </p:spPr>
        <p:txBody>
          <a:bodyPr wrap="square">
            <a:spAutoFit/>
          </a:bodyPr>
          <a:lstStyle/>
          <a:p>
            <a:r>
              <a:rPr lang="en-US" sz="1400" b="1" dirty="0">
                <a:solidFill>
                  <a:srgbClr val="626262"/>
                </a:solidFill>
                <a:latin typeface="Helvetica"/>
                <a:ea typeface="Calibri"/>
                <a:cs typeface="Arial"/>
              </a:rPr>
              <a:t>Signing a memorandum of cooperation between the President of the Iraqi Antiquities Authority and the Counselor of the French Embassy in Baghdad to advance the work of the House of Manuscripts</a:t>
            </a:r>
            <a:endParaRPr lang="en-US"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7743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188640"/>
            <a:ext cx="7776864" cy="6264696"/>
          </a:xfrm>
        </p:spPr>
        <p:txBody>
          <a:bodyPr>
            <a:normAutofit/>
          </a:bodyPr>
          <a:lstStyle/>
          <a:p>
            <a:pPr marL="0" indent="0">
              <a:lnSpc>
                <a:spcPct val="115000"/>
              </a:lnSpc>
              <a:spcBef>
                <a:spcPts val="750"/>
              </a:spcBef>
              <a:spcAft>
                <a:spcPts val="750"/>
              </a:spcAft>
              <a:buClr>
                <a:srgbClr val="000000"/>
              </a:buClr>
              <a:buNone/>
            </a:pPr>
            <a:r>
              <a:rPr lang="en-US" dirty="0">
                <a:solidFill>
                  <a:srgbClr val="FF0000"/>
                </a:solidFill>
                <a:latin typeface="Calibri"/>
                <a:ea typeface="Calibri"/>
                <a:cs typeface="Arial"/>
              </a:rPr>
              <a:t> </a:t>
            </a:r>
            <a:r>
              <a:rPr lang="en-US" sz="2400" dirty="0" smtClean="0">
                <a:solidFill>
                  <a:schemeClr val="tx2">
                    <a:lumMod val="50000"/>
                  </a:schemeClr>
                </a:solidFill>
                <a:latin typeface="Franklin Gothic Medium" panose="020B0603020102020204" pitchFamily="34" charset="0"/>
                <a:ea typeface="Calibri"/>
                <a:cs typeface="Arial"/>
              </a:rPr>
              <a:t>In order </a:t>
            </a:r>
            <a:r>
              <a:rPr lang="en-US" sz="2400" dirty="0" smtClean="0">
                <a:latin typeface="Franklin Gothic Medium" panose="020B0603020102020204" pitchFamily="34" charset="0"/>
                <a:ea typeface="Calibri"/>
                <a:cs typeface="Arial"/>
              </a:rPr>
              <a:t>to </a:t>
            </a:r>
            <a:r>
              <a:rPr lang="en-US" sz="2400" dirty="0">
                <a:latin typeface="Franklin Gothic Medium" panose="020B0603020102020204" pitchFamily="34" charset="0"/>
                <a:ea typeface="Calibri"/>
                <a:cs typeface="Arial"/>
              </a:rPr>
              <a:t>save what remains and to recover some of the lost the Iraqi Manuscripts House launched a major multilateral initiative in (2022) This initiative aims to:</a:t>
            </a:r>
            <a:endParaRPr lang="en-US" sz="2400" dirty="0" smtClean="0">
              <a:latin typeface="Franklin Gothic Medium" panose="020B0603020102020204" pitchFamily="34" charset="0"/>
              <a:ea typeface="Calibri"/>
              <a:cs typeface="Arial"/>
            </a:endParaRPr>
          </a:p>
          <a:p>
            <a:pPr marL="0" indent="0">
              <a:lnSpc>
                <a:spcPct val="115000"/>
              </a:lnSpc>
              <a:spcBef>
                <a:spcPts val="750"/>
              </a:spcBef>
              <a:spcAft>
                <a:spcPts val="750"/>
              </a:spcAft>
              <a:buClr>
                <a:srgbClr val="000000"/>
              </a:buClr>
              <a:buNone/>
            </a:pPr>
            <a:r>
              <a:rPr lang="en-US" sz="2400" dirty="0">
                <a:solidFill>
                  <a:srgbClr val="FF0000"/>
                </a:solidFill>
                <a:latin typeface="Franklin Gothic Medium" panose="020B0603020102020204" pitchFamily="34" charset="0"/>
                <a:ea typeface="Calibri"/>
                <a:cs typeface="Arial"/>
              </a:rPr>
              <a:t>“Build the capacity of the House's technical teams in the field of preserving valuable manuscripts and rare books”. </a:t>
            </a:r>
          </a:p>
          <a:p>
            <a:pPr marL="0" indent="0">
              <a:lnSpc>
                <a:spcPct val="115000"/>
              </a:lnSpc>
              <a:spcBef>
                <a:spcPts val="750"/>
              </a:spcBef>
              <a:spcAft>
                <a:spcPts val="750"/>
              </a:spcAft>
              <a:buClr>
                <a:srgbClr val="000000"/>
              </a:buClr>
              <a:buNone/>
            </a:pPr>
            <a:r>
              <a:rPr lang="en-US" sz="2000" dirty="0">
                <a:latin typeface="Franklin Gothic Medium" panose="020B0603020102020204" pitchFamily="34" charset="0"/>
                <a:ea typeface="Calibri"/>
                <a:cs typeface="Arial"/>
              </a:rPr>
              <a:t>This program is launched in partnership with </a:t>
            </a:r>
            <a:r>
              <a:rPr lang="en-US" sz="2000" dirty="0">
                <a:latin typeface="Franklin Gothic Demi" panose="020B0703020102020204" pitchFamily="34" charset="0"/>
                <a:ea typeface="Calibri"/>
                <a:cs typeface="Arial"/>
              </a:rPr>
              <a:t>the</a:t>
            </a:r>
            <a:r>
              <a:rPr lang="en-US" sz="2000" dirty="0" smtClean="0">
                <a:latin typeface="Franklin Gothic Demi" panose="020B0703020102020204" pitchFamily="34" charset="0"/>
                <a:ea typeface="Calibri"/>
                <a:cs typeface="Arial"/>
              </a:rPr>
              <a:t>:</a:t>
            </a:r>
            <a:r>
              <a:rPr lang="en-US" sz="2000" b="1" dirty="0">
                <a:latin typeface="Calibri"/>
                <a:ea typeface="Calibri"/>
                <a:cs typeface="Arial"/>
              </a:rPr>
              <a:t> </a:t>
            </a:r>
            <a:endParaRPr lang="en-US" sz="1600" dirty="0" smtClean="0">
              <a:latin typeface="Calibri"/>
              <a:ea typeface="Calibri"/>
              <a:cs typeface="Arial"/>
            </a:endParaRPr>
          </a:p>
          <a:p>
            <a:pPr marL="0" indent="0">
              <a:lnSpc>
                <a:spcPct val="115000"/>
              </a:lnSpc>
              <a:spcBef>
                <a:spcPts val="750"/>
              </a:spcBef>
              <a:spcAft>
                <a:spcPts val="750"/>
              </a:spcAft>
              <a:buClr>
                <a:srgbClr val="000000"/>
              </a:buClr>
              <a:buNone/>
            </a:pPr>
            <a:r>
              <a:rPr lang="en-US" sz="2000" b="1" dirty="0" smtClean="0">
                <a:latin typeface="Calibri"/>
                <a:ea typeface="Calibri"/>
                <a:cs typeface="Arial"/>
              </a:rPr>
              <a:t>1. Bibliothèque </a:t>
            </a:r>
            <a:r>
              <a:rPr lang="en-US" sz="2000" b="1" dirty="0">
                <a:latin typeface="Calibri"/>
                <a:ea typeface="Calibri"/>
                <a:cs typeface="Arial"/>
              </a:rPr>
              <a:t>nationale de </a:t>
            </a:r>
            <a:r>
              <a:rPr lang="en-US" sz="2000" b="1" dirty="0" smtClean="0">
                <a:latin typeface="Calibri"/>
                <a:ea typeface="Calibri"/>
                <a:cs typeface="Arial"/>
              </a:rPr>
              <a:t>France</a:t>
            </a:r>
            <a:r>
              <a:rPr lang="en-US" sz="2000" dirty="0" smtClean="0">
                <a:latin typeface="Calibri"/>
                <a:ea typeface="Calibri"/>
                <a:cs typeface="Arial"/>
              </a:rPr>
              <a:t>. </a:t>
            </a:r>
            <a:endParaRPr lang="en-US" sz="1600" dirty="0" smtClean="0">
              <a:latin typeface="Calibri"/>
              <a:ea typeface="Calibri"/>
              <a:cs typeface="Arial"/>
            </a:endParaRPr>
          </a:p>
          <a:p>
            <a:pPr marL="0" indent="0">
              <a:lnSpc>
                <a:spcPct val="115000"/>
              </a:lnSpc>
              <a:spcBef>
                <a:spcPts val="750"/>
              </a:spcBef>
              <a:spcAft>
                <a:spcPts val="750"/>
              </a:spcAft>
              <a:buClr>
                <a:srgbClr val="000000"/>
              </a:buClr>
              <a:buNone/>
            </a:pPr>
            <a:r>
              <a:rPr lang="en-US" sz="2000" dirty="0" smtClean="0">
                <a:latin typeface="Calibri"/>
                <a:ea typeface="Calibri"/>
                <a:cs typeface="Arial"/>
              </a:rPr>
              <a:t>2</a:t>
            </a:r>
            <a:r>
              <a:rPr lang="en-US" sz="2000" dirty="0">
                <a:latin typeface="Calibri"/>
                <a:ea typeface="Calibri"/>
                <a:cs typeface="Arial"/>
              </a:rPr>
              <a:t>. </a:t>
            </a:r>
            <a:r>
              <a:rPr lang="en-US" sz="2000" b="1" dirty="0" smtClean="0">
                <a:latin typeface="Calibri"/>
                <a:ea typeface="Calibri"/>
                <a:cs typeface="Arial"/>
              </a:rPr>
              <a:t>The </a:t>
            </a:r>
            <a:r>
              <a:rPr lang="en-US" sz="2000" b="1" dirty="0">
                <a:latin typeface="Calibri"/>
                <a:ea typeface="Calibri"/>
                <a:cs typeface="Arial"/>
              </a:rPr>
              <a:t>Geneva-based International Alliance for the Protection of Heritage in Conflict Areas (</a:t>
            </a:r>
            <a:r>
              <a:rPr lang="en-US" sz="2000" b="1" dirty="0" err="1">
                <a:latin typeface="Calibri"/>
                <a:ea typeface="Calibri"/>
                <a:cs typeface="Arial"/>
              </a:rPr>
              <a:t>Alef</a:t>
            </a:r>
            <a:r>
              <a:rPr lang="en-US" sz="2000" b="1" dirty="0">
                <a:latin typeface="Calibri"/>
                <a:ea typeface="Calibri"/>
                <a:cs typeface="Arial"/>
              </a:rPr>
              <a:t> Foundation),</a:t>
            </a:r>
            <a:endParaRPr lang="en-US" sz="1600" dirty="0">
              <a:latin typeface="Calibri"/>
              <a:ea typeface="Calibri"/>
              <a:cs typeface="Arial"/>
            </a:endParaRPr>
          </a:p>
          <a:p>
            <a:pPr marL="82296" indent="0">
              <a:lnSpc>
                <a:spcPct val="115000"/>
              </a:lnSpc>
              <a:spcBef>
                <a:spcPts val="750"/>
              </a:spcBef>
              <a:spcAft>
                <a:spcPts val="750"/>
              </a:spcAft>
              <a:buNone/>
            </a:pPr>
            <a:r>
              <a:rPr lang="en-US" sz="2000" b="1" dirty="0" smtClean="0">
                <a:latin typeface="Calibri"/>
                <a:ea typeface="Calibri"/>
                <a:cs typeface="Arial"/>
              </a:rPr>
              <a:t>3</a:t>
            </a:r>
            <a:r>
              <a:rPr lang="en-US" sz="2000" b="1" dirty="0">
                <a:latin typeface="Calibri"/>
                <a:ea typeface="Calibri"/>
                <a:cs typeface="Arial"/>
              </a:rPr>
              <a:t>. </a:t>
            </a:r>
            <a:r>
              <a:rPr lang="en-US" sz="2000" b="1" dirty="0" smtClean="0">
                <a:latin typeface="Calibri"/>
                <a:ea typeface="Calibri"/>
                <a:cs typeface="Arial"/>
              </a:rPr>
              <a:t>The </a:t>
            </a:r>
            <a:r>
              <a:rPr lang="en-US" sz="2000" b="1" dirty="0">
                <a:latin typeface="Calibri"/>
                <a:ea typeface="Calibri"/>
                <a:cs typeface="Arial"/>
              </a:rPr>
              <a:t>Iraqi Organization for the Preservation of Heritage/ (</a:t>
            </a:r>
            <a:r>
              <a:rPr lang="en-US" sz="2000" b="1" dirty="0" err="1">
                <a:latin typeface="Calibri"/>
                <a:ea typeface="Calibri"/>
                <a:cs typeface="Arial"/>
              </a:rPr>
              <a:t>Liwan</a:t>
            </a:r>
            <a:r>
              <a:rPr lang="en-US" sz="2000" b="1" dirty="0">
                <a:latin typeface="Calibri"/>
                <a:ea typeface="Calibri"/>
                <a:cs typeface="Arial"/>
              </a:rPr>
              <a:t>) for Culture and Development acting as the program's implementing </a:t>
            </a:r>
            <a:r>
              <a:rPr lang="en-US" sz="2000" b="1" dirty="0" smtClean="0">
                <a:latin typeface="Calibri"/>
                <a:ea typeface="Calibri"/>
                <a:cs typeface="Arial"/>
              </a:rPr>
              <a:t>partner.</a:t>
            </a:r>
            <a:endParaRPr lang="en-US" sz="1600" dirty="0">
              <a:latin typeface="Calibri"/>
              <a:ea typeface="Calibri"/>
              <a:cs typeface="Arial"/>
            </a:endParaRPr>
          </a:p>
          <a:p>
            <a:pPr marL="0" indent="0">
              <a:lnSpc>
                <a:spcPct val="115000"/>
              </a:lnSpc>
              <a:spcBef>
                <a:spcPts val="750"/>
              </a:spcBef>
              <a:spcAft>
                <a:spcPts val="750"/>
              </a:spcAft>
              <a:buClr>
                <a:srgbClr val="000000"/>
              </a:buClr>
              <a:buNone/>
            </a:pPr>
            <a:endParaRPr lang="en-US" sz="2400" dirty="0">
              <a:latin typeface="Franklin Gothic Demi" panose="020B0703020102020204" pitchFamily="34" charset="0"/>
              <a:ea typeface="Calibri"/>
              <a:cs typeface="Arial"/>
            </a:endParaRPr>
          </a:p>
          <a:p>
            <a:endParaRPr lang="en-US"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8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805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400" b="1" dirty="0">
                <a:effectLst/>
                <a:latin typeface="Algerian" panose="04020705040A02060702" pitchFamily="82" charset="0"/>
                <a:ea typeface="Calibri"/>
                <a:cs typeface="Arial"/>
              </a:rPr>
              <a:t>The most prominent needs of the house revealed from the </a:t>
            </a:r>
            <a:r>
              <a:rPr lang="en-US" sz="2400" b="1" dirty="0" smtClean="0">
                <a:effectLst/>
                <a:latin typeface="Algerian" panose="04020705040A02060702" pitchFamily="82" charset="0"/>
                <a:ea typeface="Calibri"/>
                <a:cs typeface="Arial"/>
              </a:rPr>
              <a:t>review</a:t>
            </a:r>
            <a:endParaRPr lang="en-US" sz="2400" dirty="0">
              <a:latin typeface="Algerian" panose="04020705040A02060702" pitchFamily="82" charset="0"/>
            </a:endParaRPr>
          </a:p>
        </p:txBody>
      </p:sp>
      <p:sp>
        <p:nvSpPr>
          <p:cNvPr id="3" name="Content Placeholder 2"/>
          <p:cNvSpPr>
            <a:spLocks noGrp="1"/>
          </p:cNvSpPr>
          <p:nvPr>
            <p:ph idx="1"/>
          </p:nvPr>
        </p:nvSpPr>
        <p:spPr/>
        <p:txBody>
          <a:bodyPr>
            <a:normAutofit/>
          </a:bodyPr>
          <a:lstStyle/>
          <a:p>
            <a:pPr marL="82296" indent="0">
              <a:lnSpc>
                <a:spcPct val="115000"/>
              </a:lnSpc>
              <a:spcBef>
                <a:spcPts val="750"/>
              </a:spcBef>
              <a:spcAft>
                <a:spcPts val="750"/>
              </a:spcAft>
              <a:buNone/>
            </a:pPr>
            <a:r>
              <a:rPr lang="en-US" sz="2000" dirty="0">
                <a:latin typeface="Rockwell" panose="02060603020205020403" pitchFamily="18" charset="0"/>
                <a:ea typeface="Calibri"/>
                <a:cs typeface="Arial"/>
              </a:rPr>
              <a:t>1- The first objective of the initiative is the digitization and timelessness of manuscripts, since the conditions for the protection of the originals are not guaranteed. </a:t>
            </a:r>
            <a:endParaRPr lang="en-US" sz="2000" dirty="0" smtClean="0">
              <a:latin typeface="Rockwell" panose="02060603020205020403" pitchFamily="18" charset="0"/>
              <a:ea typeface="Calibri"/>
              <a:cs typeface="Arial"/>
            </a:endParaRPr>
          </a:p>
          <a:p>
            <a:pPr marL="82296" indent="0">
              <a:lnSpc>
                <a:spcPct val="115000"/>
              </a:lnSpc>
              <a:spcBef>
                <a:spcPts val="750"/>
              </a:spcBef>
              <a:spcAft>
                <a:spcPts val="750"/>
              </a:spcAft>
              <a:buNone/>
            </a:pPr>
            <a:endParaRPr lang="en-US" sz="1600" dirty="0" smtClean="0">
              <a:latin typeface="Rockwell" panose="02060603020205020403" pitchFamily="18" charset="0"/>
              <a:ea typeface="Calibri"/>
              <a:cs typeface="Arial"/>
            </a:endParaRPr>
          </a:p>
          <a:p>
            <a:pPr marL="82296" indent="0">
              <a:lnSpc>
                <a:spcPct val="115000"/>
              </a:lnSpc>
              <a:spcBef>
                <a:spcPts val="750"/>
              </a:spcBef>
              <a:spcAft>
                <a:spcPts val="750"/>
              </a:spcAft>
              <a:buNone/>
            </a:pPr>
            <a:r>
              <a:rPr lang="en-US" sz="2000" dirty="0" smtClean="0">
                <a:latin typeface="Rockwell" panose="02060603020205020403" pitchFamily="18" charset="0"/>
                <a:ea typeface="Calibri"/>
                <a:cs typeface="Arial"/>
              </a:rPr>
              <a:t>2</a:t>
            </a:r>
            <a:r>
              <a:rPr lang="en-US" sz="2000" dirty="0">
                <a:latin typeface="Rockwell" panose="02060603020205020403" pitchFamily="18" charset="0"/>
                <a:ea typeface="Calibri"/>
                <a:cs typeface="Arial"/>
              </a:rPr>
              <a:t>. Lack of digital photocopying equipment to provide a digital copy of manuscripts</a:t>
            </a:r>
            <a:r>
              <a:rPr lang="en-US" sz="2000" dirty="0" smtClean="0">
                <a:latin typeface="Rockwell" panose="02060603020205020403" pitchFamily="18" charset="0"/>
                <a:ea typeface="Calibri"/>
                <a:cs typeface="Arial"/>
              </a:rPr>
              <a:t>.</a:t>
            </a:r>
          </a:p>
          <a:p>
            <a:pPr marL="82296" indent="0">
              <a:lnSpc>
                <a:spcPct val="115000"/>
              </a:lnSpc>
              <a:spcBef>
                <a:spcPts val="750"/>
              </a:spcBef>
              <a:spcAft>
                <a:spcPts val="750"/>
              </a:spcAft>
              <a:buNone/>
            </a:pPr>
            <a:endParaRPr lang="en-US" sz="1600" dirty="0">
              <a:latin typeface="Rockwell" panose="02060603020205020403" pitchFamily="18" charset="0"/>
              <a:ea typeface="Calibri"/>
              <a:cs typeface="Arial"/>
            </a:endParaRPr>
          </a:p>
          <a:p>
            <a:pPr marL="82296" indent="0">
              <a:lnSpc>
                <a:spcPct val="115000"/>
              </a:lnSpc>
              <a:spcBef>
                <a:spcPts val="750"/>
              </a:spcBef>
              <a:spcAft>
                <a:spcPts val="750"/>
              </a:spcAft>
              <a:buNone/>
            </a:pPr>
            <a:r>
              <a:rPr lang="en-US" sz="2000" dirty="0">
                <a:latin typeface="Rockwell" panose="02060603020205020403" pitchFamily="18" charset="0"/>
                <a:ea typeface="Calibri"/>
                <a:cs typeface="Arial"/>
              </a:rPr>
              <a:t>3. Iraqi manuscripts need a color digital photocopy characterized by accuracy and the possibility of preservation in special digital archiving</a:t>
            </a:r>
            <a:r>
              <a:rPr lang="en-US" sz="2400" dirty="0">
                <a:latin typeface="Rockwell" panose="02060603020205020403" pitchFamily="18" charset="0"/>
                <a:ea typeface="Calibri"/>
                <a:cs typeface="Arial"/>
              </a:rPr>
              <a:t>.   </a:t>
            </a:r>
            <a:endParaRPr lang="en-US" sz="1800" dirty="0">
              <a:effectLst/>
              <a:latin typeface="Rockwell" panose="02060603020205020403" pitchFamily="18" charset="0"/>
              <a:ea typeface="Calibri"/>
              <a:cs typeface="Arial"/>
            </a:endParaRP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83736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332656"/>
            <a:ext cx="7818072" cy="6264696"/>
          </a:xfrm>
        </p:spPr>
        <p:txBody>
          <a:bodyPr>
            <a:normAutofit/>
          </a:bodyPr>
          <a:lstStyle/>
          <a:p>
            <a:pPr marL="82296" indent="0">
              <a:lnSpc>
                <a:spcPct val="115000"/>
              </a:lnSpc>
              <a:spcBef>
                <a:spcPts val="750"/>
              </a:spcBef>
              <a:spcAft>
                <a:spcPts val="750"/>
              </a:spcAft>
              <a:buNone/>
            </a:pPr>
            <a:endParaRPr lang="en-US" sz="2600" dirty="0" smtClean="0">
              <a:latin typeface="Calibri"/>
              <a:ea typeface="Calibri"/>
              <a:cs typeface="Arial"/>
            </a:endParaRPr>
          </a:p>
          <a:p>
            <a:pPr marL="82296" indent="0">
              <a:lnSpc>
                <a:spcPct val="115000"/>
              </a:lnSpc>
              <a:spcBef>
                <a:spcPts val="750"/>
              </a:spcBef>
              <a:spcAft>
                <a:spcPts val="750"/>
              </a:spcAft>
              <a:buNone/>
            </a:pPr>
            <a:r>
              <a:rPr lang="en-US" sz="2600" dirty="0" smtClean="0">
                <a:latin typeface="Calibri"/>
                <a:ea typeface="Calibri"/>
                <a:cs typeface="Arial"/>
              </a:rPr>
              <a:t>4</a:t>
            </a:r>
            <a:r>
              <a:rPr lang="en-US" sz="2000" b="1" dirty="0">
                <a:latin typeface="Rockwell" panose="02060603020205020403" pitchFamily="18" charset="0"/>
                <a:ea typeface="Calibri"/>
                <a:cs typeface="Arial"/>
              </a:rPr>
              <a:t>. Decrease in specialized staff and expertise required for maintenance and restoration, also in indexing</a:t>
            </a:r>
            <a:r>
              <a:rPr lang="en-US" sz="2000" b="1" dirty="0" smtClean="0">
                <a:latin typeface="Rockwell" panose="02060603020205020403" pitchFamily="18" charset="0"/>
                <a:ea typeface="Calibri"/>
                <a:cs typeface="Arial"/>
              </a:rPr>
              <a:t>.</a:t>
            </a:r>
          </a:p>
          <a:p>
            <a:pPr marL="82296" indent="0">
              <a:lnSpc>
                <a:spcPct val="115000"/>
              </a:lnSpc>
              <a:spcBef>
                <a:spcPts val="750"/>
              </a:spcBef>
              <a:spcAft>
                <a:spcPts val="750"/>
              </a:spcAft>
              <a:buNone/>
            </a:pPr>
            <a:endParaRPr lang="en-US" sz="2000" b="1" dirty="0">
              <a:latin typeface="Rockwell" panose="02060603020205020403" pitchFamily="18" charset="0"/>
              <a:ea typeface="Calibri"/>
              <a:cs typeface="Arial"/>
            </a:endParaRPr>
          </a:p>
          <a:p>
            <a:pPr marL="82296" indent="0">
              <a:lnSpc>
                <a:spcPct val="115000"/>
              </a:lnSpc>
              <a:spcBef>
                <a:spcPts val="750"/>
              </a:spcBef>
              <a:spcAft>
                <a:spcPts val="750"/>
              </a:spcAft>
              <a:buNone/>
            </a:pPr>
            <a:r>
              <a:rPr lang="en-US" sz="2000" b="1" dirty="0">
                <a:latin typeface="Rockwell" panose="02060603020205020403" pitchFamily="18" charset="0"/>
                <a:ea typeface="Calibri"/>
                <a:cs typeface="Arial"/>
              </a:rPr>
              <a:t>5- Cooperating with Iraqi and international bodies to implement this initiative and benefiting from the experiences of other countries in this </a:t>
            </a:r>
            <a:r>
              <a:rPr lang="en-US" sz="2000" b="1" dirty="0" smtClean="0">
                <a:latin typeface="Rockwell" panose="02060603020205020403" pitchFamily="18" charset="0"/>
                <a:ea typeface="Calibri"/>
                <a:cs typeface="Arial"/>
              </a:rPr>
              <a:t>field.</a:t>
            </a:r>
          </a:p>
          <a:p>
            <a:pPr marL="82296" indent="0">
              <a:lnSpc>
                <a:spcPct val="115000"/>
              </a:lnSpc>
              <a:spcBef>
                <a:spcPts val="750"/>
              </a:spcBef>
              <a:spcAft>
                <a:spcPts val="750"/>
              </a:spcAft>
              <a:buNone/>
            </a:pPr>
            <a:endParaRPr lang="en-US" sz="2000" b="1" dirty="0">
              <a:latin typeface="Rockwell" panose="02060603020205020403" pitchFamily="18" charset="0"/>
              <a:ea typeface="Calibri"/>
              <a:cs typeface="Arial"/>
            </a:endParaRPr>
          </a:p>
          <a:p>
            <a:pPr marL="82296" indent="0">
              <a:lnSpc>
                <a:spcPct val="115000"/>
              </a:lnSpc>
              <a:spcBef>
                <a:spcPts val="750"/>
              </a:spcBef>
              <a:spcAft>
                <a:spcPts val="750"/>
              </a:spcAft>
              <a:buNone/>
            </a:pPr>
            <a:r>
              <a:rPr lang="en-US" sz="2000" b="1" dirty="0">
                <a:latin typeface="Rockwell" panose="02060603020205020403" pitchFamily="18" charset="0"/>
                <a:ea typeface="Calibri"/>
                <a:cs typeface="Arial"/>
              </a:rPr>
              <a:t>6- The plan aspires to expand the initiative to include the diagnosis of stolen manuscripts, through cooperation and coordination with the Iraqi provinces in order to preserve the manuscripts they have.</a:t>
            </a:r>
          </a:p>
          <a:p>
            <a:endParaRPr lang="en-US"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54761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5250" y="188640"/>
            <a:ext cx="7498080" cy="1143000"/>
          </a:xfrm>
        </p:spPr>
        <p:txBody>
          <a:bodyPr>
            <a:noAutofit/>
          </a:bodyPr>
          <a:lstStyle/>
          <a:p>
            <a:pPr>
              <a:lnSpc>
                <a:spcPct val="115000"/>
              </a:lnSpc>
              <a:spcBef>
                <a:spcPts val="750"/>
              </a:spcBef>
              <a:spcAft>
                <a:spcPts val="750"/>
              </a:spcAft>
            </a:pPr>
            <a:r>
              <a:rPr lang="en-US" sz="2800" b="1" dirty="0" smtClean="0">
                <a:effectLst/>
                <a:latin typeface="Algerian" panose="04020705040A02060702" pitchFamily="82" charset="0"/>
                <a:ea typeface="Calibri"/>
                <a:cs typeface="Arial"/>
              </a:rPr>
              <a:t/>
            </a:r>
            <a:br>
              <a:rPr lang="en-US" sz="2800" b="1" dirty="0" smtClean="0">
                <a:effectLst/>
                <a:latin typeface="Algerian" panose="04020705040A02060702" pitchFamily="82" charset="0"/>
                <a:ea typeface="Calibri"/>
                <a:cs typeface="Arial"/>
              </a:rPr>
            </a:br>
            <a:r>
              <a:rPr lang="en-US" sz="2400" b="1" dirty="0" smtClean="0">
                <a:effectLst/>
                <a:latin typeface="Algerian" panose="04020705040A02060702" pitchFamily="82" charset="0"/>
                <a:ea typeface="Calibri"/>
                <a:cs typeface="Arial"/>
              </a:rPr>
              <a:t>The </a:t>
            </a:r>
            <a:r>
              <a:rPr lang="en-US" sz="2400" b="1" dirty="0">
                <a:effectLst/>
                <a:latin typeface="Algerian" panose="04020705040A02060702" pitchFamily="82" charset="0"/>
                <a:ea typeface="Calibri"/>
                <a:cs typeface="Arial"/>
              </a:rPr>
              <a:t>joint effort with France and Italy includes:</a:t>
            </a:r>
            <a:r>
              <a:rPr lang="en-US" sz="1800" dirty="0">
                <a:effectLst/>
                <a:latin typeface="Algerian" panose="04020705040A02060702" pitchFamily="82" charset="0"/>
                <a:ea typeface="Calibri"/>
                <a:cs typeface="Arial"/>
              </a:rPr>
              <a:t/>
            </a:r>
            <a:br>
              <a:rPr lang="en-US" sz="1800" dirty="0">
                <a:effectLst/>
                <a:latin typeface="Algerian" panose="04020705040A02060702" pitchFamily="82" charset="0"/>
                <a:ea typeface="Calibri"/>
                <a:cs typeface="Arial"/>
              </a:rPr>
            </a:br>
            <a:endParaRPr lang="en-US" sz="2800" dirty="0">
              <a:latin typeface="Algerian" panose="04020705040A02060702" pitchFamily="82" charset="0"/>
            </a:endParaRPr>
          </a:p>
        </p:txBody>
      </p:sp>
      <p:sp>
        <p:nvSpPr>
          <p:cNvPr id="3" name="Content Placeholder 2"/>
          <p:cNvSpPr>
            <a:spLocks noGrp="1"/>
          </p:cNvSpPr>
          <p:nvPr>
            <p:ph idx="1"/>
          </p:nvPr>
        </p:nvSpPr>
        <p:spPr/>
        <p:txBody>
          <a:bodyPr>
            <a:normAutofit/>
          </a:bodyPr>
          <a:lstStyle/>
          <a:p>
            <a:pPr marL="0" lvl="0" indent="0">
              <a:lnSpc>
                <a:spcPct val="115000"/>
              </a:lnSpc>
              <a:spcBef>
                <a:spcPts val="750"/>
              </a:spcBef>
              <a:spcAft>
                <a:spcPts val="750"/>
              </a:spcAft>
              <a:buClr>
                <a:srgbClr val="050505"/>
              </a:buClr>
              <a:buNone/>
            </a:pPr>
            <a:r>
              <a:rPr lang="en-US" sz="2400" dirty="0" smtClean="0">
                <a:solidFill>
                  <a:srgbClr val="FF0000"/>
                </a:solidFill>
                <a:latin typeface="Rockwell" panose="02060603020205020403" pitchFamily="18" charset="0"/>
                <a:ea typeface="Calibri"/>
                <a:cs typeface="Arial"/>
              </a:rPr>
              <a:t>“Exchange </a:t>
            </a:r>
            <a:r>
              <a:rPr lang="en-US" sz="2400" dirty="0">
                <a:solidFill>
                  <a:srgbClr val="FF0000"/>
                </a:solidFill>
                <a:latin typeface="Rockwell" panose="02060603020205020403" pitchFamily="18" charset="0"/>
                <a:ea typeface="Calibri"/>
                <a:cs typeface="Arial"/>
              </a:rPr>
              <a:t>experiences on written </a:t>
            </a:r>
            <a:r>
              <a:rPr lang="en-US" sz="2400" dirty="0" smtClean="0">
                <a:solidFill>
                  <a:srgbClr val="FF0000"/>
                </a:solidFill>
                <a:latin typeface="Rockwell" panose="02060603020205020403" pitchFamily="18" charset="0"/>
                <a:ea typeface="Calibri"/>
                <a:cs typeface="Arial"/>
              </a:rPr>
              <a:t>heritage” </a:t>
            </a:r>
          </a:p>
          <a:p>
            <a:pPr marL="0" lvl="0" indent="0">
              <a:lnSpc>
                <a:spcPct val="115000"/>
              </a:lnSpc>
              <a:spcBef>
                <a:spcPts val="750"/>
              </a:spcBef>
              <a:spcAft>
                <a:spcPts val="750"/>
              </a:spcAft>
              <a:buClr>
                <a:srgbClr val="050505"/>
              </a:buClr>
              <a:buNone/>
            </a:pPr>
            <a:r>
              <a:rPr lang="en-US" sz="2000" dirty="0" smtClean="0">
                <a:latin typeface="Rockwell" panose="02060603020205020403" pitchFamily="18" charset="0"/>
                <a:ea typeface="Calibri"/>
                <a:cs typeface="Arial"/>
              </a:rPr>
              <a:t> 1-Starting with an </a:t>
            </a:r>
            <a:r>
              <a:rPr lang="en-US" sz="2000" dirty="0">
                <a:latin typeface="Rockwell" panose="02060603020205020403" pitchFamily="18" charset="0"/>
                <a:ea typeface="Calibri"/>
                <a:cs typeface="Arial"/>
              </a:rPr>
              <a:t>invitation was made </a:t>
            </a:r>
            <a:r>
              <a:rPr lang="en-US" sz="2000" dirty="0" smtClean="0">
                <a:latin typeface="Rockwell" panose="02060603020205020403" pitchFamily="18" charset="0"/>
                <a:ea typeface="Calibri"/>
                <a:cs typeface="Arial"/>
              </a:rPr>
              <a:t>to </a:t>
            </a:r>
            <a:r>
              <a:rPr lang="en-US" sz="2000" dirty="0">
                <a:latin typeface="Rockwell" panose="02060603020205020403" pitchFamily="18" charset="0"/>
                <a:ea typeface="Calibri"/>
                <a:cs typeface="Arial"/>
              </a:rPr>
              <a:t>a three of the house employees to the training course held by the French National Library in Lebanon in June </a:t>
            </a:r>
            <a:r>
              <a:rPr lang="en-US" sz="2000" dirty="0" smtClean="0">
                <a:latin typeface="Rockwell" panose="02060603020205020403" pitchFamily="18" charset="0"/>
                <a:ea typeface="Calibri"/>
                <a:cs typeface="Arial"/>
              </a:rPr>
              <a:t>2022.</a:t>
            </a:r>
          </a:p>
          <a:p>
            <a:pPr marL="0" lvl="0" indent="0">
              <a:lnSpc>
                <a:spcPct val="115000"/>
              </a:lnSpc>
              <a:spcBef>
                <a:spcPts val="750"/>
              </a:spcBef>
              <a:spcAft>
                <a:spcPts val="750"/>
              </a:spcAft>
              <a:buClr>
                <a:srgbClr val="050505"/>
              </a:buClr>
              <a:buNone/>
            </a:pPr>
            <a:r>
              <a:rPr lang="en-US" sz="2000" dirty="0" smtClean="0">
                <a:latin typeface="Rockwell" panose="02060603020205020403" pitchFamily="18" charset="0"/>
                <a:ea typeface="Calibri"/>
                <a:cs typeface="Arial"/>
              </a:rPr>
              <a:t> 2- A </a:t>
            </a:r>
            <a:r>
              <a:rPr lang="en-US" sz="2000" dirty="0">
                <a:latin typeface="Rockwell" panose="02060603020205020403" pitchFamily="18" charset="0"/>
                <a:ea typeface="Calibri"/>
                <a:cs typeface="Arial"/>
              </a:rPr>
              <a:t>four-week workshop of intensive training in Baghdad during October and December 2022, with the support of the Italian and French embassies</a:t>
            </a:r>
            <a:r>
              <a:rPr lang="en-US" sz="2000" dirty="0" smtClean="0">
                <a:latin typeface="Rockwell" panose="02060603020205020403" pitchFamily="18" charset="0"/>
                <a:ea typeface="Calibri"/>
                <a:cs typeface="Arial"/>
              </a:rPr>
              <a:t>).</a:t>
            </a:r>
            <a:endParaRPr lang="en-US" sz="2000" dirty="0">
              <a:latin typeface="Rockwell" panose="02060603020205020403" pitchFamily="18" charset="0"/>
              <a:ea typeface="Calibri"/>
              <a:cs typeface="Arial"/>
            </a:endParaRP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68"/>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819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06090"/>
          </a:xfrm>
        </p:spPr>
        <p:txBody>
          <a:bodyPr>
            <a:normAutofit fontScale="90000"/>
          </a:bodyPr>
          <a:lstStyle/>
          <a:p>
            <a:pPr algn="ctr"/>
            <a:r>
              <a:rPr lang="en-US" sz="4400" b="1" dirty="0">
                <a:effectLst/>
                <a:latin typeface="Calibri"/>
                <a:ea typeface="Calibri"/>
                <a:cs typeface="Arial"/>
              </a:rPr>
              <a:t>Project outline</a:t>
            </a:r>
            <a:endParaRPr lang="en-US" dirty="0"/>
          </a:p>
        </p:txBody>
      </p:sp>
      <p:sp>
        <p:nvSpPr>
          <p:cNvPr id="3" name="Content Placeholder 2"/>
          <p:cNvSpPr>
            <a:spLocks noGrp="1"/>
          </p:cNvSpPr>
          <p:nvPr>
            <p:ph idx="1"/>
          </p:nvPr>
        </p:nvSpPr>
        <p:spPr>
          <a:xfrm>
            <a:off x="1043608" y="1124744"/>
            <a:ext cx="7890080" cy="5472608"/>
          </a:xfrm>
        </p:spPr>
        <p:txBody>
          <a:bodyPr>
            <a:normAutofit/>
          </a:bodyPr>
          <a:lstStyle/>
          <a:p>
            <a:pPr>
              <a:lnSpc>
                <a:spcPct val="115000"/>
              </a:lnSpc>
              <a:spcAft>
                <a:spcPts val="1000"/>
              </a:spcAft>
            </a:pPr>
            <a:r>
              <a:rPr lang="en-US" sz="2200" b="1" dirty="0">
                <a:latin typeface="Calibri"/>
                <a:ea typeface="Calibri"/>
                <a:cs typeface="Arial"/>
              </a:rPr>
              <a:t>(</a:t>
            </a:r>
            <a:r>
              <a:rPr lang="en-US" sz="2200" b="1" dirty="0" err="1">
                <a:latin typeface="Calibri"/>
                <a:ea typeface="Calibri"/>
                <a:cs typeface="Arial"/>
              </a:rPr>
              <a:t>BnF</a:t>
            </a:r>
            <a:r>
              <a:rPr lang="en-US" sz="2200" b="1" dirty="0">
                <a:latin typeface="Calibri"/>
                <a:ea typeface="Calibri"/>
                <a:cs typeface="Arial"/>
              </a:rPr>
              <a:t>) and (</a:t>
            </a:r>
            <a:r>
              <a:rPr lang="en-US" sz="2200" b="1" dirty="0" err="1">
                <a:latin typeface="Calibri"/>
                <a:ea typeface="Calibri"/>
                <a:cs typeface="Arial"/>
              </a:rPr>
              <a:t>Liwan</a:t>
            </a:r>
            <a:r>
              <a:rPr lang="en-US" sz="2200" b="1" dirty="0">
                <a:latin typeface="Calibri"/>
                <a:ea typeface="Calibri"/>
                <a:cs typeface="Arial"/>
              </a:rPr>
              <a:t>), as the implementing partner, have been funded by an (</a:t>
            </a:r>
            <a:r>
              <a:rPr lang="en-US" sz="2200" b="1" dirty="0" err="1">
                <a:latin typeface="Calibri"/>
                <a:ea typeface="Calibri"/>
                <a:cs typeface="Arial"/>
              </a:rPr>
              <a:t>Aliph</a:t>
            </a:r>
            <a:r>
              <a:rPr lang="en-US" sz="2200" b="1" dirty="0">
                <a:latin typeface="Calibri"/>
                <a:ea typeface="Calibri"/>
                <a:cs typeface="Arial"/>
              </a:rPr>
              <a:t> grant) to implement the following activities with the objectives of reinforcing the capacities of the House of Manuscripts in its digitization initiative, its digital infrastructure and cataloguing programs, as well as the physical conservation of manuscripts. The planned activities are as follows</a:t>
            </a:r>
            <a:r>
              <a:rPr lang="en-US" sz="2200" b="1" dirty="0" smtClean="0">
                <a:latin typeface="Calibri"/>
                <a:ea typeface="Calibri"/>
                <a:cs typeface="Arial"/>
              </a:rPr>
              <a:t>:</a:t>
            </a:r>
            <a:endParaRPr lang="en-US" sz="2200" b="1" dirty="0">
              <a:latin typeface="Calibri"/>
              <a:ea typeface="Calibri"/>
              <a:cs typeface="Arial"/>
            </a:endParaRPr>
          </a:p>
          <a:p>
            <a:pPr marL="342900" lvl="0" indent="-342900">
              <a:lnSpc>
                <a:spcPct val="115000"/>
              </a:lnSpc>
              <a:spcAft>
                <a:spcPts val="1000"/>
              </a:spcAft>
              <a:buFont typeface="Symbol"/>
              <a:buChar char=""/>
            </a:pPr>
            <a:r>
              <a:rPr lang="en-US" sz="2200" b="1" dirty="0">
                <a:latin typeface="Calibri"/>
                <a:ea typeface="Calibri"/>
                <a:cs typeface="Arial"/>
              </a:rPr>
              <a:t>Implementation of a new Integrated Library System (ILS), based on KOHA, a free open-source and widely used software, suitable for manuscripts, currently shared by many libraries in Iraq including the Iraqi National Library and Archives;</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206"/>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15538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260648"/>
            <a:ext cx="7818072" cy="6480720"/>
          </a:xfrm>
        </p:spPr>
        <p:txBody>
          <a:bodyPr>
            <a:normAutofit/>
          </a:bodyPr>
          <a:lstStyle/>
          <a:p>
            <a:pPr marL="342900" lvl="0" indent="-342900" algn="justLow">
              <a:lnSpc>
                <a:spcPct val="115000"/>
              </a:lnSpc>
              <a:spcAft>
                <a:spcPts val="1000"/>
              </a:spcAft>
              <a:buFont typeface="Symbol"/>
              <a:buChar char=""/>
            </a:pPr>
            <a:r>
              <a:rPr lang="en-US" sz="2400" b="1" dirty="0">
                <a:latin typeface="Calibri"/>
                <a:ea typeface="Calibri"/>
                <a:cs typeface="Arial"/>
              </a:rPr>
              <a:t>Implementation of a new Integrated Library System (ILS), based on KOHA, a free open-source and widely used software, suitable for manuscripts, currently shared by Setting up of a new digital and data infrastructure, autonomous and dedicated for the House of Manuscripts, with its own server and improved storage capacities for digital images of manuscripts</a:t>
            </a:r>
            <a:r>
              <a:rPr lang="en-US" sz="2400" b="1" dirty="0" smtClean="0">
                <a:latin typeface="Calibri"/>
                <a:ea typeface="Calibri"/>
                <a:cs typeface="Arial"/>
              </a:rPr>
              <a:t>;</a:t>
            </a:r>
          </a:p>
          <a:p>
            <a:pPr marL="342900" lvl="0" indent="-342900" algn="justLow">
              <a:lnSpc>
                <a:spcPct val="115000"/>
              </a:lnSpc>
              <a:spcAft>
                <a:spcPts val="1000"/>
              </a:spcAft>
              <a:buFont typeface="Symbol"/>
              <a:buChar char=""/>
            </a:pPr>
            <a:endParaRPr lang="en-US" sz="2400" b="1" dirty="0">
              <a:latin typeface="Calibri"/>
              <a:ea typeface="Calibri"/>
              <a:cs typeface="Arial"/>
            </a:endParaRPr>
          </a:p>
          <a:p>
            <a:pPr marL="342900" lvl="0" indent="-342900" algn="justLow">
              <a:lnSpc>
                <a:spcPct val="115000"/>
              </a:lnSpc>
              <a:spcAft>
                <a:spcPts val="1000"/>
              </a:spcAft>
              <a:buFont typeface="Symbol"/>
              <a:buChar char=""/>
            </a:pPr>
            <a:r>
              <a:rPr lang="en-US" sz="2400" b="1" dirty="0">
                <a:latin typeface="Calibri"/>
                <a:ea typeface="Calibri"/>
                <a:cs typeface="Arial"/>
              </a:rPr>
              <a:t>Supplying new digitization equipment, notably the purchase of Book Eye scanners compatible with existing IT equipment used by the House of Manuscripts;</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82652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832136" cy="274042"/>
          </a:xfrm>
        </p:spPr>
        <p:txBody>
          <a:bodyPr>
            <a:normAutofit fontScale="90000"/>
          </a:bodyPr>
          <a:lstStyle/>
          <a:p>
            <a:pPr marL="365760" lvl="0" indent="-283464">
              <a:lnSpc>
                <a:spcPct val="115000"/>
              </a:lnSpc>
              <a:spcBef>
                <a:spcPts val="600"/>
              </a:spcBef>
              <a:spcAft>
                <a:spcPts val="1000"/>
              </a:spcAft>
            </a:pPr>
            <a:r>
              <a:rPr lang="en-US" sz="2200" dirty="0">
                <a:solidFill>
                  <a:prstClr val="black"/>
                </a:solidFill>
                <a:effectLst/>
                <a:latin typeface="Calibri"/>
                <a:ea typeface="Calibri"/>
                <a:cs typeface="Arial"/>
              </a:rPr>
              <a:t/>
            </a:r>
            <a:br>
              <a:rPr lang="en-US" sz="2200" dirty="0">
                <a:solidFill>
                  <a:prstClr val="black"/>
                </a:solidFill>
                <a:effectLst/>
                <a:latin typeface="Calibri"/>
                <a:ea typeface="Calibri"/>
                <a:cs typeface="Arial"/>
              </a:rPr>
            </a:br>
            <a:endParaRPr lang="en-US" dirty="0"/>
          </a:p>
        </p:txBody>
      </p:sp>
      <p:sp>
        <p:nvSpPr>
          <p:cNvPr id="3" name="Content Placeholder 2"/>
          <p:cNvSpPr>
            <a:spLocks noGrp="1"/>
          </p:cNvSpPr>
          <p:nvPr>
            <p:ph idx="1"/>
          </p:nvPr>
        </p:nvSpPr>
        <p:spPr>
          <a:xfrm>
            <a:off x="1475656" y="332656"/>
            <a:ext cx="7498080" cy="5843736"/>
          </a:xfrm>
        </p:spPr>
        <p:txBody>
          <a:bodyPr>
            <a:normAutofit/>
          </a:bodyPr>
          <a:lstStyle/>
          <a:p>
            <a:pPr marL="82296" indent="0" algn="ctr">
              <a:buNone/>
            </a:pPr>
            <a:endParaRPr lang="en-US" sz="2800" dirty="0">
              <a:solidFill>
                <a:srgbClr val="FF0000"/>
              </a:solidFill>
              <a:latin typeface="Calibri"/>
              <a:ea typeface="Calibri"/>
              <a:cs typeface="Arial"/>
            </a:endParaRPr>
          </a:p>
          <a:p>
            <a:pPr marL="82296" indent="0" algn="justLow">
              <a:buNone/>
            </a:pPr>
            <a:endParaRPr lang="en-US" b="1" dirty="0" smtClean="0">
              <a:solidFill>
                <a:srgbClr val="FF0000"/>
              </a:solidFill>
              <a:latin typeface="Calibri"/>
              <a:ea typeface="Calibri"/>
              <a:cs typeface="Arial"/>
            </a:endParaRPr>
          </a:p>
          <a:p>
            <a:pPr algn="justLow"/>
            <a:r>
              <a:rPr lang="en-US" sz="2800" b="1" dirty="0">
                <a:latin typeface="Calibri"/>
                <a:ea typeface="Calibri"/>
                <a:cs typeface="Arial"/>
              </a:rPr>
              <a:t>Purchase </a:t>
            </a:r>
            <a:r>
              <a:rPr lang="en-US" sz="2800" b="1" dirty="0">
                <a:latin typeface="Calibri"/>
                <a:ea typeface="Calibri"/>
                <a:cs typeface="Arial"/>
              </a:rPr>
              <a:t>of equipment and supplies for conservation and </a:t>
            </a:r>
            <a:r>
              <a:rPr lang="en-US" sz="2800" b="1" dirty="0" smtClean="0">
                <a:latin typeface="Calibri"/>
                <a:ea typeface="Calibri"/>
                <a:cs typeface="Arial"/>
              </a:rPr>
              <a:t>restoration</a:t>
            </a:r>
            <a:r>
              <a:rPr lang="ar-IQ" sz="2800" b="1" dirty="0">
                <a:latin typeface="Calibri"/>
                <a:ea typeface="Calibri"/>
                <a:cs typeface="Arial"/>
              </a:rPr>
              <a:t>.</a:t>
            </a:r>
            <a:endParaRPr lang="ar-IQ" sz="2800" b="1" dirty="0" smtClean="0">
              <a:latin typeface="Calibri"/>
              <a:ea typeface="Calibri"/>
              <a:cs typeface="Arial"/>
            </a:endParaRPr>
          </a:p>
          <a:p>
            <a:pPr algn="justLow"/>
            <a:endParaRPr lang="en-US" sz="2800" b="1" dirty="0">
              <a:solidFill>
                <a:srgbClr val="FF0000"/>
              </a:solidFill>
              <a:latin typeface="Calibri"/>
              <a:ea typeface="Calibri"/>
              <a:cs typeface="Arial"/>
            </a:endParaRPr>
          </a:p>
          <a:p>
            <a:pPr algn="justLow"/>
            <a:r>
              <a:rPr lang="en-US" sz="2800" b="1" dirty="0" smtClean="0">
                <a:latin typeface="Calibri"/>
                <a:ea typeface="Calibri"/>
                <a:cs typeface="Arial"/>
              </a:rPr>
              <a:t>Continuous </a:t>
            </a:r>
            <a:r>
              <a:rPr lang="en-US" sz="2800" b="1" dirty="0">
                <a:latin typeface="Calibri"/>
                <a:ea typeface="Calibri"/>
                <a:cs typeface="Arial"/>
              </a:rPr>
              <a:t>technical support from Iraqi and </a:t>
            </a:r>
            <a:r>
              <a:rPr lang="en-US" sz="2800" b="1" dirty="0" err="1" smtClean="0">
                <a:latin typeface="Calibri"/>
                <a:ea typeface="Calibri"/>
                <a:cs typeface="Arial"/>
              </a:rPr>
              <a:t>BnF</a:t>
            </a:r>
            <a:r>
              <a:rPr lang="ar-IQ" sz="2800" b="1" dirty="0" smtClean="0">
                <a:latin typeface="Calibri"/>
                <a:ea typeface="Calibri"/>
                <a:cs typeface="Arial"/>
              </a:rPr>
              <a:t> </a:t>
            </a:r>
            <a:r>
              <a:rPr lang="en-US" sz="2800" b="1" dirty="0" smtClean="0">
                <a:latin typeface="Calibri"/>
                <a:ea typeface="Calibri"/>
                <a:cs typeface="Arial"/>
              </a:rPr>
              <a:t>(Bank National Funds) </a:t>
            </a:r>
            <a:r>
              <a:rPr lang="en-US" sz="2800" b="1" dirty="0">
                <a:latin typeface="Calibri"/>
                <a:ea typeface="Calibri"/>
                <a:cs typeface="Arial"/>
              </a:rPr>
              <a:t>experts, on-site and online, to assist with the implementation and enhancement of the procedures, activities and capacities at the House of Manuscripts.</a:t>
            </a:r>
            <a:br>
              <a:rPr lang="en-US" sz="2800" b="1" dirty="0">
                <a:latin typeface="Calibri"/>
                <a:ea typeface="Calibri"/>
                <a:cs typeface="Arial"/>
              </a:rPr>
            </a:br>
            <a:endParaRPr lang="en-US" sz="40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6"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6969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260648"/>
            <a:ext cx="7818072" cy="5987752"/>
          </a:xfrm>
        </p:spPr>
        <p:txBody>
          <a:bodyPr/>
          <a:lstStyle/>
          <a:p>
            <a:endParaRPr lang="en-US" dirty="0" smtClean="0"/>
          </a:p>
          <a:p>
            <a:endParaRPr lang="en-US" dirty="0"/>
          </a:p>
          <a:p>
            <a:pPr marL="82296" indent="0" algn="ctr">
              <a:buNone/>
            </a:pPr>
            <a:endParaRPr lang="en-US" dirty="0"/>
          </a:p>
          <a:p>
            <a:pPr marL="82296" indent="0" algn="ctr">
              <a:buNone/>
            </a:pPr>
            <a:endParaRPr lang="en-US" sz="4000" dirty="0" smtClean="0">
              <a:solidFill>
                <a:srgbClr val="00B050"/>
              </a:solidFill>
              <a:latin typeface="Algerian" panose="04020705040A02060702" pitchFamily="82" charset="0"/>
            </a:endParaRPr>
          </a:p>
          <a:p>
            <a:pPr marL="82296" indent="0" algn="ctr">
              <a:buNone/>
            </a:pPr>
            <a:r>
              <a:rPr lang="en-US" sz="4000" dirty="0" smtClean="0">
                <a:solidFill>
                  <a:srgbClr val="00B050"/>
                </a:solidFill>
                <a:latin typeface="Algerian" panose="04020705040A02060702" pitchFamily="82" charset="0"/>
              </a:rPr>
              <a:t>Thank you for lessening</a:t>
            </a:r>
            <a:endParaRPr lang="en-US" sz="4000" dirty="0">
              <a:solidFill>
                <a:srgbClr val="00B050"/>
              </a:solidFill>
              <a:latin typeface="Algerian" panose="04020705040A02060702" pitchFamily="82" charset="0"/>
            </a:endParaRP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1" y="-18597"/>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7943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rgbClr val="FF0000"/>
                </a:solidFill>
                <a:effectLst/>
                <a:latin typeface="Calibri"/>
                <a:ea typeface="Calibri"/>
                <a:cs typeface="Arial"/>
              </a:rPr>
              <a:t>Introduction</a:t>
            </a:r>
            <a:endParaRPr lang="en-US" dirty="0"/>
          </a:p>
        </p:txBody>
      </p:sp>
      <p:sp>
        <p:nvSpPr>
          <p:cNvPr id="3" name="Content Placeholder 2"/>
          <p:cNvSpPr>
            <a:spLocks noGrp="1"/>
          </p:cNvSpPr>
          <p:nvPr>
            <p:ph idx="1"/>
          </p:nvPr>
        </p:nvSpPr>
        <p:spPr>
          <a:xfrm>
            <a:off x="1043608" y="1447800"/>
            <a:ext cx="7890080" cy="4800600"/>
          </a:xfrm>
        </p:spPr>
        <p:txBody>
          <a:bodyPr>
            <a:normAutofit/>
          </a:bodyPr>
          <a:lstStyle/>
          <a:p>
            <a:pPr marL="82296" indent="0">
              <a:lnSpc>
                <a:spcPct val="115000"/>
              </a:lnSpc>
              <a:spcAft>
                <a:spcPts val="1000"/>
              </a:spcAft>
              <a:buNone/>
            </a:pPr>
            <a:endParaRPr lang="en-US" sz="2400" dirty="0" smtClean="0">
              <a:solidFill>
                <a:srgbClr val="050505"/>
              </a:solidFill>
              <a:latin typeface="Arial Rounded MT Bold" panose="020F0704030504030204" pitchFamily="34" charset="0"/>
              <a:ea typeface="Calibri"/>
              <a:cs typeface="Times New Roman"/>
            </a:endParaRPr>
          </a:p>
          <a:p>
            <a:pPr marL="82296" indent="0">
              <a:lnSpc>
                <a:spcPct val="115000"/>
              </a:lnSpc>
              <a:spcAft>
                <a:spcPts val="1000"/>
              </a:spcAft>
              <a:buNone/>
            </a:pPr>
            <a:r>
              <a:rPr lang="en-US" sz="2400" dirty="0" smtClean="0">
                <a:solidFill>
                  <a:srgbClr val="050505"/>
                </a:solidFill>
                <a:latin typeface="Arial Rounded MT Bold" panose="020F0704030504030204" pitchFamily="34" charset="0"/>
                <a:ea typeface="Calibri"/>
                <a:cs typeface="Times New Roman"/>
              </a:rPr>
              <a:t>Since </a:t>
            </a:r>
            <a:r>
              <a:rPr lang="en-US" sz="2400" dirty="0">
                <a:solidFill>
                  <a:srgbClr val="050505"/>
                </a:solidFill>
                <a:latin typeface="Arial Rounded MT Bold" panose="020F0704030504030204" pitchFamily="34" charset="0"/>
                <a:ea typeface="Calibri"/>
                <a:cs typeface="Times New Roman"/>
              </a:rPr>
              <a:t>the invasion and occupation of Iraq in 2003, ignorance of the situation of the Iraqi manuscripts heritage is still </a:t>
            </a:r>
            <a:r>
              <a:rPr lang="en-US" sz="2400" dirty="0" smtClean="0">
                <a:solidFill>
                  <a:srgbClr val="050505"/>
                </a:solidFill>
                <a:latin typeface="Arial Rounded MT Bold" panose="020F0704030504030204" pitchFamily="34" charset="0"/>
                <a:ea typeface="Calibri"/>
                <a:cs typeface="Times New Roman"/>
              </a:rPr>
              <a:t>widespread , </a:t>
            </a:r>
          </a:p>
          <a:p>
            <a:pPr marL="82296" indent="0">
              <a:lnSpc>
                <a:spcPct val="115000"/>
              </a:lnSpc>
              <a:spcAft>
                <a:spcPts val="1000"/>
              </a:spcAft>
              <a:buNone/>
            </a:pPr>
            <a:r>
              <a:rPr lang="en-US" sz="2400" dirty="0" smtClean="0">
                <a:solidFill>
                  <a:srgbClr val="050505"/>
                </a:solidFill>
                <a:latin typeface="Arial Rounded MT Bold" panose="020F0704030504030204" pitchFamily="34" charset="0"/>
                <a:ea typeface="Calibri"/>
                <a:cs typeface="Times New Roman"/>
              </a:rPr>
              <a:t>During </a:t>
            </a:r>
            <a:r>
              <a:rPr lang="en-US" sz="2400" dirty="0">
                <a:solidFill>
                  <a:srgbClr val="050505"/>
                </a:solidFill>
                <a:latin typeface="Arial Rounded MT Bold" panose="020F0704030504030204" pitchFamily="34" charset="0"/>
                <a:ea typeface="Calibri"/>
                <a:cs typeface="Times New Roman"/>
              </a:rPr>
              <a:t>the past twenty years workers in </a:t>
            </a:r>
            <a:r>
              <a:rPr lang="en-US" sz="2600" dirty="0">
                <a:solidFill>
                  <a:srgbClr val="050505"/>
                </a:solidFill>
                <a:latin typeface="Arial Rounded MT Bold" panose="020F0704030504030204" pitchFamily="34" charset="0"/>
                <a:ea typeface="Calibri"/>
                <a:cs typeface="Times New Roman"/>
              </a:rPr>
              <a:t>the field of manuscripts in Iraq have become more isolated from the international professional </a:t>
            </a:r>
            <a:r>
              <a:rPr lang="en-US" sz="2600" dirty="0" smtClean="0">
                <a:solidFill>
                  <a:srgbClr val="050505"/>
                </a:solidFill>
                <a:latin typeface="Arial Rounded MT Bold" panose="020F0704030504030204" pitchFamily="34" charset="0"/>
                <a:ea typeface="Calibri"/>
                <a:cs typeface="Times New Roman"/>
              </a:rPr>
              <a:t>community.</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6" y="0"/>
            <a:ext cx="1365250"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8282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0"/>
            <a:ext cx="7890080" cy="1484784"/>
          </a:xfrm>
        </p:spPr>
        <p:txBody>
          <a:bodyPr>
            <a:normAutofit fontScale="90000"/>
          </a:bodyPr>
          <a:lstStyle/>
          <a:p>
            <a:pPr algn="ctr" rtl="1">
              <a:lnSpc>
                <a:spcPct val="115000"/>
              </a:lnSpc>
              <a:spcAft>
                <a:spcPts val="1000"/>
              </a:spcAft>
            </a:pPr>
            <a:r>
              <a:rPr lang="en-US" sz="3100" dirty="0" smtClean="0">
                <a:solidFill>
                  <a:srgbClr val="FF0000"/>
                </a:solidFill>
                <a:effectLst/>
                <a:latin typeface="Helvetica"/>
                <a:ea typeface="Calibri"/>
                <a:cs typeface="Arial"/>
              </a:rPr>
              <a:t/>
            </a:r>
            <a:br>
              <a:rPr lang="en-US" sz="3100" dirty="0" smtClean="0">
                <a:solidFill>
                  <a:srgbClr val="FF0000"/>
                </a:solidFill>
                <a:effectLst/>
                <a:latin typeface="Helvetica"/>
                <a:ea typeface="Calibri"/>
                <a:cs typeface="Arial"/>
              </a:rPr>
            </a:br>
            <a:r>
              <a:rPr lang="en-US" sz="3200" dirty="0">
                <a:solidFill>
                  <a:srgbClr val="FF0000"/>
                </a:solidFill>
                <a:effectLst/>
                <a:latin typeface="Cooper Black" panose="0208090404030B020404" pitchFamily="18" charset="0"/>
                <a:ea typeface="Calibri"/>
                <a:cs typeface="Arial"/>
              </a:rPr>
              <a:t>(Looting and destroying the Iraqi Intellectual Heritage of Manuscripts.)</a:t>
            </a:r>
            <a:endParaRPr lang="en-US" sz="2200" dirty="0">
              <a:latin typeface="Cooper Black" panose="0208090404030B020404" pitchFamily="18" charset="0"/>
            </a:endParaRPr>
          </a:p>
        </p:txBody>
      </p:sp>
      <p:sp>
        <p:nvSpPr>
          <p:cNvPr id="3" name="Content Placeholder 2"/>
          <p:cNvSpPr>
            <a:spLocks noGrp="1"/>
          </p:cNvSpPr>
          <p:nvPr>
            <p:ph idx="1"/>
          </p:nvPr>
        </p:nvSpPr>
        <p:spPr>
          <a:xfrm>
            <a:off x="971600" y="1556792"/>
            <a:ext cx="7920880" cy="4691608"/>
          </a:xfrm>
        </p:spPr>
        <p:txBody>
          <a:bodyPr>
            <a:normAutofit fontScale="92500" lnSpcReduction="10000"/>
          </a:bodyPr>
          <a:lstStyle/>
          <a:p>
            <a:pPr marL="0" lvl="0" indent="0" algn="justLow">
              <a:lnSpc>
                <a:spcPct val="115000"/>
              </a:lnSpc>
              <a:spcBef>
                <a:spcPts val="0"/>
              </a:spcBef>
              <a:spcAft>
                <a:spcPts val="1000"/>
              </a:spcAft>
              <a:buClrTx/>
              <a:buSzTx/>
              <a:buNone/>
            </a:pPr>
            <a:r>
              <a:rPr lang="en-US" sz="2000" b="1" u="sng" dirty="0" smtClean="0">
                <a:solidFill>
                  <a:srgbClr val="FF0000"/>
                </a:solidFill>
                <a:latin typeface="Segoe UI Historic"/>
                <a:ea typeface="Calibri"/>
                <a:cs typeface="Times New Roman"/>
              </a:rPr>
              <a:t>Background</a:t>
            </a:r>
          </a:p>
          <a:p>
            <a:pPr algn="justLow">
              <a:lnSpc>
                <a:spcPct val="115000"/>
              </a:lnSpc>
              <a:spcAft>
                <a:spcPts val="1000"/>
              </a:spcAft>
            </a:pPr>
            <a:r>
              <a:rPr lang="en-US" sz="2400" b="1" dirty="0" smtClean="0">
                <a:solidFill>
                  <a:srgbClr val="050505"/>
                </a:solidFill>
                <a:latin typeface="Segoe UI Historic"/>
                <a:ea typeface="Calibri"/>
                <a:cs typeface="Times New Roman"/>
              </a:rPr>
              <a:t>Historical </a:t>
            </a:r>
            <a:r>
              <a:rPr lang="en-US" sz="2400" b="1" dirty="0">
                <a:solidFill>
                  <a:srgbClr val="050505"/>
                </a:solidFill>
                <a:latin typeface="Segoe UI Historic"/>
                <a:ea typeface="Calibri"/>
                <a:cs typeface="Times New Roman"/>
              </a:rPr>
              <a:t>blogs indicate that the Mongols destroyed and burned the manuscripts that were in the Abbasids House of Wisdom in Baghdad, which included a huge manuscript intellectual heritage written by Arab Muslim scholars who came to Baghdad and settled there, </a:t>
            </a:r>
            <a:endParaRPr lang="en-US" sz="2400" b="1" dirty="0" smtClean="0">
              <a:solidFill>
                <a:srgbClr val="050505"/>
              </a:solidFill>
              <a:latin typeface="Segoe UI Historic"/>
              <a:ea typeface="Calibri"/>
              <a:cs typeface="Times New Roman"/>
            </a:endParaRPr>
          </a:p>
          <a:p>
            <a:pPr algn="justLow">
              <a:lnSpc>
                <a:spcPct val="115000"/>
              </a:lnSpc>
              <a:spcAft>
                <a:spcPts val="1000"/>
              </a:spcAft>
            </a:pPr>
            <a:r>
              <a:rPr lang="en-US" sz="2400" b="1" dirty="0" smtClean="0">
                <a:solidFill>
                  <a:srgbClr val="050505"/>
                </a:solidFill>
                <a:latin typeface="Segoe UI Historic"/>
                <a:ea typeface="Calibri"/>
                <a:cs typeface="Times New Roman"/>
              </a:rPr>
              <a:t>More </a:t>
            </a:r>
            <a:r>
              <a:rPr lang="en-US" sz="2400" b="1" dirty="0">
                <a:solidFill>
                  <a:srgbClr val="050505"/>
                </a:solidFill>
                <a:latin typeface="Segoe UI Historic"/>
                <a:ea typeface="Calibri"/>
                <a:cs typeface="Times New Roman"/>
              </a:rPr>
              <a:t>than (400 ,000) manuscripts were stolen and </a:t>
            </a:r>
            <a:r>
              <a:rPr lang="en-US" sz="2400" b="1" dirty="0" smtClean="0">
                <a:solidFill>
                  <a:srgbClr val="050505"/>
                </a:solidFill>
                <a:latin typeface="Segoe UI Historic"/>
                <a:ea typeface="Calibri"/>
                <a:cs typeface="Times New Roman"/>
              </a:rPr>
              <a:t>smuggled at that time</a:t>
            </a:r>
          </a:p>
          <a:p>
            <a:pPr algn="justLow">
              <a:lnSpc>
                <a:spcPct val="115000"/>
              </a:lnSpc>
              <a:spcAft>
                <a:spcPts val="1000"/>
              </a:spcAft>
            </a:pPr>
            <a:r>
              <a:rPr lang="en-US" sz="2400" b="1" dirty="0" smtClean="0">
                <a:solidFill>
                  <a:srgbClr val="050505"/>
                </a:solidFill>
                <a:latin typeface="Segoe UI Historic"/>
                <a:ea typeface="Calibri"/>
                <a:cs typeface="Times New Roman"/>
              </a:rPr>
              <a:t>Another </a:t>
            </a:r>
            <a:r>
              <a:rPr lang="en-US" sz="2400" b="1" dirty="0">
                <a:solidFill>
                  <a:srgbClr val="050505"/>
                </a:solidFill>
                <a:latin typeface="Segoe UI Historic"/>
                <a:ea typeface="Calibri"/>
                <a:cs typeface="Times New Roman"/>
              </a:rPr>
              <a:t>more than (1200) manuscripts were stolen by a British traveler </a:t>
            </a:r>
            <a:r>
              <a:rPr lang="en-US" sz="2400" b="1" dirty="0" smtClean="0">
                <a:solidFill>
                  <a:srgbClr val="050505"/>
                </a:solidFill>
                <a:latin typeface="Segoe UI Historic"/>
                <a:ea typeface="Calibri"/>
                <a:cs typeface="Times New Roman"/>
              </a:rPr>
              <a:t>transferred them to </a:t>
            </a:r>
            <a:r>
              <a:rPr lang="en-US" sz="2400" b="1" dirty="0">
                <a:solidFill>
                  <a:srgbClr val="050505"/>
                </a:solidFill>
                <a:latin typeface="Segoe UI Historic"/>
                <a:ea typeface="Calibri"/>
                <a:cs typeface="Times New Roman"/>
              </a:rPr>
              <a:t>the British Museum Library during the British occupation of Iraq (1914-1958).</a:t>
            </a:r>
            <a:endParaRPr lang="en-US" sz="1800" b="1" dirty="0">
              <a:latin typeface="Calibri"/>
              <a:ea typeface="Calibri"/>
              <a:cs typeface="Arial"/>
            </a:endParaRPr>
          </a:p>
          <a:p>
            <a:pPr marL="0" lvl="0" indent="0" algn="justLow">
              <a:lnSpc>
                <a:spcPct val="115000"/>
              </a:lnSpc>
              <a:spcBef>
                <a:spcPts val="0"/>
              </a:spcBef>
              <a:spcAft>
                <a:spcPts val="1000"/>
              </a:spcAft>
              <a:buClrTx/>
              <a:buSzTx/>
              <a:buNone/>
            </a:pPr>
            <a:endParaRPr lang="en-US" sz="2000" u="sng" dirty="0">
              <a:solidFill>
                <a:srgbClr val="050505"/>
              </a:solidFill>
              <a:latin typeface="Segoe UI Historic"/>
              <a:ea typeface="Calibri"/>
              <a:cs typeface="Times New Roman"/>
            </a:endParaRPr>
          </a:p>
          <a:p>
            <a:pPr marL="82296" indent="0">
              <a:buNone/>
            </a:pPr>
            <a:endParaRPr lang="en-US" u="sng"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65250" cy="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2870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836712"/>
            <a:ext cx="7818072" cy="5411688"/>
          </a:xfrm>
        </p:spPr>
        <p:txBody>
          <a:bodyPr/>
          <a:lstStyle/>
          <a:p>
            <a:pPr algn="justLow">
              <a:lnSpc>
                <a:spcPct val="115000"/>
              </a:lnSpc>
              <a:spcAft>
                <a:spcPts val="1000"/>
              </a:spcAft>
            </a:pPr>
            <a:r>
              <a:rPr lang="en-US" sz="2400" b="1" dirty="0" smtClean="0">
                <a:solidFill>
                  <a:srgbClr val="050505"/>
                </a:solidFill>
                <a:latin typeface="Bahnschrift" panose="020B0502040204020203" pitchFamily="34" charset="0"/>
                <a:ea typeface="Calibri"/>
                <a:cs typeface="Times New Roman"/>
              </a:rPr>
              <a:t>What </a:t>
            </a:r>
            <a:r>
              <a:rPr lang="en-US" sz="2400" b="1" dirty="0">
                <a:solidFill>
                  <a:srgbClr val="050505"/>
                </a:solidFill>
                <a:latin typeface="Bahnschrift" panose="020B0502040204020203" pitchFamily="34" charset="0"/>
                <a:ea typeface="Calibri"/>
                <a:cs typeface="Times New Roman"/>
              </a:rPr>
              <a:t>remained of this heritage was scattered among mosques and private libraries, until God gave some safe hands to protect and preserve it by indexing some manuscripts, and investigating and publishing others during the period from (1918-2003</a:t>
            </a:r>
            <a:r>
              <a:rPr lang="en-US" sz="2400" b="1" dirty="0" smtClean="0">
                <a:solidFill>
                  <a:srgbClr val="050505"/>
                </a:solidFill>
                <a:latin typeface="Bahnschrift" panose="020B0502040204020203" pitchFamily="34" charset="0"/>
                <a:ea typeface="Calibri"/>
                <a:cs typeface="Times New Roman"/>
              </a:rPr>
              <a:t>).</a:t>
            </a:r>
          </a:p>
          <a:p>
            <a:pPr algn="justLow">
              <a:lnSpc>
                <a:spcPct val="115000"/>
              </a:lnSpc>
              <a:spcAft>
                <a:spcPts val="1000"/>
              </a:spcAft>
            </a:pPr>
            <a:endParaRPr lang="en-GB" sz="2400" b="1" dirty="0">
              <a:solidFill>
                <a:srgbClr val="050505"/>
              </a:solidFill>
              <a:latin typeface="Bahnschrift" panose="020B0502040204020203" pitchFamily="34" charset="0"/>
              <a:ea typeface="Calibri"/>
              <a:cs typeface="Times New Roman"/>
            </a:endParaRPr>
          </a:p>
          <a:p>
            <a:pPr lvl="0">
              <a:lnSpc>
                <a:spcPct val="150000"/>
              </a:lnSpc>
              <a:buClr>
                <a:srgbClr val="3891A7"/>
              </a:buClr>
            </a:pPr>
            <a:r>
              <a:rPr lang="en-US" sz="2400" b="1" dirty="0">
                <a:solidFill>
                  <a:srgbClr val="050505"/>
                </a:solidFill>
                <a:latin typeface="Bahnschrift" panose="020B0502040204020203" pitchFamily="34" charset="0"/>
                <a:ea typeface="Calibri"/>
                <a:cs typeface="Times New Roman"/>
              </a:rPr>
              <a:t>large number of precious and rare manuscripts that were looted and smuggled during the years lawlessness Iraq witnessed through (1991-2003), </a:t>
            </a:r>
          </a:p>
          <a:p>
            <a:pPr marL="82296" indent="0" algn="justLow">
              <a:lnSpc>
                <a:spcPct val="115000"/>
              </a:lnSpc>
              <a:spcAft>
                <a:spcPts val="1000"/>
              </a:spcAft>
              <a:buNone/>
            </a:pPr>
            <a:endParaRPr lang="en-US" sz="1800" dirty="0">
              <a:latin typeface="Bahnschrift" panose="020B0502040204020203" pitchFamily="34" charset="0"/>
              <a:ea typeface="Calibri"/>
              <a:cs typeface="Aria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2976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8100392" cy="1143000"/>
          </a:xfrm>
        </p:spPr>
        <p:txBody>
          <a:bodyPr>
            <a:noAutofit/>
          </a:bodyPr>
          <a:lstStyle/>
          <a:p>
            <a:pPr algn="ctr"/>
            <a:r>
              <a:rPr lang="en-US" sz="2800" b="1" dirty="0">
                <a:effectLst/>
                <a:latin typeface="Algerian" panose="04020705040A02060702" pitchFamily="82" charset="0"/>
                <a:ea typeface="Calibri"/>
                <a:cs typeface="Arial"/>
              </a:rPr>
              <a:t>Preserving Manuscripts before 2003</a:t>
            </a:r>
            <a:endParaRPr lang="en-US" sz="2800" dirty="0">
              <a:latin typeface="Algerian" panose="04020705040A02060702" pitchFamily="82" charset="0"/>
            </a:endParaRPr>
          </a:p>
        </p:txBody>
      </p:sp>
      <p:sp>
        <p:nvSpPr>
          <p:cNvPr id="3" name="Content Placeholder 2"/>
          <p:cNvSpPr>
            <a:spLocks noGrp="1"/>
          </p:cNvSpPr>
          <p:nvPr>
            <p:ph idx="1"/>
          </p:nvPr>
        </p:nvSpPr>
        <p:spPr>
          <a:xfrm>
            <a:off x="971600" y="1340768"/>
            <a:ext cx="7962088" cy="5328592"/>
          </a:xfrm>
        </p:spPr>
        <p:txBody>
          <a:bodyPr>
            <a:normAutofit/>
          </a:bodyPr>
          <a:lstStyle/>
          <a:p>
            <a:pPr marL="457200" indent="-457200">
              <a:lnSpc>
                <a:spcPct val="115000"/>
              </a:lnSpc>
              <a:buClr>
                <a:srgbClr val="050505"/>
              </a:buClr>
            </a:pPr>
            <a:r>
              <a:rPr lang="en-US" sz="2400" b="1" dirty="0" smtClean="0">
                <a:solidFill>
                  <a:srgbClr val="050505"/>
                </a:solidFill>
                <a:latin typeface="Bahnschrift" panose="020B0502040204020203" pitchFamily="34" charset="0"/>
                <a:ea typeface="Calibri"/>
                <a:cs typeface="Times New Roman"/>
              </a:rPr>
              <a:t>After </a:t>
            </a:r>
            <a:r>
              <a:rPr lang="en-US" sz="2400" b="1" dirty="0">
                <a:solidFill>
                  <a:srgbClr val="050505"/>
                </a:solidFill>
                <a:latin typeface="Bahnschrift" panose="020B0502040204020203" pitchFamily="34" charset="0"/>
                <a:ea typeface="Calibri"/>
                <a:cs typeface="Times New Roman"/>
              </a:rPr>
              <a:t>the issuance of the Antiquities Law No. (59) of (1936</a:t>
            </a:r>
            <a:r>
              <a:rPr lang="en-US" sz="2400" b="1" dirty="0" smtClean="0">
                <a:solidFill>
                  <a:srgbClr val="050505"/>
                </a:solidFill>
                <a:latin typeface="Bahnschrift" panose="020B0502040204020203" pitchFamily="34" charset="0"/>
                <a:ea typeface="Calibri"/>
                <a:cs typeface="Times New Roman"/>
              </a:rPr>
              <a:t>)</a:t>
            </a:r>
            <a:r>
              <a:rPr lang="en-US" sz="2400" b="1" dirty="0">
                <a:solidFill>
                  <a:srgbClr val="050505"/>
                </a:solidFill>
                <a:latin typeface="Bahnschrift" panose="020B0502040204020203" pitchFamily="34" charset="0"/>
                <a:ea typeface="Calibri"/>
                <a:cs typeface="Times New Roman"/>
              </a:rPr>
              <a:t> </a:t>
            </a:r>
            <a:r>
              <a:rPr lang="en-US" sz="2400" b="1" dirty="0" smtClean="0">
                <a:solidFill>
                  <a:srgbClr val="050505"/>
                </a:solidFill>
                <a:latin typeface="Bahnschrift" panose="020B0502040204020203" pitchFamily="34" charset="0"/>
                <a:ea typeface="Calibri"/>
                <a:cs typeface="Times New Roman"/>
              </a:rPr>
              <a:t>in </a:t>
            </a:r>
            <a:r>
              <a:rPr lang="en-US" sz="2400" b="1" dirty="0">
                <a:solidFill>
                  <a:srgbClr val="050505"/>
                </a:solidFill>
                <a:latin typeface="Bahnschrift" panose="020B0502040204020203" pitchFamily="34" charset="0"/>
                <a:ea typeface="Calibri"/>
                <a:cs typeface="Times New Roman"/>
              </a:rPr>
              <a:t>(1940</a:t>
            </a:r>
            <a:r>
              <a:rPr lang="en-US" sz="2400" b="1" dirty="0" smtClean="0">
                <a:solidFill>
                  <a:srgbClr val="050505"/>
                </a:solidFill>
                <a:latin typeface="Bahnschrift" panose="020B0502040204020203" pitchFamily="34" charset="0"/>
                <a:ea typeface="Calibri"/>
                <a:cs typeface="Times New Roman"/>
              </a:rPr>
              <a:t>), </a:t>
            </a:r>
            <a:r>
              <a:rPr lang="en-US" sz="2400" b="1" dirty="0">
                <a:solidFill>
                  <a:srgbClr val="050505"/>
                </a:solidFill>
                <a:latin typeface="Bahnschrift" panose="020B0502040204020203" pitchFamily="34" charset="0"/>
                <a:ea typeface="Calibri"/>
                <a:cs typeface="Times New Roman"/>
              </a:rPr>
              <a:t>Iraq </a:t>
            </a:r>
            <a:r>
              <a:rPr lang="en-US" sz="2400" b="1" dirty="0" smtClean="0">
                <a:solidFill>
                  <a:srgbClr val="050505"/>
                </a:solidFill>
                <a:latin typeface="Bahnschrift" panose="020B0502040204020203" pitchFamily="34" charset="0"/>
                <a:ea typeface="Calibri"/>
                <a:cs typeface="Times New Roman"/>
              </a:rPr>
              <a:t>began collecting manuscripts </a:t>
            </a:r>
            <a:endParaRPr lang="en-US" sz="2400" b="1" dirty="0">
              <a:solidFill>
                <a:srgbClr val="050505"/>
              </a:solidFill>
              <a:latin typeface="Bahnschrift" panose="020B0502040204020203" pitchFamily="34" charset="0"/>
              <a:ea typeface="Calibri"/>
              <a:cs typeface="Times New Roman"/>
            </a:endParaRPr>
          </a:p>
          <a:p>
            <a:pPr marL="0" indent="0">
              <a:lnSpc>
                <a:spcPct val="115000"/>
              </a:lnSpc>
              <a:buClr>
                <a:srgbClr val="050505"/>
              </a:buClr>
              <a:buNone/>
            </a:pPr>
            <a:endParaRPr lang="en-US" sz="2400" b="1" dirty="0">
              <a:solidFill>
                <a:srgbClr val="050505"/>
              </a:solidFill>
              <a:latin typeface="Bahnschrift" panose="020B0502040204020203" pitchFamily="34" charset="0"/>
              <a:ea typeface="Calibri"/>
              <a:cs typeface="Times New Roman"/>
            </a:endParaRPr>
          </a:p>
          <a:p>
            <a:pPr marL="457200" indent="-457200">
              <a:lnSpc>
                <a:spcPct val="115000"/>
              </a:lnSpc>
              <a:buClr>
                <a:srgbClr val="050505"/>
              </a:buClr>
            </a:pPr>
            <a:r>
              <a:rPr lang="en-US" sz="2400" b="1" dirty="0">
                <a:solidFill>
                  <a:srgbClr val="050505"/>
                </a:solidFill>
                <a:latin typeface="Bahnschrift" panose="020B0502040204020203" pitchFamily="34" charset="0"/>
                <a:ea typeface="Calibri"/>
                <a:cs typeface="Times New Roman"/>
              </a:rPr>
              <a:t>The House of manuscripts was established in (1961) , the number of </a:t>
            </a:r>
            <a:r>
              <a:rPr lang="en-US" sz="2400" b="1" dirty="0" smtClean="0">
                <a:solidFill>
                  <a:srgbClr val="050505"/>
                </a:solidFill>
                <a:latin typeface="Bahnschrift" panose="020B0502040204020203" pitchFamily="34" charset="0"/>
                <a:ea typeface="Calibri"/>
                <a:cs typeface="Times New Roman"/>
              </a:rPr>
              <a:t>the collected manuscripts </a:t>
            </a:r>
            <a:r>
              <a:rPr lang="en-US" sz="2400" b="1" dirty="0">
                <a:solidFill>
                  <a:srgbClr val="050505"/>
                </a:solidFill>
                <a:latin typeface="Bahnschrift" panose="020B0502040204020203" pitchFamily="34" charset="0"/>
                <a:ea typeface="Calibri"/>
                <a:cs typeface="Times New Roman"/>
              </a:rPr>
              <a:t>at that time reached (2250) manuscripts.</a:t>
            </a:r>
          </a:p>
          <a:p>
            <a:pPr marL="173736" indent="0">
              <a:lnSpc>
                <a:spcPct val="115000"/>
              </a:lnSpc>
              <a:buNone/>
            </a:pPr>
            <a:endParaRPr lang="en-US" sz="2400" b="1" dirty="0">
              <a:solidFill>
                <a:srgbClr val="050505"/>
              </a:solidFill>
              <a:latin typeface="Bahnschrift" panose="020B0502040204020203" pitchFamily="34" charset="0"/>
              <a:ea typeface="Calibri"/>
              <a:cs typeface="Times New Roman"/>
            </a:endParaRPr>
          </a:p>
          <a:p>
            <a:pPr marL="630936" indent="-457200">
              <a:lnSpc>
                <a:spcPct val="115000"/>
              </a:lnSpc>
            </a:pPr>
            <a:r>
              <a:rPr lang="en-US" sz="2400" b="1" dirty="0">
                <a:solidFill>
                  <a:srgbClr val="050505"/>
                </a:solidFill>
                <a:latin typeface="Bahnschrift" panose="020B0502040204020203" pitchFamily="34" charset="0"/>
                <a:ea typeface="Calibri"/>
                <a:cs typeface="Times New Roman"/>
              </a:rPr>
              <a:t>In (1974) the Antiquities Law No. (120) was issued, (as amended Law) provided greater protection for manuscripts as a national wealth.</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6438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490536"/>
            <a:ext cx="7632848" cy="5757863"/>
          </a:xfrm>
        </p:spPr>
        <p:txBody>
          <a:bodyPr>
            <a:normAutofit/>
          </a:bodyPr>
          <a:lstStyle/>
          <a:p>
            <a:endParaRPr lang="en-US" sz="2000" dirty="0" smtClean="0">
              <a:solidFill>
                <a:prstClr val="black"/>
              </a:solidFill>
              <a:latin typeface="Copperplate Gothic Bold" panose="020E0705020206020404" pitchFamily="34" charset="0"/>
              <a:ea typeface="Calibri"/>
              <a:cs typeface="Arial"/>
            </a:endParaRPr>
          </a:p>
          <a:p>
            <a:r>
              <a:rPr lang="en-US" sz="2000" dirty="0" smtClean="0">
                <a:solidFill>
                  <a:prstClr val="black"/>
                </a:solidFill>
                <a:latin typeface="Copperplate Gothic Bold" panose="020E0705020206020404" pitchFamily="34" charset="0"/>
                <a:ea typeface="Calibri"/>
                <a:cs typeface="Arial"/>
              </a:rPr>
              <a:t>Since (1974) </a:t>
            </a:r>
            <a:r>
              <a:rPr lang="en-US" sz="2000" dirty="0">
                <a:solidFill>
                  <a:prstClr val="black"/>
                </a:solidFill>
                <a:latin typeface="Copperplate Gothic Bold" panose="020E0705020206020404" pitchFamily="34" charset="0"/>
                <a:ea typeface="Calibri"/>
                <a:cs typeface="Arial"/>
              </a:rPr>
              <a:t>until the beginning of the eighties, the number of manuscripts reached (36,500) manuscripts</a:t>
            </a:r>
            <a:r>
              <a:rPr lang="en-US" sz="2000" dirty="0" smtClean="0">
                <a:solidFill>
                  <a:prstClr val="black"/>
                </a:solidFill>
                <a:latin typeface="Copperplate Gothic Bold" panose="020E0705020206020404" pitchFamily="34" charset="0"/>
                <a:ea typeface="Calibri"/>
                <a:cs typeface="Arial"/>
              </a:rPr>
              <a:t>.</a:t>
            </a:r>
          </a:p>
          <a:p>
            <a:endParaRPr lang="en-US" sz="2400" dirty="0" smtClean="0">
              <a:latin typeface="Franklin Gothic Demi" panose="020B0703020102020204" pitchFamily="34" charset="0"/>
              <a:ea typeface="Calibri"/>
              <a:cs typeface="Arial"/>
            </a:endParaRPr>
          </a:p>
          <a:p>
            <a:r>
              <a:rPr lang="en-US" sz="2000" dirty="0">
                <a:latin typeface="Copperplate Gothic Bold" panose="020E0705020206020404" pitchFamily="34" charset="0"/>
                <a:ea typeface="Calibri"/>
                <a:cs typeface="Arial"/>
              </a:rPr>
              <a:t>In (</a:t>
            </a:r>
            <a:r>
              <a:rPr lang="en-US" sz="2000" dirty="0" smtClean="0">
                <a:latin typeface="Copperplate Gothic Bold" panose="020E0705020206020404" pitchFamily="34" charset="0"/>
                <a:ea typeface="Calibri"/>
                <a:cs typeface="Arial"/>
              </a:rPr>
              <a:t>1988) </a:t>
            </a:r>
            <a:r>
              <a:rPr lang="en-US" sz="2000" dirty="0">
                <a:latin typeface="Copperplate Gothic Bold" panose="020E0705020206020404" pitchFamily="34" charset="0"/>
                <a:ea typeface="Calibri"/>
                <a:cs typeface="Arial"/>
              </a:rPr>
              <a:t>the manuscripts were transferred to the Iraqi Manuscripts House </a:t>
            </a:r>
            <a:r>
              <a:rPr lang="en-US" sz="2000" dirty="0" smtClean="0">
                <a:latin typeface="Copperplate Gothic Bold" panose="020E0705020206020404" pitchFamily="34" charset="0"/>
                <a:ea typeface="Calibri"/>
                <a:cs typeface="Arial"/>
              </a:rPr>
              <a:t>that </a:t>
            </a:r>
            <a:r>
              <a:rPr lang="en-US" sz="2000" dirty="0">
                <a:latin typeface="Copperplate Gothic Bold" panose="020E0705020206020404" pitchFamily="34" charset="0"/>
                <a:ea typeface="Calibri"/>
                <a:cs typeface="Arial"/>
              </a:rPr>
              <a:t>occupy one of the most beautiful heritage houses in Baghdad, </a:t>
            </a:r>
            <a:r>
              <a:rPr lang="en-US" sz="2000" dirty="0" smtClean="0">
                <a:latin typeface="Copperplate Gothic Bold" panose="020E0705020206020404" pitchFamily="34" charset="0"/>
                <a:ea typeface="Calibri"/>
                <a:cs typeface="Arial"/>
              </a:rPr>
              <a:t>the house </a:t>
            </a:r>
            <a:r>
              <a:rPr lang="en-US" sz="2000" dirty="0">
                <a:latin typeface="Copperplate Gothic Bold" panose="020E0705020206020404" pitchFamily="34" charset="0"/>
                <a:ea typeface="Calibri"/>
                <a:cs typeface="Arial"/>
              </a:rPr>
              <a:t>affiliated to the General Authority for Antiquities and Heritage.</a:t>
            </a:r>
          </a:p>
          <a:p>
            <a:endParaRPr lang="en-US" sz="2000" dirty="0" smtClean="0">
              <a:latin typeface="Franklin Gothic Demi" panose="020B0703020102020204" pitchFamily="34" charset="0"/>
              <a:ea typeface="Calibri"/>
              <a:cs typeface="Arial"/>
            </a:endParaRPr>
          </a:p>
          <a:p>
            <a:pPr lvl="0">
              <a:buClr>
                <a:srgbClr val="3891A7"/>
              </a:buClr>
            </a:pPr>
            <a:r>
              <a:rPr lang="en-US" sz="2000" dirty="0">
                <a:solidFill>
                  <a:prstClr val="black"/>
                </a:solidFill>
                <a:latin typeface="Copperplate Gothic Bold" panose="020E0705020206020404" pitchFamily="34" charset="0"/>
                <a:ea typeface="Calibri"/>
                <a:cs typeface="Arial"/>
              </a:rPr>
              <a:t>After (1988) </a:t>
            </a:r>
            <a:r>
              <a:rPr lang="en-US" sz="2000" dirty="0" smtClean="0">
                <a:solidFill>
                  <a:prstClr val="black"/>
                </a:solidFill>
                <a:latin typeface="Copperplate Gothic Bold" panose="020E0705020206020404" pitchFamily="34" charset="0"/>
                <a:ea typeface="Calibri"/>
                <a:cs typeface="Arial"/>
              </a:rPr>
              <a:t>and because their </a:t>
            </a:r>
            <a:r>
              <a:rPr lang="en-US" sz="2000" dirty="0">
                <a:solidFill>
                  <a:prstClr val="black"/>
                </a:solidFill>
                <a:latin typeface="Copperplate Gothic Bold" panose="020E0705020206020404" pitchFamily="34" charset="0"/>
                <a:ea typeface="Calibri"/>
                <a:cs typeface="Arial"/>
              </a:rPr>
              <a:t>number increased to (47,000) </a:t>
            </a:r>
            <a:r>
              <a:rPr lang="en-US" sz="2000" dirty="0" smtClean="0">
                <a:solidFill>
                  <a:prstClr val="black"/>
                </a:solidFill>
                <a:latin typeface="Copperplate Gothic Bold" panose="020E0705020206020404" pitchFamily="34" charset="0"/>
                <a:ea typeface="Calibri"/>
                <a:cs typeface="Arial"/>
              </a:rPr>
              <a:t>volumes,</a:t>
            </a:r>
            <a:r>
              <a:rPr lang="en-US" sz="2000" dirty="0" smtClean="0">
                <a:solidFill>
                  <a:prstClr val="black"/>
                </a:solidFill>
                <a:latin typeface="Copperplate Gothic Bold" panose="020E0705020206020404" pitchFamily="34" charset="0"/>
              </a:rPr>
              <a:t> the </a:t>
            </a:r>
            <a:r>
              <a:rPr lang="en-US" sz="2000" dirty="0" smtClean="0">
                <a:latin typeface="Copperplate Gothic Bold" panose="020E0705020206020404" pitchFamily="34" charset="0"/>
                <a:ea typeface="Calibri"/>
                <a:cs typeface="Arial"/>
              </a:rPr>
              <a:t>manuscripts </a:t>
            </a:r>
            <a:r>
              <a:rPr lang="en-US" sz="2000" dirty="0">
                <a:latin typeface="Copperplate Gothic Bold" panose="020E0705020206020404" pitchFamily="34" charset="0"/>
                <a:ea typeface="Calibri"/>
                <a:cs typeface="Arial"/>
              </a:rPr>
              <a:t>occupied three heritage houses in the heart of the </a:t>
            </a:r>
            <a:r>
              <a:rPr lang="en-US" sz="2000" dirty="0" smtClean="0">
                <a:latin typeface="Copperplate Gothic Bold" panose="020E0705020206020404" pitchFamily="34" charset="0"/>
                <a:ea typeface="Calibri"/>
                <a:cs typeface="Arial"/>
              </a:rPr>
              <a:t>capital Baghdad.</a:t>
            </a:r>
            <a:endParaRPr lang="en-US" sz="2000" dirty="0">
              <a:latin typeface="Copperplate Gothic Bold" panose="020E0705020206020404"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6046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908720"/>
            <a:ext cx="8064896" cy="5832648"/>
          </a:xfrm>
        </p:spPr>
        <p:txBody>
          <a:bodyPr>
            <a:normAutofit/>
          </a:bodyPr>
          <a:lstStyle/>
          <a:p>
            <a:pPr marL="0" lvl="0" indent="0" algn="justLow">
              <a:lnSpc>
                <a:spcPct val="115000"/>
              </a:lnSpc>
              <a:spcAft>
                <a:spcPts val="1000"/>
              </a:spcAft>
              <a:buClr>
                <a:srgbClr val="050505"/>
              </a:buClr>
              <a:buNone/>
            </a:pPr>
            <a:endParaRPr lang="en-US" sz="2000" b="1" dirty="0">
              <a:solidFill>
                <a:srgbClr val="050505"/>
              </a:solidFill>
              <a:latin typeface="Bahnschrift" panose="020B0502040204020203" pitchFamily="34" charset="0"/>
              <a:ea typeface="Calibri"/>
              <a:cs typeface="Times New Roman"/>
            </a:endParaRPr>
          </a:p>
          <a:p>
            <a:pPr marL="285750" indent="-285750" algn="justLow">
              <a:lnSpc>
                <a:spcPct val="115000"/>
              </a:lnSpc>
              <a:spcAft>
                <a:spcPts val="1000"/>
              </a:spcAft>
              <a:buClr>
                <a:srgbClr val="050505"/>
              </a:buClr>
            </a:pPr>
            <a:r>
              <a:rPr lang="en-US" sz="1800" dirty="0" smtClean="0">
                <a:solidFill>
                  <a:prstClr val="black"/>
                </a:solidFill>
                <a:latin typeface="Copperplate Gothic Bold" panose="020E0705020206020404" pitchFamily="34" charset="0"/>
                <a:ea typeface="Calibri"/>
                <a:cs typeface="Arial"/>
              </a:rPr>
              <a:t>The </a:t>
            </a:r>
            <a:r>
              <a:rPr lang="en-US" sz="1800" dirty="0">
                <a:solidFill>
                  <a:prstClr val="black"/>
                </a:solidFill>
                <a:latin typeface="Copperplate Gothic Bold" panose="020E0705020206020404" pitchFamily="34" charset="0"/>
                <a:ea typeface="Calibri"/>
                <a:cs typeface="Arial"/>
              </a:rPr>
              <a:t>house preserves the precious of historical and literary manuscripts (</a:t>
            </a:r>
            <a:r>
              <a:rPr lang="en-US" sz="1800" dirty="0">
                <a:solidFill>
                  <a:srgbClr val="FF0000"/>
                </a:solidFill>
                <a:latin typeface="Copperplate Gothic Bold" panose="020E0705020206020404" pitchFamily="34" charset="0"/>
                <a:ea typeface="Calibri"/>
                <a:cs typeface="Arial"/>
              </a:rPr>
              <a:t>some of which date back to the first century AH</a:t>
            </a:r>
            <a:r>
              <a:rPr lang="en-US" sz="1800" dirty="0" smtClean="0">
                <a:solidFill>
                  <a:srgbClr val="FF0000"/>
                </a:solidFill>
                <a:latin typeface="Copperplate Gothic Bold" panose="020E0705020206020404" pitchFamily="34" charset="0"/>
                <a:ea typeface="Calibri"/>
                <a:cs typeface="Arial"/>
              </a:rPr>
              <a:t>)</a:t>
            </a:r>
            <a:r>
              <a:rPr lang="en-US" sz="1800" dirty="0" smtClean="0">
                <a:solidFill>
                  <a:prstClr val="black"/>
                </a:solidFill>
                <a:latin typeface="Copperplate Gothic Bold" panose="020E0705020206020404" pitchFamily="34" charset="0"/>
                <a:ea typeface="Calibri"/>
                <a:cs typeface="Arial"/>
              </a:rPr>
              <a:t> belong </a:t>
            </a:r>
            <a:r>
              <a:rPr lang="en-US" sz="1800" dirty="0">
                <a:solidFill>
                  <a:prstClr val="black"/>
                </a:solidFill>
                <a:latin typeface="Copperplate Gothic Bold" panose="020E0705020206020404" pitchFamily="34" charset="0"/>
                <a:ea typeface="Calibri"/>
                <a:cs typeface="Arial"/>
              </a:rPr>
              <a:t>to major authors, historians, scientists and </a:t>
            </a:r>
            <a:r>
              <a:rPr lang="en-US" sz="1800" dirty="0" smtClean="0">
                <a:solidFill>
                  <a:prstClr val="black"/>
                </a:solidFill>
                <a:latin typeface="Copperplate Gothic Bold" panose="020E0705020206020404" pitchFamily="34" charset="0"/>
                <a:ea typeface="Calibri"/>
                <a:cs typeface="Arial"/>
              </a:rPr>
              <a:t>writers, </a:t>
            </a:r>
            <a:r>
              <a:rPr lang="en-US" sz="1800" dirty="0">
                <a:solidFill>
                  <a:prstClr val="black"/>
                </a:solidFill>
                <a:latin typeface="Copperplate Gothic Bold" panose="020E0705020206020404" pitchFamily="34" charset="0"/>
                <a:ea typeface="Calibri"/>
                <a:cs typeface="Arial"/>
              </a:rPr>
              <a:t>also included wide scientific fields approaching (33) fields.</a:t>
            </a:r>
          </a:p>
          <a:p>
            <a:pPr marL="342900" indent="-342900">
              <a:lnSpc>
                <a:spcPct val="115000"/>
              </a:lnSpc>
              <a:spcAft>
                <a:spcPts val="1000"/>
              </a:spcAft>
              <a:buClr>
                <a:srgbClr val="050505"/>
              </a:buClr>
            </a:pPr>
            <a:r>
              <a:rPr lang="en-US" sz="1800" dirty="0">
                <a:solidFill>
                  <a:prstClr val="black"/>
                </a:solidFill>
                <a:latin typeface="Copperplate Gothic Bold" panose="020E0705020206020404" pitchFamily="34" charset="0"/>
                <a:ea typeface="Calibri"/>
                <a:cs typeface="Arial"/>
              </a:rPr>
              <a:t>The number of manuscripts of the public and private libraries after registered in the house , reached to a total of (35,000) volumes</a:t>
            </a:r>
            <a:r>
              <a:rPr lang="ar-SA" sz="1800" dirty="0">
                <a:solidFill>
                  <a:prstClr val="black"/>
                </a:solidFill>
                <a:latin typeface="Copperplate Gothic Bold" panose="020E0705020206020404" pitchFamily="34" charset="0"/>
                <a:ea typeface="Calibri"/>
                <a:cs typeface="Arial"/>
              </a:rPr>
              <a:t>.</a:t>
            </a:r>
            <a:endParaRPr lang="en-US" sz="1800" dirty="0">
              <a:solidFill>
                <a:prstClr val="black"/>
              </a:solidFill>
              <a:latin typeface="Copperplate Gothic Bold" panose="020E0705020206020404" pitchFamily="34" charset="0"/>
              <a:ea typeface="Calibri"/>
              <a:cs typeface="Arial"/>
            </a:endParaRPr>
          </a:p>
          <a:p>
            <a:pPr marL="342900" lvl="0" indent="-342900" algn="justLow">
              <a:lnSpc>
                <a:spcPct val="115000"/>
              </a:lnSpc>
              <a:spcAft>
                <a:spcPts val="1000"/>
              </a:spcAft>
              <a:buClr>
                <a:srgbClr val="050505"/>
              </a:buClr>
            </a:pPr>
            <a:r>
              <a:rPr lang="en-US" sz="1800" dirty="0">
                <a:solidFill>
                  <a:prstClr val="black"/>
                </a:solidFill>
                <a:latin typeface="Copperplate Gothic Bold" panose="020E0705020206020404" pitchFamily="34" charset="0"/>
                <a:ea typeface="Calibri"/>
                <a:cs typeface="Arial"/>
              </a:rPr>
              <a:t>Perhaps one of the most famous stolen manuscripts before 2003 </a:t>
            </a:r>
            <a:r>
              <a:rPr lang="en-US" sz="1800" dirty="0" smtClean="0">
                <a:solidFill>
                  <a:prstClr val="black"/>
                </a:solidFill>
                <a:latin typeface="Copperplate Gothic Bold" panose="020E0705020206020404" pitchFamily="34" charset="0"/>
                <a:ea typeface="Calibri"/>
                <a:cs typeface="Arial"/>
              </a:rPr>
              <a:t>are:</a:t>
            </a:r>
          </a:p>
          <a:p>
            <a:pPr marL="342900" lvl="0" indent="-342900" algn="justLow">
              <a:lnSpc>
                <a:spcPct val="115000"/>
              </a:lnSpc>
              <a:spcAft>
                <a:spcPts val="1000"/>
              </a:spcAft>
              <a:buClr>
                <a:srgbClr val="050505"/>
              </a:buClr>
              <a:buFont typeface="+mj-lt"/>
              <a:buAutoNum type="arabicPeriod"/>
            </a:pPr>
            <a:r>
              <a:rPr lang="en-US" sz="1800" dirty="0" smtClean="0">
                <a:solidFill>
                  <a:prstClr val="black"/>
                </a:solidFill>
                <a:latin typeface="Copperplate Gothic Bold" panose="020E0705020206020404" pitchFamily="34" charset="0"/>
                <a:ea typeface="Calibri"/>
                <a:cs typeface="Arial"/>
              </a:rPr>
              <a:t> the </a:t>
            </a:r>
            <a:r>
              <a:rPr lang="en-US" sz="1800" dirty="0">
                <a:solidFill>
                  <a:prstClr val="black"/>
                </a:solidFill>
                <a:latin typeface="Copperplate Gothic Bold" panose="020E0705020206020404" pitchFamily="34" charset="0"/>
                <a:ea typeface="Calibri"/>
                <a:cs typeface="Arial"/>
              </a:rPr>
              <a:t>Qur'an </a:t>
            </a:r>
            <a:r>
              <a:rPr lang="en-US" sz="1800" dirty="0" smtClean="0">
                <a:solidFill>
                  <a:prstClr val="black"/>
                </a:solidFill>
                <a:latin typeface="Copperplate Gothic Bold" panose="020E0705020206020404" pitchFamily="34" charset="0"/>
                <a:ea typeface="Calibri"/>
                <a:cs typeface="Arial"/>
              </a:rPr>
              <a:t>delivered to the British museum</a:t>
            </a:r>
            <a:r>
              <a:rPr lang="en-US" sz="2000" dirty="0" smtClean="0">
                <a:solidFill>
                  <a:prstClr val="black"/>
                </a:solidFill>
                <a:latin typeface="Copperplate Gothic Bold" panose="020E0705020206020404" pitchFamily="34" charset="0"/>
                <a:ea typeface="Calibri"/>
                <a:cs typeface="Arial"/>
              </a:rPr>
              <a:t>, this manuscript </a:t>
            </a:r>
            <a:r>
              <a:rPr lang="en-US" sz="1800" dirty="0" smtClean="0">
                <a:solidFill>
                  <a:prstClr val="black"/>
                </a:solidFill>
                <a:latin typeface="Copperplate Gothic Bold" panose="020E0705020206020404" pitchFamily="34" charset="0"/>
                <a:ea typeface="Calibri"/>
                <a:cs typeface="Arial"/>
              </a:rPr>
              <a:t>written </a:t>
            </a:r>
            <a:r>
              <a:rPr lang="en-US" sz="1800" dirty="0">
                <a:solidFill>
                  <a:prstClr val="black"/>
                </a:solidFill>
                <a:latin typeface="Copperplate Gothic Bold" panose="020E0705020206020404" pitchFamily="34" charset="0"/>
                <a:ea typeface="Calibri"/>
                <a:cs typeface="Arial"/>
              </a:rPr>
              <a:t>by the most famous calligrapher in history, </a:t>
            </a:r>
            <a:r>
              <a:rPr lang="en-US" sz="1800" dirty="0" smtClean="0">
                <a:solidFill>
                  <a:srgbClr val="FF0000"/>
                </a:solidFill>
                <a:latin typeface="Copperplate Gothic Bold" panose="020E0705020206020404" pitchFamily="34" charset="0"/>
                <a:ea typeface="Calibri"/>
                <a:cs typeface="Arial"/>
              </a:rPr>
              <a:t>Ali </a:t>
            </a:r>
            <a:r>
              <a:rPr lang="en-US" sz="1800" dirty="0">
                <a:solidFill>
                  <a:srgbClr val="FF0000"/>
                </a:solidFill>
                <a:latin typeface="Copperplate Gothic Bold" panose="020E0705020206020404" pitchFamily="34" charset="0"/>
                <a:ea typeface="Calibri"/>
                <a:cs typeface="Arial"/>
              </a:rPr>
              <a:t>bin </a:t>
            </a:r>
            <a:r>
              <a:rPr lang="en-US" sz="1800" dirty="0" err="1">
                <a:solidFill>
                  <a:srgbClr val="FF0000"/>
                </a:solidFill>
                <a:latin typeface="Copperplate Gothic Bold" panose="020E0705020206020404" pitchFamily="34" charset="0"/>
                <a:ea typeface="Calibri"/>
                <a:cs typeface="Arial"/>
              </a:rPr>
              <a:t>Hilal</a:t>
            </a:r>
            <a:r>
              <a:rPr lang="en-US" sz="1800" dirty="0">
                <a:solidFill>
                  <a:srgbClr val="FF0000"/>
                </a:solidFill>
                <a:latin typeface="Copperplate Gothic Bold" panose="020E0705020206020404" pitchFamily="34" charset="0"/>
                <a:ea typeface="Calibri"/>
                <a:cs typeface="Arial"/>
              </a:rPr>
              <a:t> (Ibn Al-</a:t>
            </a:r>
            <a:r>
              <a:rPr lang="en-US" sz="1800" dirty="0" err="1">
                <a:solidFill>
                  <a:srgbClr val="FF0000"/>
                </a:solidFill>
                <a:latin typeface="Copperplate Gothic Bold" panose="020E0705020206020404" pitchFamily="34" charset="0"/>
                <a:ea typeface="Calibri"/>
                <a:cs typeface="Arial"/>
              </a:rPr>
              <a:t>Bawab</a:t>
            </a:r>
            <a:r>
              <a:rPr lang="en-US" sz="1800" dirty="0">
                <a:solidFill>
                  <a:srgbClr val="FF0000"/>
                </a:solidFill>
                <a:latin typeface="Copperplate Gothic Bold" panose="020E0705020206020404" pitchFamily="34" charset="0"/>
                <a:ea typeface="Calibri"/>
                <a:cs typeface="Arial"/>
              </a:rPr>
              <a:t>),</a:t>
            </a:r>
            <a:r>
              <a:rPr lang="en-US" sz="1800" dirty="0">
                <a:solidFill>
                  <a:prstClr val="black"/>
                </a:solidFill>
                <a:latin typeface="Copperplate Gothic Bold" panose="020E0705020206020404" pitchFamily="34" charset="0"/>
                <a:ea typeface="Calibri"/>
                <a:cs typeface="Arial"/>
              </a:rPr>
              <a:t> who died in </a:t>
            </a:r>
            <a:r>
              <a:rPr lang="en-US" sz="1800" dirty="0">
                <a:solidFill>
                  <a:srgbClr val="FF0000"/>
                </a:solidFill>
                <a:latin typeface="Copperplate Gothic Bold" panose="020E0705020206020404" pitchFamily="34" charset="0"/>
                <a:ea typeface="Calibri"/>
                <a:cs typeface="Arial"/>
              </a:rPr>
              <a:t>(413 AH </a:t>
            </a:r>
            <a:r>
              <a:rPr lang="en-US" sz="1800" dirty="0" smtClean="0">
                <a:solidFill>
                  <a:srgbClr val="FF0000"/>
                </a:solidFill>
                <a:latin typeface="Copperplate Gothic Bold" panose="020E0705020206020404" pitchFamily="34" charset="0"/>
                <a:ea typeface="Calibri"/>
                <a:cs typeface="Arial"/>
              </a:rPr>
              <a:t>)</a:t>
            </a:r>
            <a:endParaRPr lang="en-US" sz="2000" dirty="0">
              <a:solidFill>
                <a:srgbClr val="FF0000"/>
              </a:solidFill>
              <a:latin typeface="Copperplate Gothic Bold" panose="020E0705020206020404" pitchFamily="34" charset="0"/>
              <a:ea typeface="Calibri"/>
              <a:cs typeface="Arial"/>
            </a:endParaRPr>
          </a:p>
          <a:p>
            <a:pPr marL="0" indent="0" algn="justLow">
              <a:lnSpc>
                <a:spcPct val="115000"/>
              </a:lnSpc>
              <a:spcAft>
                <a:spcPts val="1000"/>
              </a:spcAft>
              <a:buClr>
                <a:srgbClr val="050505"/>
              </a:buClr>
              <a:buNone/>
            </a:pPr>
            <a:endParaRPr lang="en-US" sz="2000" dirty="0">
              <a:solidFill>
                <a:prstClr val="black"/>
              </a:solidFill>
              <a:latin typeface="Copperplate Gothic Bold" panose="020E0705020206020404" pitchFamily="34" charset="0"/>
              <a:ea typeface="Calibri"/>
              <a:cs typeface="Aria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886"/>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6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16632"/>
            <a:ext cx="7992888" cy="6624736"/>
          </a:xfrm>
        </p:spPr>
        <p:txBody>
          <a:bodyPr>
            <a:normAutofit/>
          </a:bodyPr>
          <a:lstStyle/>
          <a:p>
            <a:pPr marL="342900" indent="-342900" algn="justLow">
              <a:lnSpc>
                <a:spcPct val="115000"/>
              </a:lnSpc>
              <a:spcAft>
                <a:spcPts val="1000"/>
              </a:spcAft>
              <a:buClr>
                <a:srgbClr val="050505"/>
              </a:buClr>
              <a:buFont typeface="+mj-lt"/>
              <a:buAutoNum type="arabicPeriod"/>
            </a:pPr>
            <a:r>
              <a:rPr lang="en-US" sz="1800" dirty="0" smtClean="0">
                <a:solidFill>
                  <a:prstClr val="black"/>
                </a:solidFill>
                <a:latin typeface="Copperplate Gothic Bold" panose="020E0705020206020404" pitchFamily="34" charset="0"/>
                <a:ea typeface="Calibri"/>
                <a:cs typeface="Arial"/>
              </a:rPr>
              <a:t>2. Israeli </a:t>
            </a:r>
            <a:r>
              <a:rPr lang="en-US" sz="1800" dirty="0">
                <a:solidFill>
                  <a:prstClr val="black"/>
                </a:solidFill>
                <a:latin typeface="Copperplate Gothic Bold" panose="020E0705020206020404" pitchFamily="34" charset="0"/>
                <a:ea typeface="Calibri"/>
                <a:cs typeface="Arial"/>
              </a:rPr>
              <a:t>documents archived in ministries such as foreign affairs, and Iraq's official accusation of Israel of stealing the Babylonian Torah manuscript is perhaps the most famous indication of the looting of its manuscripts.</a:t>
            </a:r>
          </a:p>
          <a:p>
            <a:pPr marL="82296" indent="0" algn="justLow">
              <a:lnSpc>
                <a:spcPct val="115000"/>
              </a:lnSpc>
              <a:spcAft>
                <a:spcPts val="1000"/>
              </a:spcAft>
              <a:buClr>
                <a:srgbClr val="3891A7"/>
              </a:buClr>
              <a:buNone/>
            </a:pPr>
            <a:r>
              <a:rPr lang="en-US" sz="1800" dirty="0" smtClean="0">
                <a:solidFill>
                  <a:prstClr val="black"/>
                </a:solidFill>
                <a:latin typeface="Copperplate Gothic Bold" panose="020E0705020206020404" pitchFamily="34" charset="0"/>
                <a:ea typeface="Calibri"/>
                <a:cs typeface="Arial"/>
              </a:rPr>
              <a:t>3. The </a:t>
            </a:r>
            <a:r>
              <a:rPr lang="en-US" sz="1800" dirty="0">
                <a:solidFill>
                  <a:prstClr val="black"/>
                </a:solidFill>
                <a:latin typeface="Copperplate Gothic Bold" panose="020E0705020206020404" pitchFamily="34" charset="0"/>
                <a:ea typeface="Calibri"/>
                <a:cs typeface="Arial"/>
              </a:rPr>
              <a:t>Islamic State's invasion of Mosul in </a:t>
            </a:r>
            <a:r>
              <a:rPr lang="en-US" sz="1800" dirty="0" smtClean="0">
                <a:solidFill>
                  <a:prstClr val="black"/>
                </a:solidFill>
                <a:latin typeface="Copperplate Gothic Bold" panose="020E0705020206020404" pitchFamily="34" charset="0"/>
                <a:ea typeface="Calibri"/>
                <a:cs typeface="Arial"/>
              </a:rPr>
              <a:t>(2014) also burned and looted many manuscripts ,especially </a:t>
            </a:r>
            <a:r>
              <a:rPr lang="en-US" sz="1800" dirty="0">
                <a:solidFill>
                  <a:prstClr val="black"/>
                </a:solidFill>
                <a:latin typeface="Copperplate Gothic Bold" panose="020E0705020206020404" pitchFamily="34" charset="0"/>
                <a:ea typeface="Calibri"/>
                <a:cs typeface="Arial"/>
              </a:rPr>
              <a:t>manuscripts at the University of Mosul and places designated for preserving manuscripts and churches, </a:t>
            </a:r>
            <a:r>
              <a:rPr lang="en-US" sz="1800" dirty="0" smtClean="0">
                <a:solidFill>
                  <a:prstClr val="black"/>
                </a:solidFill>
                <a:latin typeface="Copperplate Gothic Bold" panose="020E0705020206020404" pitchFamily="34" charset="0"/>
                <a:ea typeface="Calibri"/>
                <a:cs typeface="Arial"/>
              </a:rPr>
              <a:t>the number of the  looted manuscripts </a:t>
            </a:r>
            <a:r>
              <a:rPr lang="en-US" sz="1800" dirty="0">
                <a:solidFill>
                  <a:prstClr val="black"/>
                </a:solidFill>
                <a:latin typeface="Copperplate Gothic Bold" panose="020E0705020206020404" pitchFamily="34" charset="0"/>
                <a:ea typeface="Calibri"/>
                <a:cs typeface="Arial"/>
              </a:rPr>
              <a:t>exceeded </a:t>
            </a:r>
            <a:r>
              <a:rPr lang="en-US" sz="1800" dirty="0" smtClean="0">
                <a:solidFill>
                  <a:prstClr val="black"/>
                </a:solidFill>
                <a:latin typeface="Copperplate Gothic Bold" panose="020E0705020206020404" pitchFamily="34" charset="0"/>
                <a:ea typeface="Calibri"/>
                <a:cs typeface="Arial"/>
              </a:rPr>
              <a:t>to (4,000) </a:t>
            </a:r>
            <a:r>
              <a:rPr lang="en-US" sz="1800" dirty="0">
                <a:solidFill>
                  <a:prstClr val="black"/>
                </a:solidFill>
                <a:latin typeface="Copperplate Gothic Bold" panose="020E0705020206020404" pitchFamily="34" charset="0"/>
                <a:ea typeface="Calibri"/>
                <a:cs typeface="Arial"/>
              </a:rPr>
              <a:t>manuscripts.</a:t>
            </a:r>
          </a:p>
          <a:p>
            <a:pPr marL="82296" indent="0" algn="justLow">
              <a:lnSpc>
                <a:spcPct val="115000"/>
              </a:lnSpc>
              <a:spcAft>
                <a:spcPts val="1000"/>
              </a:spcAft>
              <a:buNone/>
            </a:pPr>
            <a:r>
              <a:rPr lang="en-US" sz="1800" dirty="0" smtClean="0">
                <a:solidFill>
                  <a:prstClr val="black"/>
                </a:solidFill>
                <a:latin typeface="Copperplate Gothic Bold" panose="020E0705020206020404" pitchFamily="34" charset="0"/>
                <a:ea typeface="Calibri"/>
                <a:cs typeface="Arial"/>
              </a:rPr>
              <a:t>4. During </a:t>
            </a:r>
            <a:r>
              <a:rPr lang="en-US" sz="1800" dirty="0">
                <a:solidFill>
                  <a:prstClr val="black"/>
                </a:solidFill>
                <a:latin typeface="Copperplate Gothic Bold" panose="020E0705020206020404" pitchFamily="34" charset="0"/>
                <a:ea typeface="Calibri"/>
                <a:cs typeface="Arial"/>
              </a:rPr>
              <a:t>an uprising in the provinces in </a:t>
            </a:r>
            <a:r>
              <a:rPr lang="en-US" sz="1800" dirty="0" smtClean="0">
                <a:solidFill>
                  <a:prstClr val="black"/>
                </a:solidFill>
                <a:latin typeface="Copperplate Gothic Bold" panose="020E0705020206020404" pitchFamily="34" charset="0"/>
                <a:ea typeface="Calibri"/>
                <a:cs typeface="Arial"/>
              </a:rPr>
              <a:t>(1991),(</a:t>
            </a:r>
            <a:r>
              <a:rPr lang="en-US" sz="1800" dirty="0">
                <a:solidFill>
                  <a:prstClr val="black"/>
                </a:solidFill>
                <a:latin typeface="Copperplate Gothic Bold" panose="020E0705020206020404" pitchFamily="34" charset="0"/>
                <a:ea typeface="Calibri"/>
                <a:cs typeface="Arial"/>
              </a:rPr>
              <a:t>20,000) manuscripts were endangered, (346) were confirmed missing .</a:t>
            </a:r>
          </a:p>
          <a:p>
            <a:pPr marL="82296" indent="0" algn="justLow">
              <a:lnSpc>
                <a:spcPct val="115000"/>
              </a:lnSpc>
              <a:spcAft>
                <a:spcPts val="1000"/>
              </a:spcAft>
              <a:buNone/>
            </a:pPr>
            <a:r>
              <a:rPr lang="en-US" sz="1800" dirty="0" smtClean="0">
                <a:solidFill>
                  <a:prstClr val="black"/>
                </a:solidFill>
                <a:latin typeface="Copperplate Gothic Bold" panose="020E0705020206020404" pitchFamily="34" charset="0"/>
                <a:ea typeface="Calibri"/>
                <a:cs typeface="Arial"/>
              </a:rPr>
              <a:t>5. (1,000</a:t>
            </a:r>
            <a:r>
              <a:rPr lang="en-US" sz="1800" dirty="0">
                <a:solidFill>
                  <a:prstClr val="black"/>
                </a:solidFill>
                <a:latin typeface="Copperplate Gothic Bold" panose="020E0705020206020404" pitchFamily="34" charset="0"/>
                <a:ea typeface="Calibri"/>
                <a:cs typeface="Arial"/>
              </a:rPr>
              <a:t>) manuscripts from the </a:t>
            </a:r>
            <a:r>
              <a:rPr lang="en-US" sz="1800" dirty="0" err="1">
                <a:solidFill>
                  <a:prstClr val="black"/>
                </a:solidFill>
                <a:latin typeface="Copperplate Gothic Bold" panose="020E0705020206020404" pitchFamily="34" charset="0"/>
                <a:ea typeface="Calibri"/>
                <a:cs typeface="Arial"/>
              </a:rPr>
              <a:t>Baraki</a:t>
            </a:r>
            <a:r>
              <a:rPr lang="en-US" sz="1800" dirty="0">
                <a:solidFill>
                  <a:prstClr val="black"/>
                </a:solidFill>
                <a:latin typeface="Copperplate Gothic Bold" panose="020E0705020206020404" pitchFamily="34" charset="0"/>
                <a:ea typeface="Calibri"/>
                <a:cs typeface="Arial"/>
              </a:rPr>
              <a:t>, and </a:t>
            </a:r>
            <a:r>
              <a:rPr lang="en-US" sz="1800" dirty="0" err="1">
                <a:solidFill>
                  <a:prstClr val="black"/>
                </a:solidFill>
                <a:latin typeface="Copperplate Gothic Bold" panose="020E0705020206020404" pitchFamily="34" charset="0"/>
                <a:ea typeface="Calibri"/>
                <a:cs typeface="Arial"/>
              </a:rPr>
              <a:t>Kashani</a:t>
            </a:r>
            <a:r>
              <a:rPr lang="en-US" sz="1800" dirty="0">
                <a:solidFill>
                  <a:prstClr val="black"/>
                </a:solidFill>
                <a:latin typeface="Copperplate Gothic Bold" panose="020E0705020206020404" pitchFamily="34" charset="0"/>
                <a:ea typeface="Calibri"/>
                <a:cs typeface="Arial"/>
              </a:rPr>
              <a:t>, also other special collections of Najaf and Karbala were transferred to Iran during that uprising.</a:t>
            </a:r>
          </a:p>
          <a:p>
            <a:pPr marL="82296" lvl="0" indent="0">
              <a:lnSpc>
                <a:spcPct val="115000"/>
              </a:lnSpc>
              <a:spcAft>
                <a:spcPts val="1000"/>
              </a:spcAft>
              <a:buClr>
                <a:srgbClr val="3891A7"/>
              </a:buClr>
              <a:buNone/>
            </a:pPr>
            <a:endParaRPr lang="en-US" sz="1800" dirty="0">
              <a:solidFill>
                <a:prstClr val="black"/>
              </a:solidFill>
              <a:latin typeface="Copperplate Gothic Bold" panose="020E0705020206020404" pitchFamily="34" charset="0"/>
              <a:ea typeface="Calibri"/>
              <a:cs typeface="Arial"/>
            </a:endParaRPr>
          </a:p>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652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77414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Override1.xml><?xml version="1.0" encoding="utf-8"?>
<a:themeOverride xmlns:a="http://schemas.openxmlformats.org/drawingml/2006/main">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docProps/app.xml><?xml version="1.0" encoding="utf-8"?>
<Properties xmlns="http://schemas.openxmlformats.org/officeDocument/2006/extended-properties" xmlns:vt="http://schemas.openxmlformats.org/officeDocument/2006/docPropsVTypes">
  <Template/>
  <TotalTime>595</TotalTime>
  <Words>2086</Words>
  <Application>Microsoft Office PowerPoint</Application>
  <PresentationFormat>On-screen Show (4:3)</PresentationFormat>
  <Paragraphs>248</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Solstice</vt:lpstr>
      <vt:lpstr>THE  IRAQI MANUSCRIPTS,THEIR REALITY, INSTITUTIONS ,THEIR CHALLENGES</vt:lpstr>
      <vt:lpstr>PowerPoint Presentation</vt:lpstr>
      <vt:lpstr>Introduction</vt:lpstr>
      <vt:lpstr> (Looting and destroying the Iraqi Intellectual Heritage of Manuscripts.)</vt:lpstr>
      <vt:lpstr>PowerPoint Presentation</vt:lpstr>
      <vt:lpstr>Preserving Manuscripts before 2003</vt:lpstr>
      <vt:lpstr>PowerPoint Presentation</vt:lpstr>
      <vt:lpstr>PowerPoint Presentation</vt:lpstr>
      <vt:lpstr>PowerPoint Presentation</vt:lpstr>
      <vt:lpstr>Another protections procedures before 2003</vt:lpstr>
      <vt:lpstr>PowerPoint Presentation</vt:lpstr>
      <vt:lpstr>Numbers of manuscripts lost during the U.S. invasion in 2003</vt:lpstr>
      <vt:lpstr>PowerPoint Presentation</vt:lpstr>
      <vt:lpstr>(Appendix) IRAQ MSS COLLECTIONS lost through  2003 American Inventions</vt:lpstr>
      <vt:lpstr>PowerPoint Presentation</vt:lpstr>
      <vt:lpstr>PowerPoint Presentation</vt:lpstr>
      <vt:lpstr>PowerPoint Presentation</vt:lpstr>
      <vt:lpstr>  The New Agenda for the Manuscripts Center </vt:lpstr>
      <vt:lpstr>PowerPoint Presentation</vt:lpstr>
      <vt:lpstr>PowerPoint Presentation</vt:lpstr>
      <vt:lpstr> Great Initiative to Revive Its Unique Manuscripts  </vt:lpstr>
      <vt:lpstr>PowerPoint Presentation</vt:lpstr>
      <vt:lpstr>The most prominent needs of the house revealed from the review</vt:lpstr>
      <vt:lpstr>PowerPoint Presentation</vt:lpstr>
      <vt:lpstr> The joint effort with France and Italy includes: </vt:lpstr>
      <vt:lpstr>Project outline</vt:lpstr>
      <vt:lpstr>PowerPoint Presentation</vt:lpstr>
      <vt:lpstr> </vt:lpstr>
      <vt:lpstr>PowerPoint Presentation</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IRAQI MANUSCRIPTS,THEIR REALITY, INSTITUTIONS ,THEIR CHALLENGES</dc:title>
  <dc:creator>Maher</dc:creator>
  <cp:lastModifiedBy>Maher</cp:lastModifiedBy>
  <cp:revision>61</cp:revision>
  <dcterms:created xsi:type="dcterms:W3CDTF">2024-04-20T19:23:44Z</dcterms:created>
  <dcterms:modified xsi:type="dcterms:W3CDTF">2024-04-22T08:25:12Z</dcterms:modified>
</cp:coreProperties>
</file>