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376" r:id="rId3"/>
    <p:sldId id="377" r:id="rId4"/>
    <p:sldId id="378" r:id="rId5"/>
    <p:sldId id="379" r:id="rId6"/>
    <p:sldId id="325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1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2" autoAdjust="0"/>
    <p:restoredTop sz="94660"/>
  </p:normalViewPr>
  <p:slideViewPr>
    <p:cSldViewPr snapToGrid="0">
      <p:cViewPr varScale="1">
        <p:scale>
          <a:sx n="68" d="100"/>
          <a:sy n="68" d="100"/>
        </p:scale>
        <p:origin x="107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-16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844BB2-DFF4-4CEA-94B2-DD9327D57D0E}" type="datetimeFigureOut">
              <a:rPr lang="en-AU" smtClean="0"/>
              <a:t>26/10/2016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AEB5D-2614-46A2-B932-A47CA15055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4796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71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885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369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1" y="6415548"/>
            <a:ext cx="9143999" cy="44245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6" descr="https://www.one.org/wp-content/themes/one_2014/library/images/goal-icons/goals-wheel-soli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57" y="6469134"/>
            <a:ext cx="335280" cy="33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563193" y="6378656"/>
            <a:ext cx="6481828" cy="425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1050" b="1" dirty="0">
                <a:solidFill>
                  <a:schemeClr val="bg1"/>
                </a:solidFill>
                <a:latin typeface="Century Gothic" panose="020B0502020202020204" pitchFamily="34" charset="0"/>
              </a:rPr>
              <a:t>LIBRARIES, DEVELOPMENT,  AND THE UN 2030 AGENDA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90" b="50645"/>
          <a:stretch/>
        </p:blipFill>
        <p:spPr>
          <a:xfrm>
            <a:off x="8091315" y="6491257"/>
            <a:ext cx="838060" cy="20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53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206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88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369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09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374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945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83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92F06-4F8E-49A7-8A63-A9456FB56953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709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90" b="50645"/>
          <a:stretch/>
        </p:blipFill>
        <p:spPr>
          <a:xfrm>
            <a:off x="3664150" y="687104"/>
            <a:ext cx="1826476" cy="45037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620983" y="1214336"/>
            <a:ext cx="39020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400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INTERNATIONAL ADVOCACY PROGRAMME</a:t>
            </a:r>
            <a:endParaRPr lang="en-US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49712" y="2875509"/>
            <a:ext cx="6481828" cy="759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LIBRARIES, DEVELOPMENT, </a:t>
            </a:r>
            <a:br>
              <a:rPr 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r>
              <a:rPr 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AND THE UN 2030 AGENDA</a:t>
            </a:r>
          </a:p>
        </p:txBody>
      </p:sp>
      <p:pic>
        <p:nvPicPr>
          <p:cNvPr id="1028" name="Picture 4" descr="http://i0.wp.com/www.un.org/sustainabledevelopment/wp-content/uploads/2015/12/english_SDG_17goals_poster_all_languages_with_UN_emblem_1.png?resize=728%2C45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59"/>
          <a:stretch/>
        </p:blipFill>
        <p:spPr bwMode="auto">
          <a:xfrm>
            <a:off x="1813662" y="3893223"/>
            <a:ext cx="5516669" cy="179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i0.wp.com/www.un.org/sustainabledevelopment/wp-content/uploads/2015/12/english_SDG_17goals_poster_all_languages_with_UN_emblem_1.png?resize=728%2C45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10" b="52869"/>
          <a:stretch/>
        </p:blipFill>
        <p:spPr bwMode="auto">
          <a:xfrm>
            <a:off x="1813662" y="1639036"/>
            <a:ext cx="5516669" cy="957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ww.one.org/wp-content/themes/one_2014/library/images/goal-icons/goals-wheel-soli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559" y="2862696"/>
            <a:ext cx="685818" cy="685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/>
          <p:cNvCxnSpPr/>
          <p:nvPr/>
        </p:nvCxnSpPr>
        <p:spPr>
          <a:xfrm flipV="1">
            <a:off x="1061884" y="2713594"/>
            <a:ext cx="7138219" cy="1"/>
          </a:xfrm>
          <a:prstGeom prst="line">
            <a:avLst/>
          </a:prstGeom>
          <a:ln w="31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061884" y="3720868"/>
            <a:ext cx="7138219" cy="1"/>
          </a:xfrm>
          <a:prstGeom prst="line">
            <a:avLst/>
          </a:prstGeom>
          <a:ln w="31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42567" y="5861229"/>
            <a:ext cx="897685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500" dirty="0">
                <a:solidFill>
                  <a:schemeClr val="bg1"/>
                </a:solidFill>
              </a:rPr>
              <a:t>TOPIC 5:  IAP FUNDING PROPOSAL</a:t>
            </a:r>
          </a:p>
        </p:txBody>
      </p:sp>
    </p:spTree>
    <p:extLst>
      <p:ext uri="{BB962C8B-B14F-4D97-AF65-F5344CB8AC3E}">
        <p14:creationId xmlns:p14="http://schemas.microsoft.com/office/powerpoint/2010/main" val="1176441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000" dirty="0"/>
              <a:t>Potential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974" y="1825625"/>
            <a:ext cx="8596941" cy="4351338"/>
          </a:xfrm>
        </p:spPr>
        <p:txBody>
          <a:bodyPr>
            <a:noAutofit/>
          </a:bodyPr>
          <a:lstStyle/>
          <a:p>
            <a:r>
              <a:rPr lang="en-AU" sz="2000" b="1" dirty="0"/>
              <a:t>Awareness raising </a:t>
            </a:r>
            <a:r>
              <a:rPr lang="en-AU" sz="2000" dirty="0"/>
              <a:t>and </a:t>
            </a:r>
            <a:r>
              <a:rPr lang="en-AU" sz="2000" b="1" dirty="0"/>
              <a:t>capacity building workshops </a:t>
            </a:r>
            <a:r>
              <a:rPr lang="en-AU" sz="2000" dirty="0"/>
              <a:t>focusing on implementing the UN 2030 Agenda at the </a:t>
            </a:r>
            <a:r>
              <a:rPr lang="en-AU" sz="2000" b="1" dirty="0"/>
              <a:t>regional level </a:t>
            </a:r>
            <a:r>
              <a:rPr lang="en-AU" sz="2000" dirty="0"/>
              <a:t>as well as specific country issues and positions;</a:t>
            </a:r>
            <a:endParaRPr lang="en-GB" sz="2000" dirty="0"/>
          </a:p>
          <a:p>
            <a:r>
              <a:rPr lang="en-AU" sz="2000" b="1" dirty="0"/>
              <a:t>Development of materials and events </a:t>
            </a:r>
            <a:r>
              <a:rPr lang="en-AU" sz="2000" dirty="0"/>
              <a:t>e.g. in conjunction with conferences and in-country meetings to support awareness-raising around the UN 2030 Agenda;</a:t>
            </a:r>
            <a:endParaRPr lang="en-GB" sz="2000" dirty="0"/>
          </a:p>
          <a:p>
            <a:r>
              <a:rPr lang="en-GB" sz="2000" dirty="0"/>
              <a:t>Workshops to assist librarians </a:t>
            </a:r>
            <a:r>
              <a:rPr lang="en-GB" sz="2000" b="1" dirty="0"/>
              <a:t>develop the skills of collecting data and stories</a:t>
            </a:r>
            <a:r>
              <a:rPr lang="en-GB" sz="2000" dirty="0"/>
              <a:t> to show how libraries are contributing to the UN SDGs;</a:t>
            </a:r>
          </a:p>
          <a:p>
            <a:r>
              <a:rPr lang="en-GB" sz="2000" b="1" dirty="0"/>
              <a:t>Bringing together </a:t>
            </a:r>
            <a:r>
              <a:rPr lang="en-GB" sz="2000" dirty="0"/>
              <a:t>a smaller number of associations in the region to form alliances or partnerships in pursuit of SDG advocacy;</a:t>
            </a:r>
          </a:p>
          <a:p>
            <a:r>
              <a:rPr lang="en-AU" sz="2000" b="1" dirty="0"/>
              <a:t>Assistance workshops </a:t>
            </a:r>
            <a:r>
              <a:rPr lang="en-AU" sz="2000" dirty="0"/>
              <a:t>facilitated by experts on different issues in the SDGs who can provide advice or research relating to advocacy, or support meetings with policymakers.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534088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000" dirty="0"/>
              <a:t>Application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974" y="1825625"/>
            <a:ext cx="8596941" cy="4351338"/>
          </a:xfrm>
        </p:spPr>
        <p:txBody>
          <a:bodyPr>
            <a:noAutofit/>
          </a:bodyPr>
          <a:lstStyle/>
          <a:p>
            <a:pPr lvl="0"/>
            <a:r>
              <a:rPr lang="en-GB" dirty="0"/>
              <a:t>The need, specific goals and expected outcomes of the activity</a:t>
            </a:r>
          </a:p>
          <a:p>
            <a:pPr lvl="0"/>
            <a:r>
              <a:rPr lang="en-GB" dirty="0"/>
              <a:t>Outline of the activity</a:t>
            </a:r>
          </a:p>
          <a:p>
            <a:pPr lvl="0"/>
            <a:r>
              <a:rPr lang="en-GB" dirty="0"/>
              <a:t>Capacity to carry out the activity. A letter from the proposed host institution or library association outlining how they will support the activity, description of facilities, and responsibility for financial payments and logistics</a:t>
            </a:r>
          </a:p>
          <a:p>
            <a:pPr lvl="0"/>
            <a:r>
              <a:rPr lang="en-GB" dirty="0"/>
              <a:t>Support for the activity from relevant associations or institutions</a:t>
            </a:r>
          </a:p>
        </p:txBody>
      </p:sp>
    </p:spTree>
    <p:extLst>
      <p:ext uri="{BB962C8B-B14F-4D97-AF65-F5344CB8AC3E}">
        <p14:creationId xmlns:p14="http://schemas.microsoft.com/office/powerpoint/2010/main" val="1316047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000" dirty="0"/>
              <a:t>Application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974" y="1825625"/>
            <a:ext cx="8596941" cy="4351338"/>
          </a:xfrm>
        </p:spPr>
        <p:txBody>
          <a:bodyPr>
            <a:noAutofit/>
          </a:bodyPr>
          <a:lstStyle/>
          <a:p>
            <a:pPr lvl="0"/>
            <a:r>
              <a:rPr lang="en-GB" dirty="0"/>
              <a:t>Outline of how the library community will be invited to participate, and plans for further actions</a:t>
            </a:r>
          </a:p>
          <a:p>
            <a:pPr lvl="0"/>
            <a:r>
              <a:rPr lang="en-GB" dirty="0"/>
              <a:t>How the activity will be promoted</a:t>
            </a:r>
          </a:p>
          <a:p>
            <a:pPr lvl="0"/>
            <a:r>
              <a:rPr lang="en-GB" dirty="0"/>
              <a:t>A detailed budget</a:t>
            </a:r>
          </a:p>
          <a:p>
            <a:pPr lvl="0"/>
            <a:r>
              <a:rPr lang="en-GB" dirty="0"/>
              <a:t>How the impact of the project will be evaluated.</a:t>
            </a:r>
          </a:p>
        </p:txBody>
      </p:sp>
    </p:spTree>
    <p:extLst>
      <p:ext uri="{BB962C8B-B14F-4D97-AF65-F5344CB8AC3E}">
        <p14:creationId xmlns:p14="http://schemas.microsoft.com/office/powerpoint/2010/main" val="3337740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094" y="242578"/>
            <a:ext cx="7886700" cy="1039468"/>
          </a:xfrm>
        </p:spPr>
        <p:txBody>
          <a:bodyPr>
            <a:normAutofit/>
          </a:bodyPr>
          <a:lstStyle/>
          <a:p>
            <a:r>
              <a:rPr lang="en-AU" sz="4000" dirty="0"/>
              <a:t>Draft Timeframe (October 2016)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973" y="1659118"/>
            <a:ext cx="8596941" cy="4430597"/>
          </a:xfrm>
        </p:spPr>
        <p:txBody>
          <a:bodyPr>
            <a:noAutofit/>
          </a:bodyPr>
          <a:lstStyle/>
          <a:p>
            <a:r>
              <a:rPr lang="nl-NL" sz="2400" dirty="0"/>
              <a:t>End January 2017 – Invitation to submit proposals issued</a:t>
            </a:r>
            <a:endParaRPr lang="en-GB" sz="2400" dirty="0"/>
          </a:p>
          <a:p>
            <a:r>
              <a:rPr lang="nl-NL" sz="2400" dirty="0"/>
              <a:t>3 March 2017 – Deadline for receipt of proposals and applications</a:t>
            </a:r>
            <a:endParaRPr lang="en-GB" sz="2400" dirty="0"/>
          </a:p>
          <a:p>
            <a:r>
              <a:rPr lang="nl-NL" sz="2400" dirty="0"/>
              <a:t>1 April 2017 – Recommendation by ALP committee to IFLA Governing Board</a:t>
            </a:r>
            <a:endParaRPr lang="en-GB" sz="2400" dirty="0"/>
          </a:p>
          <a:p>
            <a:r>
              <a:rPr lang="nl-NL" sz="2400" dirty="0"/>
              <a:t>17 April 2017 – Successful applicants notified</a:t>
            </a:r>
            <a:endParaRPr lang="en-GB" sz="2400" dirty="0"/>
          </a:p>
          <a:p>
            <a:r>
              <a:rPr lang="nl-NL" sz="2400" dirty="0"/>
              <a:t>May 2017 to September 2018 – Activities conducted</a:t>
            </a:r>
            <a:endParaRPr lang="en-GB" sz="2400" dirty="0"/>
          </a:p>
          <a:p>
            <a:r>
              <a:rPr lang="nl-NL" sz="2400" dirty="0"/>
              <a:t>March 2018 – Mid-point evaluation convening</a:t>
            </a:r>
            <a:endParaRPr lang="en-GB" sz="2400" dirty="0"/>
          </a:p>
          <a:p>
            <a:r>
              <a:rPr lang="nl-NL" sz="2400" dirty="0"/>
              <a:t>October 2018 – Evaluation and complete narrative and financial report to IFLA</a:t>
            </a:r>
            <a:endParaRPr lang="en-GB" sz="2400" dirty="0"/>
          </a:p>
          <a:p>
            <a:pPr marL="0" lv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446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500" dirty="0"/>
              <a:t>Get ready!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05254" y="6017342"/>
            <a:ext cx="3314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Image: </a:t>
            </a:r>
            <a:r>
              <a:rPr lang="en-AU" dirty="0"/>
              <a:t>http://www.barcinno.com</a:t>
            </a:r>
            <a:endParaRPr lang="en-AU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683" y="1561675"/>
            <a:ext cx="5804684" cy="4351338"/>
          </a:xfrm>
        </p:spPr>
      </p:pic>
    </p:spTree>
    <p:extLst>
      <p:ext uri="{BB962C8B-B14F-4D97-AF65-F5344CB8AC3E}">
        <p14:creationId xmlns:p14="http://schemas.microsoft.com/office/powerpoint/2010/main" val="4051617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P_Template" id="{19C3EDDF-65E2-4EB9-8731-BCAB101DCCDC}" vid="{F8E54871-5E8B-450E-9775-4F556650B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729</TotalTime>
  <Words>314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Potential activities</vt:lpstr>
      <vt:lpstr>Application information</vt:lpstr>
      <vt:lpstr>Application information</vt:lpstr>
      <vt:lpstr>Draft Timeframe (October 2016)</vt:lpstr>
      <vt:lpstr>Get ready!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Evgeni Hristov</dc:creator>
  <cp:lastModifiedBy>Helen Mandl</cp:lastModifiedBy>
  <cp:revision>94</cp:revision>
  <dcterms:created xsi:type="dcterms:W3CDTF">2016-09-06T09:01:44Z</dcterms:created>
  <dcterms:modified xsi:type="dcterms:W3CDTF">2016-10-26T16:42:39Z</dcterms:modified>
</cp:coreProperties>
</file>