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8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4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73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9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341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97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106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837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43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14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320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8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48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8300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95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702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15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70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39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59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111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657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7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062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358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54484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023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1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045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06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59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95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6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842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6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5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61233E-94A1-4244-B91E-EB4FFC2D4E29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4/22/2024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867DA5-F29C-4B29-B81E-F2072BE0107A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2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2938338"/>
          </a:xfrm>
        </p:spPr>
        <p:txBody>
          <a:bodyPr>
            <a:normAutofit/>
          </a:bodyPr>
          <a:lstStyle/>
          <a:p>
            <a:pPr algn="ctr" rtl="1"/>
            <a:r>
              <a:rPr lang="ar-SA" sz="4400" b="1" dirty="0">
                <a:solidFill>
                  <a:srgbClr val="FF0000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  <a:t>المخطوطات</a:t>
            </a:r>
            <a:r>
              <a:rPr lang="ar-IQ" sz="4400" b="1" dirty="0">
                <a:solidFill>
                  <a:srgbClr val="FF0000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  <a:t> العراقية</a:t>
            </a:r>
            <a:r>
              <a:rPr lang="en-GB" sz="4400" b="1" dirty="0">
                <a:solidFill>
                  <a:srgbClr val="FF0000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  <a:t/>
            </a:r>
            <a:br>
              <a:rPr lang="en-GB" sz="4400" b="1" dirty="0">
                <a:solidFill>
                  <a:srgbClr val="FF0000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</a:br>
            <a:r>
              <a:rPr lang="en-US" sz="1200" b="1" dirty="0">
                <a:solidFill>
                  <a:prstClr val="black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  <a:t/>
            </a:r>
            <a:br>
              <a:rPr lang="en-US" sz="1200" b="1" dirty="0">
                <a:solidFill>
                  <a:prstClr val="black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</a:br>
            <a:r>
              <a:rPr lang="ar-SA" sz="4400" b="1" dirty="0">
                <a:solidFill>
                  <a:srgbClr val="FF0000"/>
                </a:solidFill>
                <a:effectLst/>
                <a:latin typeface="Agency FB" panose="020B0503020202020204" pitchFamily="34" charset="0"/>
                <a:ea typeface="Calibri"/>
                <a:cs typeface="Simple Indust Shaded" panose="02010400000000000000" pitchFamily="2" charset="-78"/>
              </a:rPr>
              <a:t>( واقعها، مؤسساتها، تحدياتها)</a:t>
            </a:r>
            <a:endParaRPr lang="en-US" sz="4400" b="1" dirty="0">
              <a:latin typeface="Agency FB" panose="020B0503020202020204" pitchFamily="34" charset="0"/>
              <a:cs typeface="Simple Indust Shaded" panose="0201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212976"/>
            <a:ext cx="7962088" cy="3035424"/>
          </a:xfrm>
        </p:spPr>
        <p:txBody>
          <a:bodyPr>
            <a:normAutofit/>
          </a:bodyPr>
          <a:lstStyle/>
          <a:p>
            <a:pPr marL="82296" indent="0" algn="ctr" rtl="1">
              <a:buNone/>
            </a:pPr>
            <a:endParaRPr lang="ar-IQ" b="1" dirty="0" smtClean="0">
              <a:solidFill>
                <a:srgbClr val="FF0000"/>
              </a:solidFill>
              <a:latin typeface="Agency FB" panose="020B0503020202020204" pitchFamily="34" charset="0"/>
              <a:ea typeface="Calibri"/>
              <a:cs typeface="Arial"/>
            </a:endParaRPr>
          </a:p>
          <a:p>
            <a:pPr marL="82296" indent="0" algn="ctr" rtl="1">
              <a:buNone/>
            </a:pPr>
            <a:r>
              <a:rPr lang="ar-IQ" b="1" dirty="0" smtClean="0">
                <a:solidFill>
                  <a:srgbClr val="00B050"/>
                </a:solidFill>
                <a:latin typeface="Agency FB" panose="020B0503020202020204" pitchFamily="34" charset="0"/>
                <a:ea typeface="Calibri"/>
                <a:cs typeface="PT Bold Heading" panose="02010400000000000000" pitchFamily="2" charset="-78"/>
              </a:rPr>
              <a:t>د</a:t>
            </a:r>
            <a:r>
              <a:rPr lang="ar-IQ" b="1" dirty="0">
                <a:solidFill>
                  <a:srgbClr val="00B050"/>
                </a:solidFill>
                <a:latin typeface="Agency FB" panose="020B0503020202020204" pitchFamily="34" charset="0"/>
                <a:ea typeface="Calibri"/>
                <a:cs typeface="PT Bold Heading" panose="02010400000000000000" pitchFamily="2" charset="-78"/>
              </a:rPr>
              <a:t>. فـائـزة البيـاتي</a:t>
            </a:r>
          </a:p>
          <a:p>
            <a:pPr marL="82296" indent="0" algn="ctr" rtl="1">
              <a:buNone/>
            </a:pPr>
            <a:r>
              <a:rPr lang="ar-IQ" b="1" dirty="0">
                <a:solidFill>
                  <a:srgbClr val="00B050"/>
                </a:solidFill>
                <a:latin typeface="Agency FB" panose="020B0503020202020204" pitchFamily="34" charset="0"/>
                <a:ea typeface="Calibri"/>
                <a:cs typeface="PT Bold Heading" panose="02010400000000000000" pitchFamily="2" charset="-78"/>
              </a:rPr>
              <a:t>رئيس جمعية اختصاصي المعلومات والمكتبات والتوثيق العراقيـة</a:t>
            </a:r>
            <a:endParaRPr lang="en-US" b="1" dirty="0">
              <a:solidFill>
                <a:srgbClr val="00B050"/>
              </a:solidFill>
              <a:latin typeface="Agency FB" panose="020B0503020202020204" pitchFamily="34" charset="0"/>
              <a:ea typeface="Calibri"/>
              <a:cs typeface="PT Bold Heading" panose="02010400000000000000" pitchFamily="2" charset="-7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92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792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 rtl="1"/>
            <a:r>
              <a:rPr lang="ar-IQ" sz="3200" dirty="0" smtClean="0">
                <a:solidFill>
                  <a:srgbClr val="FF0000"/>
                </a:solidFill>
              </a:rPr>
              <a:t>اجراءات حماية أخرى قبل 2003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algn="r" rtl="1"/>
            <a:r>
              <a:rPr lang="ar-IQ" sz="2400" b="1" dirty="0"/>
              <a:t>تم نقل جميع </a:t>
            </a:r>
            <a:r>
              <a:rPr lang="ar-IQ" sz="2400" b="1" dirty="0" smtClean="0"/>
              <a:t>المخطوطات</a:t>
            </a:r>
            <a:r>
              <a:rPr lang="en-US" sz="2400" b="1" dirty="0" smtClean="0"/>
              <a:t> </a:t>
            </a:r>
            <a:r>
              <a:rPr lang="ar-IQ" sz="2400" b="1" dirty="0"/>
              <a:t>إلى </a:t>
            </a:r>
            <a:r>
              <a:rPr lang="ar-IQ" sz="2400" b="1" dirty="0" smtClean="0"/>
              <a:t>ملجأ آمن في دائرة السياحة والآثار.</a:t>
            </a:r>
          </a:p>
          <a:p>
            <a:pPr algn="r" rtl="1"/>
            <a:r>
              <a:rPr lang="ar-IQ" sz="2400" b="1" dirty="0" smtClean="0"/>
              <a:t>النسخ المايكرو فلمية  من المخطوطات نقلت إلى </a:t>
            </a:r>
            <a:r>
              <a:rPr lang="ar-IQ" sz="2400" b="1" dirty="0"/>
              <a:t>موقع ثان </a:t>
            </a:r>
            <a:r>
              <a:rPr lang="ar-IQ" sz="2400" b="1" dirty="0" smtClean="0"/>
              <a:t>(لم يعلن عنه) .</a:t>
            </a:r>
          </a:p>
          <a:p>
            <a:pPr algn="r" rtl="1"/>
            <a:r>
              <a:rPr lang="ar-IQ" sz="2400" b="1" dirty="0" smtClean="0"/>
              <a:t>نسخ الأقراص </a:t>
            </a:r>
            <a:r>
              <a:rPr lang="ar-IQ" sz="2400" b="1" dirty="0"/>
              <a:t>المدمجة </a:t>
            </a:r>
            <a:r>
              <a:rPr lang="ar-IQ" sz="2400" b="1" dirty="0" smtClean="0"/>
              <a:t>للمخطوطات خبأت في موقع </a:t>
            </a:r>
            <a:r>
              <a:rPr lang="ar-IQ" sz="2400" b="1" dirty="0"/>
              <a:t>ثالث </a:t>
            </a:r>
            <a:r>
              <a:rPr lang="ar-IQ" sz="2400" b="1" dirty="0" smtClean="0"/>
              <a:t>(لم يعلن عنه أيضا).  </a:t>
            </a:r>
          </a:p>
          <a:p>
            <a:pPr algn="r" rtl="1"/>
            <a:r>
              <a:rPr lang="ar-IQ" sz="2400" b="1" dirty="0" smtClean="0"/>
              <a:t>احتوى </a:t>
            </a:r>
            <a:r>
              <a:rPr lang="ar-IQ" sz="2400" b="1" dirty="0"/>
              <a:t>الملجأ على ما يقارب (800) صندوق حديدي من </a:t>
            </a:r>
            <a:r>
              <a:rPr lang="ar-IQ" sz="2400" b="1" dirty="0" smtClean="0"/>
              <a:t>المخطوطات منها </a:t>
            </a:r>
            <a:r>
              <a:rPr lang="ar-IQ" sz="2400" b="1" dirty="0"/>
              <a:t>(500) صندوق من دار المخطوطات على النحو التالي: </a:t>
            </a:r>
            <a:endParaRPr lang="ar-IQ" sz="2400" b="1" dirty="0" smtClean="0"/>
          </a:p>
          <a:p>
            <a:pPr marL="82296" indent="0" algn="r" rtl="1">
              <a:buNone/>
            </a:pPr>
            <a:r>
              <a:rPr lang="ar-IQ" sz="2400" b="1" dirty="0" smtClean="0"/>
              <a:t>        - </a:t>
            </a:r>
            <a:r>
              <a:rPr lang="ar-IQ" sz="2400" b="1" dirty="0"/>
              <a:t>(200) صندوق من مجموعات </a:t>
            </a:r>
            <a:r>
              <a:rPr lang="ar-IQ" sz="2400" b="1" dirty="0" smtClean="0"/>
              <a:t>أخرى</a:t>
            </a:r>
          </a:p>
          <a:p>
            <a:pPr marL="82296" indent="0" algn="r" rtl="1">
              <a:buNone/>
            </a:pPr>
            <a:r>
              <a:rPr lang="ar-IQ" sz="2400" b="1" dirty="0" smtClean="0"/>
              <a:t>        </a:t>
            </a:r>
            <a:r>
              <a:rPr lang="ar-IQ" sz="2400" b="1" dirty="0"/>
              <a:t>- (83) صندوق كتب نادرة </a:t>
            </a:r>
            <a:r>
              <a:rPr lang="ar-IQ" sz="2400" b="1" dirty="0" smtClean="0"/>
              <a:t>منشورة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084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480720"/>
          </a:xfrm>
        </p:spPr>
        <p:txBody>
          <a:bodyPr/>
          <a:lstStyle/>
          <a:p>
            <a:pPr marL="82296" lvl="0" indent="0" algn="r" rtl="1">
              <a:buClr>
                <a:srgbClr val="3891A7"/>
              </a:buClr>
              <a:buNone/>
            </a:pPr>
            <a:endParaRPr lang="ar-IQ" sz="2200" b="1" dirty="0" smtClean="0">
              <a:solidFill>
                <a:prstClr val="black"/>
              </a:solidFill>
            </a:endParaRPr>
          </a:p>
          <a:p>
            <a:pPr marL="82296" lvl="0" indent="0" algn="justLow" rtl="1">
              <a:buClr>
                <a:srgbClr val="3891A7"/>
              </a:buClr>
              <a:buNone/>
            </a:pPr>
            <a:r>
              <a:rPr lang="ar-IQ" sz="2200" b="1" dirty="0">
                <a:solidFill>
                  <a:prstClr val="black"/>
                </a:solidFill>
              </a:rPr>
              <a:t> </a:t>
            </a:r>
            <a:r>
              <a:rPr lang="ar-IQ" sz="2400" b="1" dirty="0">
                <a:solidFill>
                  <a:prstClr val="black"/>
                </a:solidFill>
              </a:rPr>
              <a:t> </a:t>
            </a:r>
            <a:r>
              <a:rPr lang="ar-IQ" sz="2400" b="1" dirty="0" smtClean="0">
                <a:solidFill>
                  <a:prstClr val="black"/>
                </a:solidFill>
              </a:rPr>
              <a:t> تحتوي </a:t>
            </a:r>
            <a:r>
              <a:rPr lang="ar-IQ" sz="2400" b="1" dirty="0">
                <a:solidFill>
                  <a:prstClr val="black"/>
                </a:solidFill>
              </a:rPr>
              <a:t>هذه الصناديق على (50,000) مخطوط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ar-IQ" sz="2400" b="1" dirty="0">
                <a:solidFill>
                  <a:prstClr val="black"/>
                </a:solidFill>
              </a:rPr>
              <a:t>بما في ذلك (47,000) مخطوط خاصة بمجموعة دار المخطوطات  ، و 3000 مخطوط </a:t>
            </a:r>
            <a:r>
              <a:rPr lang="ar-IQ" sz="2400" b="1" dirty="0" smtClean="0">
                <a:solidFill>
                  <a:prstClr val="black"/>
                </a:solidFill>
              </a:rPr>
              <a:t>من </a:t>
            </a:r>
            <a:r>
              <a:rPr lang="ar-IQ" sz="2400" b="1" dirty="0">
                <a:solidFill>
                  <a:prstClr val="black"/>
                </a:solidFill>
              </a:rPr>
              <a:t>مجموعات أخرى وهي</a:t>
            </a:r>
            <a:r>
              <a:rPr lang="ar-IQ" sz="2400" b="1" dirty="0" smtClean="0">
                <a:solidFill>
                  <a:prstClr val="black"/>
                </a:solidFill>
              </a:rPr>
              <a:t>:</a:t>
            </a:r>
          </a:p>
          <a:p>
            <a:pPr marL="82296" lvl="0" indent="0" algn="justLow" rtl="1">
              <a:buClr>
                <a:srgbClr val="3891A7"/>
              </a:buClr>
              <a:buNone/>
            </a:pPr>
            <a:endParaRPr lang="ar-IQ" sz="2200" b="1" dirty="0" smtClean="0">
              <a:solidFill>
                <a:prstClr val="black"/>
              </a:solidFill>
            </a:endParaRPr>
          </a:p>
          <a:p>
            <a:pPr marL="82296" lvl="0" indent="0" algn="just" rtl="1">
              <a:buClr>
                <a:srgbClr val="3891A7"/>
              </a:buClr>
              <a:buNone/>
            </a:pPr>
            <a:r>
              <a:rPr lang="ar-IQ" sz="2400" b="1" dirty="0" smtClean="0">
                <a:solidFill>
                  <a:prstClr val="black"/>
                </a:solidFill>
              </a:rPr>
              <a:t> - مجموعة مخطوطات المجمع العلمي العراقي (</a:t>
            </a:r>
            <a:r>
              <a:rPr lang="ar-IQ" sz="2400" b="1" dirty="0">
                <a:solidFill>
                  <a:prstClr val="black"/>
                </a:solidFill>
              </a:rPr>
              <a:t>667) </a:t>
            </a:r>
            <a:r>
              <a:rPr lang="ar-IQ" sz="2400" b="1" dirty="0" smtClean="0">
                <a:solidFill>
                  <a:prstClr val="black"/>
                </a:solidFill>
              </a:rPr>
              <a:t>مخطوط </a:t>
            </a:r>
          </a:p>
          <a:p>
            <a:pPr marL="82296" lvl="0" indent="0" algn="just" rtl="1">
              <a:buClr>
                <a:srgbClr val="3891A7"/>
              </a:buClr>
              <a:buNone/>
            </a:pPr>
            <a:endParaRPr lang="ar-IQ" sz="2400" b="1" dirty="0">
              <a:solidFill>
                <a:prstClr val="black"/>
              </a:solidFill>
            </a:endParaRPr>
          </a:p>
          <a:p>
            <a:pPr marL="82296" lvl="0" indent="0" algn="just" rtl="1">
              <a:buClr>
                <a:srgbClr val="3891A7"/>
              </a:buClr>
              <a:buNone/>
            </a:pPr>
            <a:r>
              <a:rPr lang="ar-IQ" sz="2400" b="1" dirty="0" smtClean="0">
                <a:solidFill>
                  <a:prstClr val="black"/>
                </a:solidFill>
              </a:rPr>
              <a:t>  - مجموعة مخطوطات مكتبة </a:t>
            </a:r>
            <a:r>
              <a:rPr lang="ar-IQ" sz="2400" b="1" dirty="0">
                <a:solidFill>
                  <a:prstClr val="black"/>
                </a:solidFill>
              </a:rPr>
              <a:t>الموصل </a:t>
            </a:r>
            <a:r>
              <a:rPr lang="ar-IQ" sz="2400" b="1" dirty="0" smtClean="0">
                <a:solidFill>
                  <a:prstClr val="black"/>
                </a:solidFill>
              </a:rPr>
              <a:t>المركزية (</a:t>
            </a:r>
            <a:r>
              <a:rPr lang="ar-IQ" sz="2400" b="1" dirty="0">
                <a:solidFill>
                  <a:prstClr val="black"/>
                </a:solidFill>
              </a:rPr>
              <a:t>301) </a:t>
            </a:r>
            <a:r>
              <a:rPr lang="ar-IQ" sz="2400" b="1" dirty="0" smtClean="0">
                <a:solidFill>
                  <a:prstClr val="black"/>
                </a:solidFill>
              </a:rPr>
              <a:t>مخطوط</a:t>
            </a:r>
          </a:p>
          <a:p>
            <a:pPr marL="82296" lvl="0" indent="0" algn="just" rtl="1">
              <a:buClr>
                <a:srgbClr val="3891A7"/>
              </a:buClr>
              <a:buNone/>
            </a:pPr>
            <a:endParaRPr lang="ar-IQ" sz="2400" b="1" dirty="0">
              <a:solidFill>
                <a:prstClr val="black"/>
              </a:solidFill>
            </a:endParaRPr>
          </a:p>
          <a:p>
            <a:pPr marL="82296" lvl="0" indent="0" algn="just" rtl="1">
              <a:buClr>
                <a:srgbClr val="3891A7"/>
              </a:buClr>
              <a:buNone/>
            </a:pPr>
            <a:r>
              <a:rPr lang="ar-IQ" sz="2400" b="1" dirty="0" smtClean="0">
                <a:solidFill>
                  <a:prstClr val="black"/>
                </a:solidFill>
              </a:rPr>
              <a:t>  - </a:t>
            </a:r>
            <a:r>
              <a:rPr lang="ar-IQ" sz="2400" b="1" dirty="0">
                <a:solidFill>
                  <a:prstClr val="black"/>
                </a:solidFill>
              </a:rPr>
              <a:t>مجموعة مخطوطات </a:t>
            </a:r>
            <a:r>
              <a:rPr lang="ar-IQ" sz="2400" b="1" dirty="0" smtClean="0">
                <a:solidFill>
                  <a:prstClr val="black"/>
                </a:solidFill>
              </a:rPr>
              <a:t>مكتبة </a:t>
            </a:r>
            <a:r>
              <a:rPr lang="ar-IQ" sz="2400" b="1" dirty="0">
                <a:solidFill>
                  <a:prstClr val="black"/>
                </a:solidFill>
              </a:rPr>
              <a:t>جامعة الموصل: (122) مخطوط</a:t>
            </a:r>
          </a:p>
          <a:p>
            <a:pPr marL="82296" lvl="0" indent="0" algn="just" rtl="1">
              <a:buClr>
                <a:srgbClr val="3891A7"/>
              </a:buClr>
              <a:buNone/>
            </a:pPr>
            <a:endParaRPr lang="ar-IQ" sz="2400" b="1" dirty="0" smtClean="0">
              <a:solidFill>
                <a:prstClr val="black"/>
              </a:solidFill>
            </a:endParaRPr>
          </a:p>
          <a:p>
            <a:pPr marL="82296" lvl="0" indent="0" algn="just" rtl="1">
              <a:buClr>
                <a:srgbClr val="3891A7"/>
              </a:buClr>
              <a:buNone/>
            </a:pPr>
            <a:r>
              <a:rPr lang="ar-IQ" sz="2400" b="1" dirty="0">
                <a:solidFill>
                  <a:prstClr val="black"/>
                </a:solidFill>
              </a:rPr>
              <a:t> </a:t>
            </a:r>
            <a:r>
              <a:rPr lang="ar-IQ" sz="2400" b="1" dirty="0" smtClean="0">
                <a:solidFill>
                  <a:prstClr val="black"/>
                </a:solidFill>
              </a:rPr>
              <a:t> - </a:t>
            </a:r>
            <a:r>
              <a:rPr lang="ar-IQ" sz="2400" b="1" dirty="0">
                <a:solidFill>
                  <a:prstClr val="black"/>
                </a:solidFill>
              </a:rPr>
              <a:t>مجموعة مخطوطات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ar-IQ" sz="2400" b="1" dirty="0">
                <a:solidFill>
                  <a:prstClr val="black"/>
                </a:solidFill>
              </a:rPr>
              <a:t>جامعة تكريت: (40) مخطوط</a:t>
            </a:r>
          </a:p>
          <a:p>
            <a:pPr marL="82296" lvl="0" indent="0" algn="just" rtl="1">
              <a:buClr>
                <a:srgbClr val="3891A7"/>
              </a:buClr>
              <a:buNone/>
            </a:pPr>
            <a:endParaRPr lang="ar-IQ" sz="2400" b="1" dirty="0" smtClean="0">
              <a:solidFill>
                <a:prstClr val="black"/>
              </a:solidFill>
            </a:endParaRPr>
          </a:p>
          <a:p>
            <a:pPr marL="82296" lvl="0" indent="0" algn="just" rtl="1">
              <a:buClr>
                <a:srgbClr val="3891A7"/>
              </a:buClr>
              <a:buNone/>
            </a:pPr>
            <a:r>
              <a:rPr lang="ar-IQ" sz="2400" b="1" dirty="0">
                <a:solidFill>
                  <a:prstClr val="black"/>
                </a:solidFill>
              </a:rPr>
              <a:t> </a:t>
            </a:r>
            <a:r>
              <a:rPr lang="ar-IQ" sz="2400" b="1" dirty="0" smtClean="0">
                <a:solidFill>
                  <a:prstClr val="black"/>
                </a:solidFill>
              </a:rPr>
              <a:t> - </a:t>
            </a:r>
            <a:r>
              <a:rPr lang="ar-IQ" sz="2400" b="1" dirty="0">
                <a:solidFill>
                  <a:prstClr val="black"/>
                </a:solidFill>
              </a:rPr>
              <a:t>مجموعة مخطوطات </a:t>
            </a:r>
            <a:r>
              <a:rPr lang="ar-IQ" sz="2400" b="1" dirty="0" smtClean="0">
                <a:solidFill>
                  <a:prstClr val="black"/>
                </a:solidFill>
              </a:rPr>
              <a:t>مكتبة </a:t>
            </a:r>
            <a:r>
              <a:rPr lang="ar-IQ" sz="2400" b="1" dirty="0">
                <a:solidFill>
                  <a:prstClr val="black"/>
                </a:solidFill>
              </a:rPr>
              <a:t>كركوك المركزية </a:t>
            </a:r>
            <a:r>
              <a:rPr lang="ar-IQ" sz="2400" b="1" dirty="0" smtClean="0">
                <a:solidFill>
                  <a:prstClr val="black"/>
                </a:solidFill>
              </a:rPr>
              <a:t>(</a:t>
            </a:r>
            <a:r>
              <a:rPr lang="ar-IQ" sz="2400" b="1" dirty="0">
                <a:solidFill>
                  <a:prstClr val="black"/>
                </a:solidFill>
              </a:rPr>
              <a:t>40) مخطوط</a:t>
            </a:r>
          </a:p>
          <a:p>
            <a:pPr algn="just"/>
            <a:endParaRPr lang="en-US" sz="3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5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90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2800" b="1" dirty="0">
                <a:solidFill>
                  <a:prstClr val="black"/>
                </a:solidFill>
                <a:effectLst/>
                <a:ea typeface="+mn-ea"/>
              </a:rPr>
              <a:t>أعداد المخطوطات المفقودة خلال الغزو الأمريكي </a:t>
            </a:r>
            <a:r>
              <a:rPr lang="ar-IQ" sz="2800" b="1" dirty="0" smtClean="0">
                <a:solidFill>
                  <a:prstClr val="black"/>
                </a:solidFill>
                <a:effectLst/>
                <a:ea typeface="+mn-ea"/>
              </a:rPr>
              <a:t>في </a:t>
            </a:r>
            <a:r>
              <a:rPr lang="ar-IQ" sz="2800" b="1" dirty="0">
                <a:solidFill>
                  <a:prstClr val="black"/>
                </a:solidFill>
                <a:effectLst/>
                <a:ea typeface="+mn-ea"/>
              </a:rPr>
              <a:t>2003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4187552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IQ" b="1" dirty="0" smtClean="0">
                <a:solidFill>
                  <a:srgbClr val="FF0000"/>
                </a:solidFill>
              </a:rPr>
              <a:t>" </a:t>
            </a:r>
            <a:r>
              <a:rPr lang="ar-IQ" b="1" dirty="0">
                <a:solidFill>
                  <a:srgbClr val="FF0000"/>
                </a:solidFill>
              </a:rPr>
              <a:t>يجب الحفاظ على المكتبات ودور المحفوظات والمخطوطات باعتبارها أجزاء أساسية من التراث الغني </a:t>
            </a:r>
            <a:r>
              <a:rPr lang="ar-IQ" b="1" dirty="0" smtClean="0">
                <a:solidFill>
                  <a:srgbClr val="FF0000"/>
                </a:solidFill>
              </a:rPr>
              <a:t>للعراق.</a:t>
            </a:r>
          </a:p>
          <a:p>
            <a:pPr algn="r" rtl="1"/>
            <a:r>
              <a:rPr lang="ar-IQ" b="1" dirty="0" smtClean="0">
                <a:solidFill>
                  <a:srgbClr val="FF0000"/>
                </a:solidFill>
              </a:rPr>
              <a:t> </a:t>
            </a:r>
            <a:r>
              <a:rPr lang="ar-IQ" b="1" dirty="0">
                <a:solidFill>
                  <a:srgbClr val="FF0000"/>
                </a:solidFill>
              </a:rPr>
              <a:t>المكتبات هي جوهر مجتمعات المعرفة</a:t>
            </a:r>
            <a:r>
              <a:rPr lang="ar-IQ" b="1" dirty="0" smtClean="0">
                <a:solidFill>
                  <a:srgbClr val="FF0000"/>
                </a:solidFill>
              </a:rPr>
              <a:t>.</a:t>
            </a:r>
          </a:p>
          <a:p>
            <a:pPr algn="r" rtl="1"/>
            <a:r>
              <a:rPr lang="ar-IQ" b="1" dirty="0" smtClean="0">
                <a:solidFill>
                  <a:srgbClr val="FF0000"/>
                </a:solidFill>
              </a:rPr>
              <a:t> </a:t>
            </a:r>
            <a:r>
              <a:rPr lang="ar-IQ" b="1" dirty="0">
                <a:solidFill>
                  <a:srgbClr val="FF0000"/>
                </a:solidFill>
              </a:rPr>
              <a:t>ما يقرب من عشرين قرنا من التاريخ المكتوب للبشرية في خطر" </a:t>
            </a:r>
            <a:endParaRPr lang="ar-IQ" b="1" dirty="0" smtClean="0">
              <a:solidFill>
                <a:srgbClr val="FF0000"/>
              </a:solidFill>
            </a:endParaRPr>
          </a:p>
          <a:p>
            <a:pPr marL="82296" indent="0" algn="r" rtl="1">
              <a:buNone/>
            </a:pPr>
            <a:endParaRPr lang="ar-IQ" sz="2800" b="1" dirty="0" smtClean="0"/>
          </a:p>
          <a:p>
            <a:pPr marL="82296" indent="0" algn="ctr" rtl="1">
              <a:buNone/>
            </a:pPr>
            <a:r>
              <a:rPr lang="ar-IQ" sz="2800" b="1" dirty="0" smtClean="0"/>
              <a:t>نصيحة المدير </a:t>
            </a:r>
            <a:r>
              <a:rPr lang="ar-IQ" sz="2800" b="1" dirty="0"/>
              <a:t>العام لليونسكو، </a:t>
            </a:r>
            <a:r>
              <a:rPr lang="ar-IQ" sz="2800" b="1" dirty="0" err="1"/>
              <a:t>كويشيرو</a:t>
            </a:r>
            <a:r>
              <a:rPr lang="ar-IQ" sz="2800" b="1" dirty="0"/>
              <a:t> </a:t>
            </a:r>
            <a:r>
              <a:rPr lang="ar-IQ" sz="2800" b="1" dirty="0" err="1" smtClean="0"/>
              <a:t>ماتسورا</a:t>
            </a:r>
            <a:endParaRPr lang="ar-IQ" sz="2800" b="1" dirty="0" smtClean="0"/>
          </a:p>
          <a:p>
            <a:pPr marL="82296" lvl="0" indent="0" algn="ctr" rtl="1">
              <a:buClr>
                <a:srgbClr val="3891A7"/>
              </a:buClr>
              <a:buNone/>
            </a:pPr>
            <a:r>
              <a:rPr lang="ar-IQ" sz="2800" b="1" dirty="0" smtClean="0"/>
              <a:t>في </a:t>
            </a:r>
            <a:r>
              <a:rPr lang="ar-IQ" sz="2800" b="1" dirty="0"/>
              <a:t>منتصف </a:t>
            </a:r>
            <a:r>
              <a:rPr lang="ar-IQ" sz="2800" b="1" dirty="0" smtClean="0"/>
              <a:t>نيسان </a:t>
            </a:r>
            <a:r>
              <a:rPr lang="ar-IQ" sz="2800" b="1" dirty="0"/>
              <a:t>2003</a:t>
            </a:r>
            <a:r>
              <a:rPr lang="ar-IQ" sz="2800" b="1" dirty="0" smtClean="0"/>
              <a:t>، </a:t>
            </a:r>
            <a:endParaRPr lang="en-US" sz="2800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87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146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IQ" dirty="0" smtClean="0"/>
              <a:t> </a:t>
            </a:r>
            <a:r>
              <a:rPr lang="ar-IQ" sz="3600" dirty="0" smtClean="0"/>
              <a:t>بعد نهب التراث المخطوط : ما هي متطلبات تأهيله </a:t>
            </a:r>
            <a:r>
              <a:rPr lang="ar-IQ" dirty="0" smtClean="0"/>
              <a:t>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IQ" sz="2400" b="1" dirty="0"/>
              <a:t>بعد </a:t>
            </a:r>
            <a:r>
              <a:rPr lang="ar-IQ" sz="2400" b="1" dirty="0" smtClean="0"/>
              <a:t>عدة </a:t>
            </a:r>
            <a:r>
              <a:rPr lang="ar-IQ" sz="2400" b="1" dirty="0"/>
              <a:t>مقابلات </a:t>
            </a:r>
            <a:r>
              <a:rPr lang="ar-IQ" sz="2400" b="1" dirty="0" smtClean="0"/>
              <a:t>أجراها باحث أمريكي في التراث من أصول عراقية مع </a:t>
            </a:r>
            <a:r>
              <a:rPr lang="ar-IQ" sz="2400" b="1" dirty="0"/>
              <a:t>عدد من المسؤولين الذين يعملون مع مجموعات المخطوطات ، اتضح </a:t>
            </a:r>
            <a:r>
              <a:rPr lang="ar-IQ" sz="2400" b="1" dirty="0" smtClean="0"/>
              <a:t>له على </a:t>
            </a:r>
            <a:r>
              <a:rPr lang="ar-IQ" sz="2400" b="1" dirty="0"/>
              <a:t>الفور </a:t>
            </a:r>
            <a:r>
              <a:rPr lang="ar-IQ" sz="2400" b="1" dirty="0" smtClean="0"/>
              <a:t>التالي:</a:t>
            </a:r>
          </a:p>
          <a:p>
            <a:pPr marL="82296" indent="0" algn="r" rtl="1">
              <a:buNone/>
            </a:pPr>
            <a:endParaRPr lang="ar-IQ" sz="2400" b="1" dirty="0" smtClean="0"/>
          </a:p>
          <a:p>
            <a:pPr marL="82296" indent="0" algn="r" rtl="1">
              <a:buNone/>
            </a:pPr>
            <a:r>
              <a:rPr lang="ar-IQ" sz="2400" b="1" dirty="0" smtClean="0"/>
              <a:t> - هناك </a:t>
            </a:r>
            <a:r>
              <a:rPr lang="ar-IQ" sz="2400" b="1" dirty="0"/>
              <a:t>خسائر كبيرة ، وهناك قدر كبير من العمل </a:t>
            </a:r>
            <a:r>
              <a:rPr lang="ar-IQ" sz="2400" b="1" dirty="0" smtClean="0"/>
              <a:t>ينتظر العاملين في المكتبات ومؤسسات المخطوطات </a:t>
            </a:r>
            <a:r>
              <a:rPr lang="ar-IQ" sz="2400" b="1" dirty="0"/>
              <a:t>لإعادة بناء هذه المرافق في الأشهر والسنوات </a:t>
            </a:r>
            <a:r>
              <a:rPr lang="ar-IQ" sz="2400" b="1" dirty="0" smtClean="0"/>
              <a:t>القادمة.</a:t>
            </a:r>
          </a:p>
          <a:p>
            <a:pPr marL="82296" indent="0" algn="r" rtl="1">
              <a:buNone/>
            </a:pPr>
            <a:endParaRPr lang="ar-IQ" sz="2400" b="1" dirty="0" smtClean="0"/>
          </a:p>
          <a:p>
            <a:pPr marL="82296" indent="0" algn="r" rtl="1">
              <a:buNone/>
            </a:pPr>
            <a:r>
              <a:rPr lang="ar-IQ" sz="2400" b="1" dirty="0" smtClean="0"/>
              <a:t>  - لدى مؤسسات المخطوطات والمكتبات التي تحتضنها احتياجات </a:t>
            </a:r>
            <a:r>
              <a:rPr lang="ar-IQ" sz="2400" b="1" dirty="0"/>
              <a:t>كثيرة ينبغي تلبيتها في أقرب وقت ممكن. </a:t>
            </a:r>
            <a:endParaRPr lang="ar-IQ" sz="2400" b="1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421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8640"/>
            <a:ext cx="7962088" cy="6059760"/>
          </a:xfrm>
        </p:spPr>
        <p:txBody>
          <a:bodyPr/>
          <a:lstStyle/>
          <a:p>
            <a:endParaRPr lang="ar-IQ" dirty="0" smtClean="0"/>
          </a:p>
          <a:p>
            <a:pPr algn="ctr" rtl="1"/>
            <a:r>
              <a:rPr lang="ar-IQ" sz="4000" b="1" dirty="0">
                <a:ea typeface="+mj-ea"/>
              </a:rPr>
              <a:t>وفقا للملحق </a:t>
            </a:r>
            <a:r>
              <a:rPr lang="ar-IQ" sz="4000" b="1" dirty="0" smtClean="0">
                <a:ea typeface="+mj-ea"/>
              </a:rPr>
              <a:t>التالي الذي </a:t>
            </a:r>
            <a:r>
              <a:rPr lang="ar-IQ" sz="4000" b="1" dirty="0">
                <a:ea typeface="+mj-ea"/>
              </a:rPr>
              <a:t>نشره الباحث في تقريره للعالم عن أحداث نهب </a:t>
            </a:r>
            <a:r>
              <a:rPr lang="ar-IQ" sz="4000" b="1" dirty="0" smtClean="0">
                <a:ea typeface="+mj-ea"/>
              </a:rPr>
              <a:t>المكتبات العراقية وحرقها ،</a:t>
            </a:r>
            <a:r>
              <a:rPr lang="ar-IQ" sz="4000" b="1" dirty="0">
                <a:ea typeface="+mj-ea"/>
              </a:rPr>
              <a:t>أشار فيه الى عدد المخطوطات المنهوبة والمفقودة أثناء الغزو وعلى النحو التالي</a:t>
            </a:r>
            <a:r>
              <a:rPr lang="ar-IQ" sz="4000" b="1" dirty="0" smtClean="0">
                <a:ea typeface="+mj-ea"/>
              </a:rPr>
              <a:t>:</a:t>
            </a:r>
          </a:p>
          <a:p>
            <a:pPr marL="0" lvl="0" indent="0" algn="ctr">
              <a:lnSpc>
                <a:spcPct val="115000"/>
              </a:lnSpc>
              <a:spcBef>
                <a:spcPts val="0"/>
              </a:spcBef>
              <a:buClrTx/>
              <a:buSzTx/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algn="ctr" rtl="1"/>
            <a:r>
              <a:rPr lang="en-US" sz="2400" b="1" dirty="0">
                <a:ea typeface="+mj-ea"/>
                <a:cs typeface="+mj-cs"/>
              </a:rPr>
              <a:t/>
            </a:r>
            <a:br>
              <a:rPr lang="en-US" sz="2400" b="1" dirty="0">
                <a:ea typeface="+mj-ea"/>
                <a:cs typeface="+mj-cs"/>
              </a:rPr>
            </a:b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87" y="10886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60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081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effectLst/>
                <a:latin typeface="Algerian" panose="04020705040A02060702" pitchFamily="82" charset="0"/>
                <a:ea typeface="Times New Roman"/>
                <a:cs typeface="Arial"/>
              </a:rPr>
              <a:t>(Appendix)</a:t>
            </a:r>
            <a:r>
              <a:rPr lang="en-US" sz="900" dirty="0" smtClean="0">
                <a:effectLst/>
                <a:latin typeface="Algerian" panose="04020705040A02060702" pitchFamily="82" charset="0"/>
                <a:ea typeface="Calibri"/>
                <a:cs typeface="Arial"/>
              </a:rPr>
              <a:t/>
            </a:r>
            <a:br>
              <a:rPr lang="en-US" sz="900" dirty="0" smtClean="0">
                <a:effectLst/>
                <a:latin typeface="Algerian" panose="04020705040A02060702" pitchFamily="82" charset="0"/>
                <a:ea typeface="Calibri"/>
                <a:cs typeface="Arial"/>
              </a:rPr>
            </a:br>
            <a:r>
              <a:rPr lang="en-US" sz="1800" b="1" dirty="0" smtClean="0">
                <a:effectLst/>
                <a:latin typeface="Algerian" panose="04020705040A02060702" pitchFamily="82" charset="0"/>
                <a:ea typeface="Times New Roman"/>
              </a:rPr>
              <a:t>IRAQ MSS COLLECTIONS </a:t>
            </a:r>
            <a:r>
              <a:rPr lang="en-US" sz="2000" b="1" dirty="0">
                <a:effectLst/>
                <a:latin typeface="Algerian" panose="04020705040A02060702" pitchFamily="82" charset="0"/>
                <a:ea typeface="Times New Roman"/>
              </a:rPr>
              <a:t>lost through  2003 American </a:t>
            </a:r>
            <a:r>
              <a:rPr lang="en-US" sz="2000" b="1" dirty="0" smtClean="0">
                <a:effectLst/>
                <a:latin typeface="Algerian" panose="04020705040A02060702" pitchFamily="82" charset="0"/>
                <a:ea typeface="Times New Roman"/>
              </a:rPr>
              <a:t>Inventions</a:t>
            </a:r>
            <a:endParaRPr lang="en-US" sz="1800" b="1" dirty="0">
              <a:effectLst/>
              <a:latin typeface="Algerian" panose="04020705040A02060702" pitchFamily="82" charset="0"/>
              <a:ea typeface="Times New Roman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748660"/>
              </p:ext>
            </p:extLst>
          </p:nvPr>
        </p:nvGraphicFramePr>
        <p:xfrm>
          <a:off x="179512" y="994462"/>
          <a:ext cx="8856984" cy="5752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/>
                <a:gridCol w="3600400"/>
                <a:gridCol w="2232248"/>
                <a:gridCol w="2520280"/>
              </a:tblGrid>
              <a:tr h="266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Collection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Holdings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Comments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380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BAGHDAD COLLECTIONS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115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Dar al-</a:t>
                      </a:r>
                      <a:r>
                        <a:rPr lang="en-US" sz="1600" dirty="0" err="1">
                          <a:effectLst/>
                        </a:rPr>
                        <a:t>Makhtutat</a:t>
                      </a:r>
                      <a:r>
                        <a:rPr lang="en-US" sz="1600" dirty="0">
                          <a:effectLst/>
                        </a:rPr>
                        <a:t> al-‘</a:t>
                      </a:r>
                      <a:r>
                        <a:rPr lang="en-US" sz="1600" dirty="0" err="1">
                          <a:effectLst/>
                        </a:rPr>
                        <a:t>Iraqiyya</a:t>
                      </a:r>
                      <a:r>
                        <a:rPr lang="en-US" sz="1600" dirty="0">
                          <a:effectLst/>
                        </a:rPr>
                        <a:t> /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Iraqi House of </a:t>
                      </a:r>
                      <a:r>
                        <a:rPr lang="en-US" sz="1600" dirty="0" smtClean="0">
                          <a:effectLst/>
                        </a:rPr>
                        <a:t>Manuscripts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[</a:t>
                      </a:r>
                      <a:r>
                        <a:rPr lang="en-US" sz="1600" dirty="0">
                          <a:effectLst/>
                        </a:rPr>
                        <a:t>formerly Dar Saddam </a:t>
                      </a:r>
                      <a:r>
                        <a:rPr lang="en-US" sz="1600" dirty="0" err="1">
                          <a:effectLst/>
                        </a:rPr>
                        <a:t>lil-Makhtutat</a:t>
                      </a:r>
                      <a:r>
                        <a:rPr lang="en-US" sz="1600" dirty="0">
                          <a:effectLst/>
                        </a:rPr>
                        <a:t> / Saddam House of Manuscripts]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47,000 own MSS,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3,000 other MSS from the Academy, Mosul, Tikrit, Kirkuk, Basra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Collection transferred to Shelter #12, </a:t>
                      </a:r>
                      <a:r>
                        <a:rPr lang="en-US" sz="1600" dirty="0" err="1">
                          <a:effectLst/>
                        </a:rPr>
                        <a:t>Hayy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Dakhiliyya</a:t>
                      </a:r>
                      <a:r>
                        <a:rPr lang="en-US" sz="1600" dirty="0">
                          <a:effectLst/>
                        </a:rPr>
                        <a:t>; preservation facilities looted.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13888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Maktabat al-</a:t>
                      </a:r>
                      <a:r>
                        <a:rPr lang="en-US" sz="1600" dirty="0" err="1">
                          <a:effectLst/>
                        </a:rPr>
                        <a:t>Awqaf</a:t>
                      </a:r>
                      <a:r>
                        <a:rPr lang="en-US" sz="1600" dirty="0">
                          <a:effectLst/>
                        </a:rPr>
                        <a:t> al-</a:t>
                      </a:r>
                      <a:r>
                        <a:rPr lang="en-US" sz="1600" dirty="0" err="1">
                          <a:effectLst/>
                        </a:rPr>
                        <a:t>Markaziyya</a:t>
                      </a:r>
                      <a:r>
                        <a:rPr lang="en-US" sz="1600" dirty="0">
                          <a:effectLst/>
                        </a:rPr>
                        <a:t> /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Ministry of Endowments &amp; Religious Affairs Central Library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7000 MSS.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5250 MSS transferred to undisclosed location,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600-700 MSS burned, 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1000-1100 MSS looted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Facility burned.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56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National Library &amp; Archive / </a:t>
                      </a:r>
                      <a:endParaRPr lang="en-US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Dar al-Kutub wa al-Watha’iq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 million documents, published books.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Facility looted &amp; burned.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Rumors of some docs saved.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799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Bayt al-Hikma /</a:t>
                      </a:r>
                      <a:endParaRPr lang="en-US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House of Wisdom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MSS,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US, French, Ottoman, UK document copies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Facility looted &amp; burned.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Some MSS may re-surface.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  <a:tr h="85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Iraqi Academy of Sciences / 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Al-</a:t>
                      </a:r>
                      <a:r>
                        <a:rPr lang="en-US" sz="1600" dirty="0" err="1">
                          <a:effectLst/>
                        </a:rPr>
                        <a:t>Majma</a:t>
                      </a:r>
                      <a:r>
                        <a:rPr lang="en-US" sz="1600" dirty="0">
                          <a:effectLst/>
                        </a:rPr>
                        <a:t>’ al-‘Ilmi al-Iraqi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2000 MSS,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58,000 published books.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Facility looted, but not burned.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80% books looted, 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Some MSS returned.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924" marR="45924" marT="0" marB="0"/>
                </a:tc>
              </a:tr>
            </a:tbl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" y="13387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17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682073"/>
              </p:ext>
            </p:extLst>
          </p:nvPr>
        </p:nvGraphicFramePr>
        <p:xfrm>
          <a:off x="107504" y="980728"/>
          <a:ext cx="8928992" cy="5584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/>
                <a:gridCol w="4104456"/>
                <a:gridCol w="2880320"/>
                <a:gridCol w="1512168"/>
              </a:tblGrid>
              <a:tr h="608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Qadiriyya</a:t>
                      </a:r>
                      <a:r>
                        <a:rPr lang="en-US" sz="1600" dirty="0">
                          <a:effectLst/>
                        </a:rPr>
                        <a:t> Mosque Collection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1883 MSS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28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Deir</a:t>
                      </a:r>
                      <a:r>
                        <a:rPr lang="en-US" sz="1600" dirty="0">
                          <a:effectLst/>
                        </a:rPr>
                        <a:t> al-Aba al-</a:t>
                      </a:r>
                      <a:r>
                        <a:rPr lang="en-US" sz="1600" dirty="0" err="1">
                          <a:effectLst/>
                        </a:rPr>
                        <a:t>Krimliyin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 MSS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Christian MSS, OK?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28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Maktabat al-</a:t>
                      </a:r>
                      <a:r>
                        <a:rPr lang="en-US" sz="1600" dirty="0" err="1">
                          <a:effectLst/>
                        </a:rPr>
                        <a:t>Hidaya</a:t>
                      </a:r>
                      <a:r>
                        <a:rPr lang="en-US" sz="1600" dirty="0">
                          <a:effectLst/>
                        </a:rPr>
                        <a:t>, Baghdad?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 MSS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Condition unknown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Univ. of Baghdad Central Library / 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Al-</a:t>
                      </a:r>
                      <a:r>
                        <a:rPr lang="en-US" sz="1600" dirty="0" err="1">
                          <a:effectLst/>
                        </a:rPr>
                        <a:t>Maktaba</a:t>
                      </a:r>
                      <a:r>
                        <a:rPr lang="en-US" sz="1600" dirty="0">
                          <a:effectLst/>
                        </a:rPr>
                        <a:t> al-</a:t>
                      </a:r>
                      <a:r>
                        <a:rPr lang="en-US" sz="1600" dirty="0" err="1">
                          <a:effectLst/>
                        </a:rPr>
                        <a:t>Markaziyya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research collection of published works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OK.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2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Mustansiriyya</a:t>
                      </a:r>
                      <a:r>
                        <a:rPr lang="en-US" sz="1600" dirty="0">
                          <a:effectLst/>
                        </a:rPr>
                        <a:t> University Medical School Library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medical textbooks, research publications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OK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992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Mustansiriyya</a:t>
                      </a:r>
                      <a:r>
                        <a:rPr lang="en-US" sz="1600" dirty="0">
                          <a:effectLst/>
                        </a:rPr>
                        <a:t> University Main Library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research collection of published works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Looted.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7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Baghdad Medical College Library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medical textbooks, research publications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Looted.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66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92696"/>
            <a:ext cx="8826500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76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571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19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817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ar-IQ" sz="2700" dirty="0" smtClean="0">
                <a:solidFill>
                  <a:srgbClr val="4F271C">
                    <a:satMod val="130000"/>
                  </a:srgbClr>
                </a:solidFill>
                <a:effectLst/>
                <a:latin typeface="Algerian" panose="04020705040A02060702" pitchFamily="82" charset="0"/>
                <a:ea typeface="Calibri"/>
                <a:cs typeface="Arial"/>
              </a:rPr>
              <a:t/>
            </a:r>
            <a:br>
              <a:rPr lang="ar-IQ" sz="2700" dirty="0" smtClean="0">
                <a:solidFill>
                  <a:srgbClr val="4F271C">
                    <a:satMod val="130000"/>
                  </a:srgbClr>
                </a:solidFill>
                <a:effectLst/>
                <a:latin typeface="Algerian" panose="04020705040A02060702" pitchFamily="82" charset="0"/>
                <a:ea typeface="Calibri"/>
                <a:cs typeface="Arial"/>
              </a:rPr>
            </a:br>
            <a:r>
              <a:rPr lang="en-US" sz="2700" dirty="0" smtClean="0">
                <a:solidFill>
                  <a:srgbClr val="4F271C">
                    <a:satMod val="130000"/>
                  </a:srgbClr>
                </a:solidFill>
                <a:effectLst/>
                <a:latin typeface="Algerian" panose="04020705040A02060702" pitchFamily="82" charset="0"/>
                <a:ea typeface="Calibri"/>
                <a:cs typeface="Arial"/>
              </a:rPr>
              <a:t>The </a:t>
            </a:r>
            <a:r>
              <a:rPr lang="en-US" sz="2700" dirty="0">
                <a:solidFill>
                  <a:srgbClr val="4F271C">
                    <a:satMod val="130000"/>
                  </a:srgbClr>
                </a:solidFill>
                <a:effectLst/>
                <a:latin typeface="Algerian" panose="04020705040A02060702" pitchFamily="82" charset="0"/>
                <a:ea typeface="Calibri"/>
                <a:cs typeface="Arial"/>
              </a:rPr>
              <a:t>New Agenda for the Manuscripts Center</a:t>
            </a:r>
            <a:r>
              <a:rPr lang="en-US" sz="3200" dirty="0">
                <a:solidFill>
                  <a:srgbClr val="4F271C">
                    <a:satMod val="130000"/>
                  </a:srgbClr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3200" dirty="0">
                <a:solidFill>
                  <a:srgbClr val="4F271C">
                    <a:satMod val="130000"/>
                  </a:srgbClr>
                </a:solidFill>
                <a:effectLst/>
                <a:latin typeface="Calibri"/>
                <a:ea typeface="Calibri"/>
                <a:cs typeface="Arial"/>
              </a:rPr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"/>
            <a:ext cx="136525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140" y="1410923"/>
            <a:ext cx="7273158" cy="475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52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62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429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904656"/>
          </a:xfrm>
        </p:spPr>
        <p:txBody>
          <a:bodyPr>
            <a:normAutofit/>
          </a:bodyPr>
          <a:lstStyle/>
          <a:p>
            <a:pPr algn="r" rtl="1"/>
            <a:r>
              <a:rPr lang="ar-IQ" b="1" dirty="0" smtClean="0"/>
              <a:t>1.عقد </a:t>
            </a:r>
            <a:r>
              <a:rPr lang="ar-IQ" b="1" dirty="0"/>
              <a:t>اجتماعات شهرية من قبل مجلس الإدارة في المركز.  </a:t>
            </a:r>
            <a:endParaRPr lang="ar-IQ" b="1" dirty="0" smtClean="0"/>
          </a:p>
          <a:p>
            <a:pPr algn="r" rtl="1"/>
            <a:r>
              <a:rPr lang="ar-IQ" b="1" dirty="0" smtClean="0"/>
              <a:t>2. إعادة </a:t>
            </a:r>
            <a:r>
              <a:rPr lang="ar-IQ" b="1" dirty="0"/>
              <a:t>تنظيم الهيكل الإداري للمركز. </a:t>
            </a:r>
            <a:endParaRPr lang="ar-IQ" b="1" dirty="0" smtClean="0"/>
          </a:p>
          <a:p>
            <a:pPr algn="r" rtl="1"/>
            <a:r>
              <a:rPr lang="ar-IQ" b="1" dirty="0" smtClean="0"/>
              <a:t>3. استبدال </a:t>
            </a:r>
            <a:r>
              <a:rPr lang="ar-IQ" b="1" dirty="0"/>
              <a:t>كتالوج البطاقة بنظام مصادقة آلي</a:t>
            </a:r>
            <a:r>
              <a:rPr lang="ar-IQ" b="1" dirty="0" smtClean="0"/>
              <a:t>.</a:t>
            </a:r>
          </a:p>
          <a:p>
            <a:pPr algn="r" rtl="1"/>
            <a:r>
              <a:rPr lang="ar-IQ" b="1" dirty="0" smtClean="0"/>
              <a:t>4.جعل </a:t>
            </a:r>
            <a:r>
              <a:rPr lang="ar-IQ" b="1" dirty="0"/>
              <a:t>الموظفين متعددي المهارات من خلال إشراكهم في الدورات التدريبية المختلفة داخل وخارج العراق. </a:t>
            </a:r>
            <a:endParaRPr lang="ar-IQ" b="1" dirty="0" smtClean="0"/>
          </a:p>
          <a:p>
            <a:pPr algn="r" rtl="1"/>
            <a:r>
              <a:rPr lang="ar-IQ" b="1" dirty="0" smtClean="0"/>
              <a:t>5. تعيين </a:t>
            </a:r>
            <a:r>
              <a:rPr lang="ar-IQ" b="1" dirty="0"/>
              <a:t>موظفين جدد ذوي الكفاءات المناسبة للعمل في المخطوطات</a:t>
            </a:r>
            <a:r>
              <a:rPr lang="ar-IQ" b="1" dirty="0" smtClean="0"/>
              <a:t>.</a:t>
            </a:r>
          </a:p>
          <a:p>
            <a:pPr algn="r" rtl="1"/>
            <a:r>
              <a:rPr lang="ar-IQ" b="1" dirty="0" smtClean="0"/>
              <a:t> 6. </a:t>
            </a:r>
            <a:r>
              <a:rPr lang="ar-IQ" b="1" dirty="0"/>
              <a:t>مكافحة الفساد المالي والإداري.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6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635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052736"/>
            <a:ext cx="7962088" cy="5195664"/>
          </a:xfrm>
        </p:spPr>
        <p:txBody>
          <a:bodyPr>
            <a:normAutofit/>
          </a:bodyPr>
          <a:lstStyle/>
          <a:p>
            <a:pPr algn="r" rtl="1"/>
            <a:r>
              <a:rPr lang="ar-IQ" dirty="0" smtClean="0"/>
              <a:t>7. </a:t>
            </a:r>
            <a:r>
              <a:rPr lang="ar-IQ" sz="3000" b="1" dirty="0"/>
              <a:t>إنشاء مبنى ثقافي كبير في قلب بغداد، ليحتضن الثروة التراثية الكبيرة من المخطوطات</a:t>
            </a:r>
            <a:r>
              <a:rPr lang="ar-IQ" sz="3000" b="1" dirty="0" smtClean="0"/>
              <a:t>.</a:t>
            </a:r>
            <a:endParaRPr lang="en-US" sz="3000" b="1" dirty="0" smtClean="0"/>
          </a:p>
          <a:p>
            <a:pPr marL="82296" indent="0" algn="r" rtl="1">
              <a:buNone/>
            </a:pPr>
            <a:endParaRPr lang="en-US" sz="3000" b="1" dirty="0" smtClean="0"/>
          </a:p>
          <a:p>
            <a:pPr algn="r" rtl="1"/>
            <a:r>
              <a:rPr lang="ar-IQ" sz="3000" b="1" dirty="0" smtClean="0"/>
              <a:t> </a:t>
            </a:r>
            <a:r>
              <a:rPr lang="ar-IQ" sz="3000" b="1" dirty="0"/>
              <a:t>8. تسهيل استخدام محتويات المخطوطات المختلفة من خلال تقديم أفضل الخدمات للمهتمين بالمخطوطات العربية والإسلامية داخل العراق وخارجه</a:t>
            </a:r>
            <a:r>
              <a:rPr lang="ar-IQ" sz="3000" b="1" dirty="0" smtClean="0"/>
              <a:t>.</a:t>
            </a:r>
            <a:endParaRPr lang="en-US" sz="3000" b="1" dirty="0" smtClean="0"/>
          </a:p>
          <a:p>
            <a:pPr marL="82296" indent="0" algn="r" rtl="1">
              <a:buNone/>
            </a:pPr>
            <a:endParaRPr lang="en-US" sz="3000" b="1" dirty="0" smtClean="0"/>
          </a:p>
          <a:p>
            <a:pPr algn="r" rtl="1"/>
            <a:r>
              <a:rPr lang="ar-IQ" sz="3000" b="1" dirty="0" smtClean="0"/>
              <a:t> </a:t>
            </a:r>
            <a:r>
              <a:rPr lang="ar-IQ" sz="3000" b="1" dirty="0"/>
              <a:t>9. إقامة علاقات تبادل ثقافي مع مراكز المخطوطات في العالم، على أساس مبدأ المنفعة المتبادلة من خلال تبادل الصور المخطوطة.</a:t>
            </a:r>
            <a:endParaRPr lang="en-US" sz="30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22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IQ" sz="4000" dirty="0"/>
              <a:t>مبادرة كبيرة لإحياء </a:t>
            </a:r>
            <a:r>
              <a:rPr lang="ar-IQ" sz="4000" dirty="0" smtClean="0"/>
              <a:t>المخطوطات </a:t>
            </a:r>
            <a:r>
              <a:rPr lang="ar-IQ" sz="4000" dirty="0"/>
              <a:t>الفريدة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349352"/>
          </a:xfrm>
        </p:spPr>
        <p:txBody>
          <a:bodyPr/>
          <a:lstStyle/>
          <a:p>
            <a:pPr algn="ctr"/>
            <a:endParaRPr lang="ar-IQ" dirty="0" smtClean="0"/>
          </a:p>
          <a:p>
            <a:pPr algn="ctr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18807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72714" y="4791488"/>
            <a:ext cx="61956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algn="ctr"/>
            <a:endParaRPr lang="en-US" b="1" dirty="0" smtClean="0"/>
          </a:p>
          <a:p>
            <a:pPr algn="ctr"/>
            <a:r>
              <a:rPr lang="ar-IQ" b="1" dirty="0" smtClean="0"/>
              <a:t>توقيع مذكرة تعاون بين رئيس سلطة الآثار العراقية ومستشار السفارة الفرنسية في بغداد للنهوض بعمل دار المخطوطات</a:t>
            </a:r>
            <a:endParaRPr lang="en-US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680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8640"/>
            <a:ext cx="7962088" cy="6059760"/>
          </a:xfrm>
        </p:spPr>
        <p:txBody>
          <a:bodyPr/>
          <a:lstStyle/>
          <a:p>
            <a:endParaRPr lang="ar-IQ" dirty="0" smtClean="0"/>
          </a:p>
          <a:p>
            <a:pPr algn="r" rtl="1"/>
            <a:r>
              <a:rPr lang="ar-IQ" sz="2800" b="1" dirty="0"/>
              <a:t>من أجل إنقاذ ما تبقى واستعادة بعض المفقودات أطلقت دار المخطوطات العراقية مبادرة كبرى متعددة الأطراف في عام (2022) </a:t>
            </a:r>
            <a:endParaRPr lang="ar-IQ" sz="2800" b="1" dirty="0" smtClean="0"/>
          </a:p>
          <a:p>
            <a:pPr algn="r" rtl="1"/>
            <a:r>
              <a:rPr lang="ar-IQ" sz="2800" b="1" dirty="0" smtClean="0"/>
              <a:t>تهدف </a:t>
            </a:r>
            <a:r>
              <a:rPr lang="ar-IQ" sz="2800" b="1" dirty="0"/>
              <a:t>هذه المبادرة </a:t>
            </a:r>
            <a:r>
              <a:rPr lang="ar-IQ" sz="2800" b="1" dirty="0" smtClean="0"/>
              <a:t>إلى </a:t>
            </a:r>
            <a:r>
              <a:rPr lang="ar-IQ" sz="2800" b="1" dirty="0">
                <a:solidFill>
                  <a:srgbClr val="FF0000"/>
                </a:solidFill>
              </a:rPr>
              <a:t>"بناء قدرات الفرق الفنية في الدار في مجال الحفاظ على المخطوطات القيمة والكتب النادرة</a:t>
            </a:r>
            <a:r>
              <a:rPr lang="ar-IQ" sz="2800" b="1" dirty="0" smtClean="0">
                <a:solidFill>
                  <a:srgbClr val="FF0000"/>
                </a:solidFill>
              </a:rPr>
              <a:t>".</a:t>
            </a:r>
          </a:p>
          <a:p>
            <a:pPr algn="r" rtl="1"/>
            <a:r>
              <a:rPr lang="ar-IQ" sz="2800" b="1" dirty="0" smtClean="0"/>
              <a:t> </a:t>
            </a:r>
            <a:r>
              <a:rPr lang="ar-IQ" sz="2800" b="1" dirty="0"/>
              <a:t>تم إطلاق هذا البرنامج بالشراكة مع</a:t>
            </a:r>
            <a:r>
              <a:rPr lang="ar-IQ" sz="2800" b="1" dirty="0" smtClean="0"/>
              <a:t>:</a:t>
            </a:r>
          </a:p>
          <a:p>
            <a:pPr marL="82296" indent="0" algn="r" rtl="1">
              <a:buNone/>
            </a:pPr>
            <a:r>
              <a:rPr lang="ar-IQ" sz="2800" b="1" dirty="0"/>
              <a:t> </a:t>
            </a:r>
            <a:r>
              <a:rPr lang="ar-IQ" sz="2800" b="1" dirty="0" smtClean="0"/>
              <a:t>   1. </a:t>
            </a:r>
            <a:r>
              <a:rPr lang="ar-IQ" sz="2800" b="1" dirty="0"/>
              <a:t>المكتبة الوطنية الفرنسية. </a:t>
            </a:r>
            <a:endParaRPr lang="ar-IQ" sz="2800" b="1" dirty="0" smtClean="0"/>
          </a:p>
          <a:p>
            <a:pPr marL="82296" indent="0" algn="r" rtl="1">
              <a:buNone/>
            </a:pPr>
            <a:r>
              <a:rPr lang="ar-IQ" sz="2800" b="1" dirty="0"/>
              <a:t> </a:t>
            </a:r>
            <a:r>
              <a:rPr lang="ar-IQ" sz="2800" b="1" dirty="0" smtClean="0"/>
              <a:t>   2. </a:t>
            </a:r>
            <a:r>
              <a:rPr lang="ar-IQ" sz="2800" b="1" dirty="0"/>
              <a:t>التحالف الدولي لحماية التراث في مناطق النزاع </a:t>
            </a:r>
            <a:r>
              <a:rPr lang="ar-IQ" sz="2800" b="1" dirty="0" smtClean="0"/>
              <a:t>(</a:t>
            </a:r>
            <a:r>
              <a:rPr lang="ar-IQ" sz="2800" b="1" dirty="0"/>
              <a:t>مؤسسة </a:t>
            </a:r>
            <a:r>
              <a:rPr lang="ar-IQ" sz="2800" b="1" dirty="0" smtClean="0"/>
              <a:t> ألف</a:t>
            </a:r>
            <a:r>
              <a:rPr lang="ar-IQ" sz="2800" b="1" dirty="0"/>
              <a:t>) </a:t>
            </a:r>
            <a:r>
              <a:rPr lang="ar-IQ" sz="2800" b="1" dirty="0" smtClean="0"/>
              <a:t>ومقرها </a:t>
            </a:r>
            <a:r>
              <a:rPr lang="ar-IQ" sz="2800" b="1" dirty="0"/>
              <a:t>جنيف</a:t>
            </a:r>
            <a:r>
              <a:rPr lang="ar-IQ" sz="2800" b="1" dirty="0" smtClean="0"/>
              <a:t>،</a:t>
            </a:r>
          </a:p>
          <a:p>
            <a:pPr marL="82296" indent="0" algn="r" rtl="1">
              <a:buNone/>
            </a:pPr>
            <a:r>
              <a:rPr lang="ar-IQ" sz="2800" b="1" dirty="0"/>
              <a:t> </a:t>
            </a:r>
            <a:r>
              <a:rPr lang="ar-IQ" sz="2800" b="1" dirty="0" smtClean="0"/>
              <a:t>   3. </a:t>
            </a:r>
            <a:r>
              <a:rPr lang="ar-IQ" sz="2800" b="1" dirty="0"/>
              <a:t>تعمل المنظمة العراقية للمحافظة على التراث (ليوان) للثقافة والتنمية كشريك منفذ للبرنامج</a:t>
            </a:r>
            <a:r>
              <a:rPr lang="ar-IQ" dirty="0"/>
              <a:t>.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585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53004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المبادرة</a:t>
            </a:r>
            <a:r>
              <a:rPr lang="en-GB" sz="3200" b="1" dirty="0" smtClean="0">
                <a:solidFill>
                  <a:prstClr val="black"/>
                </a:solidFill>
                <a:effectLst/>
                <a:ea typeface="+mn-ea"/>
              </a:rPr>
              <a:t> 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أبرز </a:t>
            </a:r>
            <a:r>
              <a:rPr lang="ar-IQ" sz="3200" b="1" dirty="0">
                <a:solidFill>
                  <a:prstClr val="black"/>
                </a:solidFill>
                <a:effectLst/>
                <a:ea typeface="+mn-ea"/>
              </a:rPr>
              <a:t>احتياجات 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دار المخطوطات </a:t>
            </a:r>
            <a:r>
              <a:rPr lang="ar-IQ" sz="3200" b="1" dirty="0">
                <a:solidFill>
                  <a:prstClr val="black"/>
                </a:solidFill>
                <a:effectLst/>
                <a:ea typeface="+mn-ea"/>
              </a:rPr>
              <a:t>التي 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كشف</a:t>
            </a:r>
            <a:r>
              <a:rPr lang="ar-IQ" sz="3200" b="1" dirty="0">
                <a:solidFill>
                  <a:prstClr val="black"/>
                </a:solidFill>
                <a:effectLst/>
                <a:ea typeface="+mn-ea"/>
              </a:rPr>
              <a:t>ت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 عنها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7962088" cy="5256584"/>
          </a:xfrm>
        </p:spPr>
        <p:txBody>
          <a:bodyPr>
            <a:normAutofit/>
          </a:bodyPr>
          <a:lstStyle/>
          <a:p>
            <a:pPr marL="82296" indent="0" algn="r" rtl="1">
              <a:buNone/>
            </a:pPr>
            <a:r>
              <a:rPr lang="ar-IQ" sz="2800" dirty="0"/>
              <a:t> </a:t>
            </a:r>
            <a:r>
              <a:rPr lang="ar-IQ" sz="2800" dirty="0" smtClean="0"/>
              <a:t>1</a:t>
            </a:r>
            <a:r>
              <a:rPr lang="ar-IQ" sz="2400" b="1" dirty="0" smtClean="0"/>
              <a:t>. </a:t>
            </a:r>
            <a:r>
              <a:rPr lang="ar-IQ" sz="2400" b="1" dirty="0"/>
              <a:t>الهدف الأول </a:t>
            </a:r>
            <a:r>
              <a:rPr lang="ar-IQ" sz="2400" b="1" dirty="0" smtClean="0"/>
              <a:t>هو </a:t>
            </a:r>
            <a:r>
              <a:rPr lang="ar-IQ" sz="2400" b="1" dirty="0"/>
              <a:t>رقمنة المخطوطات </a:t>
            </a:r>
            <a:r>
              <a:rPr lang="ar-IQ" sz="2400" b="1" dirty="0" smtClean="0"/>
              <a:t>وصيانتها، </a:t>
            </a:r>
            <a:r>
              <a:rPr lang="ar-IQ" sz="2400" b="1" dirty="0"/>
              <a:t>حيث أن شروط حماية النسخ الأصلية غير مضمونة</a:t>
            </a:r>
            <a:r>
              <a:rPr lang="ar-IQ" sz="2400" b="1" dirty="0" smtClean="0"/>
              <a:t>.</a:t>
            </a:r>
          </a:p>
          <a:p>
            <a:pPr marL="82296" indent="0" algn="r" rtl="1">
              <a:buNone/>
            </a:pPr>
            <a:r>
              <a:rPr lang="ar-IQ" sz="2400" b="1" dirty="0" smtClean="0"/>
              <a:t> </a:t>
            </a:r>
            <a:r>
              <a:rPr lang="ar-IQ" sz="2400" b="1" dirty="0"/>
              <a:t>2. </a:t>
            </a:r>
            <a:r>
              <a:rPr lang="ar-IQ" sz="2400" b="1" dirty="0" smtClean="0"/>
              <a:t>تجهيز الدار بمعدات </a:t>
            </a:r>
            <a:r>
              <a:rPr lang="ar-IQ" sz="2400" b="1" dirty="0"/>
              <a:t>تصوير رقمية لتوفير نسخة رقمية من المخطوطات</a:t>
            </a:r>
            <a:r>
              <a:rPr lang="ar-IQ" sz="2400" b="1" dirty="0" smtClean="0"/>
              <a:t>.</a:t>
            </a:r>
          </a:p>
          <a:p>
            <a:pPr marL="82296" indent="0" algn="r" rtl="1">
              <a:buNone/>
            </a:pPr>
            <a:r>
              <a:rPr lang="ar-IQ" sz="2400" b="1" dirty="0" smtClean="0"/>
              <a:t> </a:t>
            </a:r>
            <a:r>
              <a:rPr lang="ar-IQ" sz="2400" b="1" dirty="0"/>
              <a:t>3. تحتاج المخطوطات العراقية إلى صورة رقمية ملونة تتميز بالدقة وإمكانية حفظها في أرشفة رقمية خاصة</a:t>
            </a:r>
            <a:r>
              <a:rPr lang="ar-IQ" sz="2400" b="1" dirty="0" smtClean="0"/>
              <a:t>.</a:t>
            </a:r>
            <a:endParaRPr lang="en-GB" sz="2400" b="1" dirty="0" smtClean="0"/>
          </a:p>
          <a:p>
            <a:pPr marL="82296" indent="0" algn="r" rtl="1">
              <a:buNone/>
            </a:pPr>
            <a:r>
              <a:rPr lang="ar-IQ" sz="2400" b="1" dirty="0"/>
              <a:t>4. </a:t>
            </a:r>
            <a:r>
              <a:rPr lang="ar-IQ" sz="2400" b="1" dirty="0" smtClean="0"/>
              <a:t>قلة </a:t>
            </a:r>
            <a:r>
              <a:rPr lang="ar-IQ" sz="2400" b="1" dirty="0"/>
              <a:t>عدد الموظفين المتخصصين </a:t>
            </a:r>
            <a:r>
              <a:rPr lang="ar-IQ" sz="2400" b="1" dirty="0" smtClean="0"/>
              <a:t>والخبرات </a:t>
            </a:r>
            <a:r>
              <a:rPr lang="ar-IQ" sz="2400" b="1" dirty="0"/>
              <a:t>اللازمة للصيانة والترميم </a:t>
            </a:r>
            <a:r>
              <a:rPr lang="ar-IQ" sz="2400" b="1" dirty="0" smtClean="0"/>
              <a:t>وفي </a:t>
            </a:r>
            <a:r>
              <a:rPr lang="ar-IQ" sz="2400" b="1" dirty="0"/>
              <a:t>الفهرسة</a:t>
            </a:r>
            <a:r>
              <a:rPr lang="ar-IQ" sz="2400" b="1" dirty="0" smtClean="0"/>
              <a:t>.</a:t>
            </a:r>
          </a:p>
          <a:p>
            <a:pPr marL="82296" indent="0" algn="r" rtl="1">
              <a:buNone/>
            </a:pPr>
            <a:r>
              <a:rPr lang="ar-IQ" sz="2400" b="1" dirty="0" smtClean="0"/>
              <a:t>5- </a:t>
            </a:r>
            <a:r>
              <a:rPr lang="ar-IQ" sz="2400" b="1" dirty="0"/>
              <a:t>التعاون مع الجهات العراقية والدولية لتنفيذ </a:t>
            </a:r>
            <a:r>
              <a:rPr lang="ar-IQ" sz="2400" b="1" dirty="0" smtClean="0"/>
              <a:t>المبادرة </a:t>
            </a:r>
            <a:r>
              <a:rPr lang="ar-IQ" sz="2400" b="1" dirty="0"/>
              <a:t>والاستفادة من تجارب الدول الأخرى في هذا المجال. </a:t>
            </a:r>
            <a:endParaRPr lang="ar-IQ" sz="2400" b="1" dirty="0" smtClean="0"/>
          </a:p>
          <a:p>
            <a:pPr marL="82296" indent="0" algn="r" rtl="1">
              <a:buNone/>
            </a:pPr>
            <a:r>
              <a:rPr lang="ar-IQ" sz="2400" b="1" dirty="0" smtClean="0"/>
              <a:t>6- </a:t>
            </a:r>
            <a:r>
              <a:rPr lang="ar-IQ" sz="2400" b="1" dirty="0"/>
              <a:t>تطمح الخطة إلى توسيع المبادرة لتشمل </a:t>
            </a:r>
            <a:r>
              <a:rPr lang="ar-IQ" sz="2400" b="1" dirty="0" smtClean="0"/>
              <a:t>التعرف على </a:t>
            </a:r>
            <a:r>
              <a:rPr lang="ar-IQ" sz="2400" b="1" dirty="0"/>
              <a:t>المخطوطات </a:t>
            </a:r>
            <a:r>
              <a:rPr lang="ar-IQ" sz="2400" b="1" dirty="0" smtClean="0"/>
              <a:t>المسروقة، والتعاون </a:t>
            </a:r>
            <a:r>
              <a:rPr lang="ar-IQ" sz="2400" b="1" dirty="0"/>
              <a:t>والتنسيق مع المحافظات العراقية من أجل الحفاظ على المخطوطات التي بحوزتها.</a:t>
            </a:r>
            <a:endParaRPr lang="en-US" sz="24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81" y="-11697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1568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ar-IQ" sz="3200" b="1" dirty="0">
                <a:solidFill>
                  <a:prstClr val="black"/>
                </a:solidFill>
                <a:effectLst/>
              </a:rPr>
              <a:t>الجهود </a:t>
            </a:r>
            <a:r>
              <a:rPr lang="ar-IQ" sz="3200" b="1" dirty="0" smtClean="0">
                <a:solidFill>
                  <a:prstClr val="black"/>
                </a:solidFill>
                <a:effectLst/>
              </a:rPr>
              <a:t>ال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مشتركة</a:t>
            </a:r>
            <a:r>
              <a:rPr lang="ar-IQ" sz="3200" b="1" dirty="0" smtClean="0">
                <a:solidFill>
                  <a:prstClr val="black"/>
                </a:solidFill>
                <a:effectLst/>
              </a:rPr>
              <a:t> </a:t>
            </a:r>
            <a:r>
              <a:rPr lang="ar-IQ" sz="3200" b="1" dirty="0" smtClean="0">
                <a:solidFill>
                  <a:prstClr val="black"/>
                </a:solidFill>
                <a:effectLst/>
                <a:ea typeface="+mn-ea"/>
              </a:rPr>
              <a:t>مع </a:t>
            </a:r>
            <a:r>
              <a:rPr lang="ar-IQ" sz="3200" b="1" dirty="0">
                <a:solidFill>
                  <a:prstClr val="black"/>
                </a:solidFill>
                <a:effectLst/>
                <a:ea typeface="+mn-ea"/>
              </a:rPr>
              <a:t>فرنسا وإيطاليا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Autofit/>
          </a:bodyPr>
          <a:lstStyle/>
          <a:p>
            <a:pPr algn="r" rtl="1"/>
            <a:r>
              <a:rPr lang="ar-IQ" sz="2400" b="1" dirty="0" smtClean="0"/>
              <a:t>تشمل جهود تبادل </a:t>
            </a:r>
            <a:r>
              <a:rPr lang="ar-IQ" sz="2400" b="1" dirty="0"/>
              <a:t>الخبرات حول التراث </a:t>
            </a:r>
            <a:r>
              <a:rPr lang="ar-IQ" sz="2400" b="1" dirty="0" smtClean="0"/>
              <a:t>المكتوب:</a:t>
            </a:r>
          </a:p>
          <a:p>
            <a:pPr marL="82296" indent="0" algn="r" rtl="1">
              <a:buNone/>
            </a:pPr>
            <a:endParaRPr lang="ar-IQ" sz="2400" b="1" dirty="0"/>
          </a:p>
          <a:p>
            <a:pPr algn="r" rtl="1">
              <a:buFontTx/>
              <a:buChar char="-"/>
            </a:pPr>
            <a:r>
              <a:rPr lang="ar-IQ" sz="2400" b="1" dirty="0" smtClean="0"/>
              <a:t>تنفيذ المبادرة المشتركة بدأ </a:t>
            </a:r>
            <a:r>
              <a:rPr lang="ar-IQ" sz="2400" b="1" dirty="0"/>
              <a:t>بدعوة ثلاثة من موظفي الدار إلى الدورة التدريبية التي عقدتها المكتبة الوطنية الفرنسية في لبنان في حزيران 2022. </a:t>
            </a:r>
            <a:endParaRPr lang="ar-IQ" sz="2400" b="1" dirty="0" smtClean="0"/>
          </a:p>
          <a:p>
            <a:pPr algn="r" rtl="1">
              <a:buFontTx/>
              <a:buChar char="-"/>
            </a:pPr>
            <a:r>
              <a:rPr lang="ar-IQ" sz="2400" b="1" dirty="0" smtClean="0"/>
              <a:t>إقامة ورشة </a:t>
            </a:r>
            <a:r>
              <a:rPr lang="ar-IQ" sz="2400" b="1" dirty="0"/>
              <a:t>عمل تدريبية مكثفة لمدة أربعة أسابيع في بغداد خلال شهري تشرين الأول وكانون الأول 2022، بدعم من السفارتين الإيطالية </a:t>
            </a:r>
            <a:r>
              <a:rPr lang="ar-IQ" sz="2400" b="1" dirty="0" smtClean="0"/>
              <a:t>والفرنسية).</a:t>
            </a:r>
          </a:p>
          <a:p>
            <a:pPr algn="r" rtl="1">
              <a:buFontTx/>
              <a:buChar char="-"/>
            </a:pPr>
            <a:r>
              <a:rPr lang="ar-IQ" sz="2400" b="1" dirty="0" smtClean="0"/>
              <a:t>تجهيز مختبر المخطوطات بأجهزة ومعدات صيانة المخطوطات.</a:t>
            </a:r>
            <a:endParaRPr lang="ar-IQ" sz="2400" b="1" dirty="0"/>
          </a:p>
          <a:p>
            <a:pPr marL="82296" indent="0" algn="r" rtl="1">
              <a:buNone/>
            </a:pPr>
            <a:r>
              <a:rPr lang="ar-IQ" sz="2400" b="1" dirty="0" smtClean="0"/>
              <a:t> - السعي في الوقت الحاضر لإقامة دورات تدريبية حول فهرسة المخطوطات الكترونيا.</a:t>
            </a:r>
            <a:endParaRPr lang="en-US" sz="24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2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333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6632"/>
            <a:ext cx="7962088" cy="6131768"/>
          </a:xfrm>
        </p:spPr>
        <p:txBody>
          <a:bodyPr>
            <a:normAutofit fontScale="70000" lnSpcReduction="20000"/>
          </a:bodyPr>
          <a:lstStyle/>
          <a:p>
            <a:pPr marL="82296" indent="0" algn="r" rtl="1">
              <a:lnSpc>
                <a:spcPct val="115000"/>
              </a:lnSpc>
              <a:spcAft>
                <a:spcPts val="1000"/>
              </a:spcAft>
              <a:buNone/>
            </a:pPr>
            <a:r>
              <a:rPr lang="ar-IQ" sz="3100" b="1" dirty="0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 تمويل </a:t>
            </a:r>
            <a:r>
              <a:rPr lang="ar-IQ" b="1" dirty="0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المشروع يتم</a:t>
            </a:r>
            <a:r>
              <a:rPr lang="ar-IQ" sz="3100" b="1" dirty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 من خلال منحة (ألف</a:t>
            </a:r>
            <a:r>
              <a:rPr lang="ar-IQ" sz="3100" b="1" dirty="0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) وشركاؤها التنفيذيين(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BnF</a:t>
            </a:r>
            <a:r>
              <a:rPr lang="ar-IQ" b="1" dirty="0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) و(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Liwan</a:t>
            </a:r>
            <a:r>
              <a:rPr lang="ar-IQ" b="1" dirty="0" smtClean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) بهدف تنفيذ </a:t>
            </a:r>
            <a:r>
              <a:rPr lang="ar-IQ" b="1" dirty="0">
                <a:solidFill>
                  <a:srgbClr val="FF0000"/>
                </a:solidFill>
                <a:latin typeface="Calibri"/>
                <a:ea typeface="Calibri"/>
                <a:cs typeface="Arial"/>
              </a:rPr>
              <a:t>الأنشطة التالية :</a:t>
            </a:r>
            <a:endParaRPr lang="en-US" b="1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IQ" b="1" smtClean="0">
                <a:latin typeface="Calibri"/>
                <a:ea typeface="Calibri"/>
                <a:cs typeface="Arial"/>
              </a:rPr>
              <a:t>تعزيز </a:t>
            </a:r>
            <a:r>
              <a:rPr lang="ar-IQ" b="1" dirty="0">
                <a:latin typeface="Calibri"/>
                <a:ea typeface="Calibri"/>
                <a:cs typeface="Arial"/>
              </a:rPr>
              <a:t>قدرات دار المخطوطات في مبادرتها </a:t>
            </a:r>
            <a:r>
              <a:rPr lang="ar-IQ" b="1" dirty="0" err="1">
                <a:latin typeface="Calibri"/>
                <a:ea typeface="Calibri"/>
                <a:cs typeface="Arial"/>
              </a:rPr>
              <a:t>للرقمنة</a:t>
            </a:r>
            <a:r>
              <a:rPr lang="ar-IQ" b="1" dirty="0">
                <a:latin typeface="Calibri"/>
                <a:ea typeface="Calibri"/>
                <a:cs typeface="Arial"/>
              </a:rPr>
              <a:t> ، والبنية التحتية الرقمية وبرامج الفهرسة ، فضلا عن الحفظ المادي للمخطوطات فإن الأنشطة المخطط لها هي كما يلي:</a:t>
            </a:r>
            <a:endParaRPr lang="en-US" b="1" dirty="0">
              <a:latin typeface="Calibri"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IQ" b="1" dirty="0">
                <a:latin typeface="Calibri"/>
                <a:ea typeface="Calibri"/>
                <a:cs typeface="Arial"/>
              </a:rPr>
              <a:t> تنفيذ نظام مكتبات متكامل جديد (</a:t>
            </a:r>
            <a:r>
              <a:rPr lang="en-US" b="1" dirty="0">
                <a:latin typeface="Calibri"/>
                <a:ea typeface="Calibri"/>
                <a:cs typeface="Arial"/>
              </a:rPr>
              <a:t>ILS</a:t>
            </a:r>
            <a:r>
              <a:rPr lang="ar-IQ" b="1" dirty="0">
                <a:latin typeface="Calibri"/>
                <a:ea typeface="Calibri"/>
                <a:cs typeface="Arial"/>
              </a:rPr>
              <a:t>) ، يعتمد على </a:t>
            </a:r>
            <a:r>
              <a:rPr lang="en-US" b="1" dirty="0">
                <a:latin typeface="Calibri"/>
                <a:ea typeface="Calibri"/>
                <a:cs typeface="Arial"/>
              </a:rPr>
              <a:t>KOHA</a:t>
            </a:r>
            <a:r>
              <a:rPr lang="ar-IQ" b="1" dirty="0">
                <a:latin typeface="Calibri"/>
                <a:ea typeface="Calibri"/>
                <a:cs typeface="Arial"/>
              </a:rPr>
              <a:t> ، وهو برنامج مجاني مفتوح المصدر ومستخدم على نطاق واسع ، ومناسب للمخطوطات ، تتقاسمه حاليا العديد من المكتبات في العراق بما في ذلك المكتبة الوطنية العراقية والأرشيف ؛ </a:t>
            </a:r>
            <a:endParaRPr lang="en-US" b="1" dirty="0">
              <a:latin typeface="Calibri"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IQ" b="1" dirty="0">
                <a:latin typeface="Calibri"/>
                <a:ea typeface="Calibri"/>
                <a:cs typeface="Arial"/>
              </a:rPr>
              <a:t>تنفيذ نظام مكتبات متكامل جديد (</a:t>
            </a:r>
            <a:r>
              <a:rPr lang="en-US" b="1" dirty="0">
                <a:latin typeface="Calibri"/>
                <a:ea typeface="Calibri"/>
                <a:cs typeface="Arial"/>
              </a:rPr>
              <a:t>ILS</a:t>
            </a:r>
            <a:r>
              <a:rPr lang="ar-IQ" b="1" dirty="0">
                <a:latin typeface="Calibri"/>
                <a:ea typeface="Calibri"/>
                <a:cs typeface="Arial"/>
              </a:rPr>
              <a:t>) ، يعتمد على </a:t>
            </a:r>
            <a:r>
              <a:rPr lang="en-US" b="1" dirty="0">
                <a:latin typeface="Calibri"/>
                <a:ea typeface="Calibri"/>
                <a:cs typeface="Arial"/>
              </a:rPr>
              <a:t>KOHA</a:t>
            </a:r>
            <a:r>
              <a:rPr lang="ar-IQ" b="1" dirty="0">
                <a:latin typeface="Calibri"/>
                <a:ea typeface="Calibri"/>
                <a:cs typeface="Arial"/>
              </a:rPr>
              <a:t> ، وهو برنامج مجاني مفتوح المصدر ومستخدم على نطاق واسع ، مناسب للمخطوطات ، مشترك حاليا من قبل إنشاء بنية تحتية رقمية وبيانات جديدة ، مستقلة ومخصصة لدار المخطوطات ، مع خادم خاص بها وقدرات تخزين محسنة للصور الرقمية للمخطوطات ؛ ...</a:t>
            </a:r>
            <a:endParaRPr lang="en-US" b="1" dirty="0">
              <a:latin typeface="Calibri"/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IQ" b="1" dirty="0">
                <a:latin typeface="Calibri"/>
                <a:ea typeface="Calibri"/>
                <a:cs typeface="Arial"/>
              </a:rPr>
              <a:t>شراء المعدات واللوازم اللازمة للحفظ والترميم الدعم الفني المستمر من الخبراء العراقيين وخبراء الصندوق الوطني العراقي، في الموقع وعبر الإنترنت، للمساعدة في تنفيذ وتعزيز الإجراءات والأنشطة والقدرات في دار المخطوطات.</a:t>
            </a:r>
            <a:endParaRPr lang="en-US" b="1" dirty="0">
              <a:latin typeface="Calibri"/>
              <a:ea typeface="Calibri"/>
              <a:cs typeface="Arial"/>
            </a:endParaRPr>
          </a:p>
          <a:p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" y="0"/>
            <a:ext cx="9448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926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836712"/>
            <a:ext cx="7498080" cy="4800600"/>
          </a:xfrm>
        </p:spPr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pPr marL="82296" indent="0" algn="ctr" rtl="1">
              <a:buNone/>
            </a:pPr>
            <a:r>
              <a:rPr lang="ar-IQ" sz="4400" b="1" dirty="0" smtClean="0">
                <a:solidFill>
                  <a:schemeClr val="accent2">
                    <a:lumMod val="75000"/>
                  </a:schemeClr>
                </a:solidFill>
              </a:rPr>
              <a:t>شكرا لإصغائكم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186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IQ" dirty="0" smtClean="0"/>
              <a:t>مقـدمــة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IQ" dirty="0"/>
              <a:t>منذ غزو العراق واحتلاله عام 2003 ، لا يزال الجهل </a:t>
            </a:r>
            <a:r>
              <a:rPr lang="ar-IQ" dirty="0" smtClean="0"/>
              <a:t>بواقع التراث العراقي </a:t>
            </a:r>
            <a:r>
              <a:rPr lang="ar-IQ" dirty="0" smtClean="0">
                <a:solidFill>
                  <a:prstClr val="black"/>
                </a:solidFill>
              </a:rPr>
              <a:t>المخطوط </a:t>
            </a:r>
            <a:r>
              <a:rPr lang="ar-IQ" dirty="0" smtClean="0"/>
              <a:t>منتشرا </a:t>
            </a:r>
            <a:r>
              <a:rPr lang="ar-IQ" dirty="0"/>
              <a:t>على نطاق واسع </a:t>
            </a:r>
            <a:r>
              <a:rPr lang="en-US" dirty="0"/>
              <a:t>.</a:t>
            </a:r>
            <a:r>
              <a:rPr lang="ar-IQ" dirty="0" smtClean="0"/>
              <a:t> </a:t>
            </a:r>
            <a:endParaRPr lang="en-US" dirty="0" smtClean="0"/>
          </a:p>
          <a:p>
            <a:pPr algn="just" rtl="1"/>
            <a:endParaRPr lang="en-US" dirty="0"/>
          </a:p>
          <a:p>
            <a:pPr algn="just" rtl="1"/>
            <a:r>
              <a:rPr lang="ar-IQ" dirty="0" smtClean="0"/>
              <a:t>و</a:t>
            </a:r>
            <a:r>
              <a:rPr lang="ar-IQ" dirty="0" smtClean="0">
                <a:solidFill>
                  <a:prstClr val="black"/>
                </a:solidFill>
              </a:rPr>
              <a:t>أصبح </a:t>
            </a:r>
            <a:r>
              <a:rPr lang="ar-IQ" dirty="0" smtClean="0"/>
              <a:t>العاملون </a:t>
            </a:r>
            <a:r>
              <a:rPr lang="ar-IQ" dirty="0"/>
              <a:t>في مجال المخطوطات في العراق أكثر عزلة عن المجتمع المهني </a:t>
            </a:r>
            <a:r>
              <a:rPr lang="ar-IQ" dirty="0" smtClean="0"/>
              <a:t>الدولي</a:t>
            </a:r>
            <a:r>
              <a:rPr lang="ar-IQ" dirty="0">
                <a:solidFill>
                  <a:prstClr val="black"/>
                </a:solidFill>
              </a:rPr>
              <a:t> خلال العشرين عاما الماضية </a:t>
            </a:r>
            <a:r>
              <a:rPr lang="ar-IQ" dirty="0" smtClean="0">
                <a:solidFill>
                  <a:prstClr val="black"/>
                </a:solidFill>
              </a:rPr>
              <a:t>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92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50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IQ" sz="3600" dirty="0" smtClean="0">
                <a:solidFill>
                  <a:srgbClr val="FF0000"/>
                </a:solidFill>
              </a:rPr>
              <a:t>نهب وسرقة وتدمير التراث المخطوط في العراق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IQ" sz="2400" b="1" dirty="0" smtClean="0"/>
              <a:t>خلفية تاريخية</a:t>
            </a:r>
          </a:p>
          <a:p>
            <a:pPr algn="justLow" rtl="1"/>
            <a:r>
              <a:rPr lang="ar-IQ" sz="2400" b="1" dirty="0" smtClean="0"/>
              <a:t>تشير </a:t>
            </a:r>
            <a:r>
              <a:rPr lang="ar-IQ" sz="2400" b="1" dirty="0"/>
              <a:t>المدونات التاريخية إلى أن المغول دمروا وأحرقوا المخطوطات التي كانت في بيت الحكمة العباسي في </a:t>
            </a:r>
            <a:r>
              <a:rPr lang="ar-IQ" sz="2400" b="1" dirty="0" smtClean="0"/>
              <a:t>بغداد والتي </a:t>
            </a:r>
            <a:r>
              <a:rPr lang="ar-IQ" sz="2400" b="1" dirty="0"/>
              <a:t>ضمت تراثا فكريا ضخما من مخطوطات كتبها علماء عرب </a:t>
            </a:r>
            <a:r>
              <a:rPr lang="ar-IQ" sz="2400" b="1" dirty="0" smtClean="0"/>
              <a:t>ومسلمون </a:t>
            </a:r>
            <a:r>
              <a:rPr lang="ar-IQ" sz="2400" b="1" dirty="0"/>
              <a:t>قدموا إلى بغداد واستقروا </a:t>
            </a:r>
            <a:r>
              <a:rPr lang="ar-IQ" sz="2400" b="1" dirty="0" smtClean="0"/>
              <a:t>فيها.</a:t>
            </a:r>
          </a:p>
          <a:p>
            <a:pPr marL="82296" indent="0" algn="justLow" rtl="1">
              <a:buNone/>
            </a:pPr>
            <a:endParaRPr lang="ar-IQ" sz="2400" b="1" dirty="0" smtClean="0"/>
          </a:p>
          <a:p>
            <a:pPr algn="justLow" rtl="1"/>
            <a:r>
              <a:rPr lang="ar-IQ" sz="2400" b="1" dirty="0" smtClean="0"/>
              <a:t>أكثر من (400.000) مخطوط </a:t>
            </a:r>
            <a:r>
              <a:rPr lang="ar-IQ" sz="2400" b="1" dirty="0" smtClean="0">
                <a:solidFill>
                  <a:prstClr val="black"/>
                </a:solidFill>
              </a:rPr>
              <a:t>تم سرقته وتهريبه</a:t>
            </a:r>
            <a:r>
              <a:rPr lang="en-GB" sz="2400" b="1" dirty="0" smtClean="0">
                <a:solidFill>
                  <a:prstClr val="black"/>
                </a:solidFill>
              </a:rPr>
              <a:t> </a:t>
            </a:r>
            <a:r>
              <a:rPr lang="ar-IQ" sz="2400" b="1" dirty="0" smtClean="0">
                <a:solidFill>
                  <a:prstClr val="black"/>
                </a:solidFill>
              </a:rPr>
              <a:t> في تلك الفترة.</a:t>
            </a:r>
          </a:p>
          <a:p>
            <a:pPr marL="82296" indent="0" algn="justLow" rtl="1">
              <a:buNone/>
            </a:pPr>
            <a:endParaRPr lang="ar-IQ" sz="2400" b="1" dirty="0" smtClean="0">
              <a:solidFill>
                <a:prstClr val="black"/>
              </a:solidFill>
            </a:endParaRPr>
          </a:p>
          <a:p>
            <a:pPr algn="justLow" rtl="1"/>
            <a:r>
              <a:rPr lang="ar-IQ" sz="2400" b="1" dirty="0" smtClean="0"/>
              <a:t>أكثر </a:t>
            </a:r>
            <a:r>
              <a:rPr lang="ar-IQ" sz="2400" b="1" dirty="0"/>
              <a:t>من (1200) مخطوطة أخرى </a:t>
            </a:r>
            <a:r>
              <a:rPr lang="ar-IQ" sz="2400" b="1" dirty="0" smtClean="0">
                <a:solidFill>
                  <a:prstClr val="black"/>
                </a:solidFill>
              </a:rPr>
              <a:t>سرقها آثاري </a:t>
            </a:r>
            <a:r>
              <a:rPr lang="ar-IQ" sz="2400" b="1" dirty="0">
                <a:solidFill>
                  <a:prstClr val="black"/>
                </a:solidFill>
              </a:rPr>
              <a:t>بريطاني </a:t>
            </a:r>
            <a:r>
              <a:rPr lang="ar-IQ" sz="2400" b="1" dirty="0" smtClean="0"/>
              <a:t>وقام بنقلها </a:t>
            </a:r>
            <a:r>
              <a:rPr lang="ar-IQ" sz="2400" b="1" dirty="0"/>
              <a:t>إلى مكتبة المتحف البريطاني أثناء الاحتلال البريطاني للعراق (1914-1958).</a:t>
            </a:r>
            <a:endParaRPr lang="en-US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68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 rtl="1"/>
            <a:r>
              <a:rPr lang="ar-IQ" b="1" dirty="0" smtClean="0"/>
              <a:t>ما تبقى من هذا التراث كان متناثرا فيما بين المساجد والمكتبات الخاصة ، حتى قيّض الله بعض الأيادي الأمينة لحمايته والمحافظة عليه عن طريق فهرسة بعض المخطوطات، وتحقيق ونشر البعض الآخر خلال الفترة من (1918-2003).</a:t>
            </a:r>
          </a:p>
          <a:p>
            <a:pPr lvl="0" algn="justLow" rtl="1">
              <a:buClr>
                <a:srgbClr val="3891A7"/>
              </a:buClr>
            </a:pPr>
            <a:r>
              <a:rPr lang="ar-IQ" b="1" dirty="0">
                <a:solidFill>
                  <a:prstClr val="black"/>
                </a:solidFill>
              </a:rPr>
              <a:t>عدد كبير من المخطوطات الثمينة والنادرة تم نهبه وتهريبه خلال سنوات الانفلات الأمني التي شهدها العراق خلال (1991-2003).</a:t>
            </a:r>
          </a:p>
          <a:p>
            <a:pPr algn="r" rtl="1"/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47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IQ" sz="3600" dirty="0" smtClean="0">
                <a:solidFill>
                  <a:prstClr val="black"/>
                </a:solidFill>
                <a:effectLst/>
                <a:latin typeface="Arial Black" panose="020B0A04020102020204" pitchFamily="34" charset="0"/>
                <a:ea typeface="+mn-ea"/>
              </a:rPr>
              <a:t>اجراءات </a:t>
            </a:r>
            <a:r>
              <a:rPr lang="ar-IQ" sz="3600" dirty="0">
                <a:solidFill>
                  <a:prstClr val="black"/>
                </a:solidFill>
                <a:effectLst/>
                <a:latin typeface="Arial Black" panose="020B0A04020102020204" pitchFamily="34" charset="0"/>
                <a:ea typeface="+mn-ea"/>
              </a:rPr>
              <a:t>حفظ المخطوطات قبل </a:t>
            </a:r>
            <a:r>
              <a:rPr lang="ar-IQ" sz="3600" dirty="0" smtClean="0">
                <a:solidFill>
                  <a:prstClr val="black"/>
                </a:solidFill>
                <a:effectLst/>
                <a:latin typeface="Arial Black" panose="020B0A04020102020204" pitchFamily="34" charset="0"/>
                <a:ea typeface="+mn-ea"/>
              </a:rPr>
              <a:t>عام </a:t>
            </a:r>
            <a:r>
              <a:rPr lang="ar-IQ" sz="3600" dirty="0">
                <a:solidFill>
                  <a:prstClr val="black"/>
                </a:solidFill>
                <a:effectLst/>
                <a:latin typeface="Arial Black" panose="020B0A04020102020204" pitchFamily="34" charset="0"/>
              </a:rPr>
              <a:t>2003</a:t>
            </a:r>
            <a:endParaRPr lang="en-US" sz="44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IQ" sz="2800" b="1" dirty="0" smtClean="0"/>
              <a:t>بدأ </a:t>
            </a:r>
            <a:r>
              <a:rPr lang="ar-IQ" sz="2800" b="1" dirty="0"/>
              <a:t>جمع المخطوطات العراقية في عام (1940) بعد صدور قانون الآثار رقم. (59) من (1936</a:t>
            </a:r>
            <a:r>
              <a:rPr lang="ar-IQ" sz="2800" b="1" dirty="0" smtClean="0"/>
              <a:t>)</a:t>
            </a:r>
            <a:endParaRPr lang="ar-IQ" sz="2800" b="1" dirty="0"/>
          </a:p>
          <a:p>
            <a:pPr algn="r" rtl="1"/>
            <a:endParaRPr lang="ar-IQ" sz="2800" b="1" dirty="0"/>
          </a:p>
          <a:p>
            <a:pPr algn="r" rtl="1"/>
            <a:r>
              <a:rPr lang="ar-IQ" sz="2800" b="1" dirty="0" smtClean="0"/>
              <a:t> تأسست </a:t>
            </a:r>
            <a:r>
              <a:rPr lang="ar-IQ" sz="2800" b="1" dirty="0"/>
              <a:t>دار المخطوطات عام (</a:t>
            </a:r>
            <a:r>
              <a:rPr lang="ar-IQ" sz="2800" b="1" dirty="0" smtClean="0"/>
              <a:t>1961) </a:t>
            </a:r>
            <a:r>
              <a:rPr lang="ar-IQ" sz="2800" b="1" dirty="0"/>
              <a:t>وبلغ عدد </a:t>
            </a:r>
            <a:r>
              <a:rPr lang="ar-IQ" sz="2800" b="1" dirty="0" smtClean="0"/>
              <a:t>مخطوطاتها </a:t>
            </a:r>
            <a:r>
              <a:rPr lang="ar-IQ" sz="2800" b="1" dirty="0"/>
              <a:t>في ذلك الوقت (2250) </a:t>
            </a:r>
            <a:r>
              <a:rPr lang="ar-IQ" sz="2800" b="1" dirty="0" smtClean="0"/>
              <a:t>مخطوط.</a:t>
            </a:r>
          </a:p>
          <a:p>
            <a:pPr algn="r" rtl="1"/>
            <a:endParaRPr lang="ar-IQ" sz="2800" b="1" dirty="0"/>
          </a:p>
          <a:p>
            <a:pPr algn="r" rtl="1"/>
            <a:r>
              <a:rPr lang="ar-IQ" sz="2800" b="1" dirty="0" smtClean="0"/>
              <a:t> </a:t>
            </a:r>
            <a:r>
              <a:rPr lang="ar-IQ" sz="2800" b="1" dirty="0"/>
              <a:t>في (1974) </a:t>
            </a:r>
            <a:r>
              <a:rPr lang="ar-IQ" sz="2800" b="1" dirty="0" smtClean="0">
                <a:solidFill>
                  <a:prstClr val="black"/>
                </a:solidFill>
              </a:rPr>
              <a:t>صدر</a:t>
            </a:r>
            <a:r>
              <a:rPr lang="ar-IQ" sz="2800" b="1" dirty="0">
                <a:solidFill>
                  <a:prstClr val="black"/>
                </a:solidFill>
              </a:rPr>
              <a:t> قانون الآثار </a:t>
            </a:r>
            <a:r>
              <a:rPr lang="ar-IQ" sz="2800" b="1" dirty="0" smtClean="0"/>
              <a:t>رقم</a:t>
            </a:r>
            <a:r>
              <a:rPr lang="ar-IQ" sz="2800" b="1" dirty="0" smtClean="0">
                <a:solidFill>
                  <a:prstClr val="black"/>
                </a:solidFill>
              </a:rPr>
              <a:t> </a:t>
            </a:r>
            <a:r>
              <a:rPr lang="ar-IQ" sz="2800" b="1" dirty="0">
                <a:solidFill>
                  <a:prstClr val="black"/>
                </a:solidFill>
              </a:rPr>
              <a:t>(120)</a:t>
            </a:r>
            <a:r>
              <a:rPr lang="ar-IQ" sz="2800" b="1" dirty="0" smtClean="0"/>
              <a:t> ووفر </a:t>
            </a:r>
            <a:r>
              <a:rPr lang="ar-IQ" sz="2800" b="1" dirty="0">
                <a:solidFill>
                  <a:prstClr val="black"/>
                </a:solidFill>
              </a:rPr>
              <a:t>بصيغته المعدلة </a:t>
            </a:r>
            <a:r>
              <a:rPr lang="ar-IQ" sz="2800" b="1" dirty="0" smtClean="0"/>
              <a:t>حماية </a:t>
            </a:r>
            <a:r>
              <a:rPr lang="ar-IQ" sz="2800" b="1" dirty="0"/>
              <a:t>أكبر للمخطوطات باعتبارها ثروة وطنية.</a:t>
            </a:r>
            <a:endParaRPr lang="en-US" sz="28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7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51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6336704"/>
          </a:xfrm>
        </p:spPr>
        <p:txBody>
          <a:bodyPr/>
          <a:lstStyle/>
          <a:p>
            <a:pPr algn="r" rtl="1"/>
            <a:endParaRPr lang="en-GB" dirty="0" smtClean="0"/>
          </a:p>
          <a:p>
            <a:pPr algn="justLow" rtl="1"/>
            <a:r>
              <a:rPr lang="ar-IQ" sz="2800" b="1" dirty="0" smtClean="0"/>
              <a:t>منذ </a:t>
            </a:r>
            <a:r>
              <a:rPr lang="ar-IQ" sz="2800" b="1" dirty="0"/>
              <a:t>عام </a:t>
            </a:r>
            <a:r>
              <a:rPr lang="en-GB" sz="2800" b="1" dirty="0" smtClean="0"/>
              <a:t>)</a:t>
            </a:r>
            <a:r>
              <a:rPr lang="ar-IQ" sz="2800" b="1" dirty="0" smtClean="0"/>
              <a:t>1974</a:t>
            </a:r>
            <a:r>
              <a:rPr lang="en-GB" sz="2800" b="1" dirty="0" smtClean="0"/>
              <a:t> (</a:t>
            </a:r>
            <a:r>
              <a:rPr lang="ar-IQ" sz="2800" b="1" dirty="0" smtClean="0"/>
              <a:t>وحتى </a:t>
            </a:r>
            <a:r>
              <a:rPr lang="ar-IQ" sz="2800" b="1" dirty="0"/>
              <a:t>بداية </a:t>
            </a:r>
            <a:r>
              <a:rPr lang="ar-IQ" sz="2800" b="1" dirty="0" smtClean="0"/>
              <a:t>الثمانينات</a:t>
            </a:r>
            <a:r>
              <a:rPr lang="ar-IQ" sz="2800" b="1" dirty="0"/>
              <a:t>،</a:t>
            </a:r>
            <a:r>
              <a:rPr lang="ar-IQ" sz="2800" b="1" dirty="0" smtClean="0"/>
              <a:t> </a:t>
            </a:r>
            <a:r>
              <a:rPr lang="ar-IQ" sz="2800" b="1" dirty="0"/>
              <a:t>بلغ عدد المخطوطات (36500) </a:t>
            </a:r>
            <a:r>
              <a:rPr lang="ar-IQ" sz="2800" b="1" dirty="0" smtClean="0"/>
              <a:t>مخطوط.</a:t>
            </a:r>
            <a:endParaRPr lang="en-GB" sz="2800" b="1" dirty="0" smtClean="0"/>
          </a:p>
          <a:p>
            <a:pPr algn="justLow" rtl="1"/>
            <a:endParaRPr lang="en-GB" sz="2800" b="1" dirty="0"/>
          </a:p>
          <a:p>
            <a:pPr algn="justLow" rtl="1"/>
            <a:r>
              <a:rPr lang="ar-IQ" sz="2800" b="1" dirty="0" smtClean="0"/>
              <a:t>عام (1988) </a:t>
            </a:r>
            <a:r>
              <a:rPr lang="ar-IQ" sz="2800" b="1" dirty="0"/>
              <a:t>نقلت المخطوطات إلى دار المخطوطات العراقية لتحتل أحد أجمل البيوت التراثية في </a:t>
            </a:r>
            <a:r>
              <a:rPr lang="ar-IQ" sz="2800" b="1" dirty="0" smtClean="0"/>
              <a:t>بغداد تابعة </a:t>
            </a:r>
            <a:r>
              <a:rPr lang="ar-IQ" sz="2800" b="1" dirty="0"/>
              <a:t>للهيئة العامة للآثار والتراث</a:t>
            </a:r>
            <a:r>
              <a:rPr lang="ar-IQ" sz="2800" b="1" dirty="0" smtClean="0"/>
              <a:t>.</a:t>
            </a:r>
            <a:endParaRPr lang="en-GB" sz="2800" b="1" dirty="0" smtClean="0"/>
          </a:p>
          <a:p>
            <a:pPr algn="justLow" rtl="1"/>
            <a:endParaRPr lang="en-GB" sz="2800" b="1" dirty="0"/>
          </a:p>
          <a:p>
            <a:pPr algn="justLow" rtl="1"/>
            <a:r>
              <a:rPr lang="ar-IQ" sz="2800" b="1" dirty="0" smtClean="0"/>
              <a:t> </a:t>
            </a:r>
            <a:r>
              <a:rPr lang="ar-IQ" sz="2800" b="1" dirty="0"/>
              <a:t>بعد عام (</a:t>
            </a:r>
            <a:r>
              <a:rPr lang="ar-IQ" sz="2800" b="1" dirty="0" smtClean="0"/>
              <a:t>1988) </a:t>
            </a:r>
            <a:r>
              <a:rPr lang="ar-IQ" sz="2800" b="1" dirty="0"/>
              <a:t>احتلت المخطوطات ثلاثة بيوت تراثية في قلب العاصمة </a:t>
            </a:r>
            <a:r>
              <a:rPr lang="ar-IQ" sz="2800" b="1" dirty="0" smtClean="0"/>
              <a:t>بغداد، بعد ان ارتفع </a:t>
            </a:r>
            <a:r>
              <a:rPr lang="ar-IQ" sz="2800" b="1" dirty="0"/>
              <a:t>عددها إلى (47000) مجلد.</a:t>
            </a:r>
            <a:endParaRPr lang="en-US" sz="28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783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332656"/>
            <a:ext cx="7890080" cy="5915744"/>
          </a:xfrm>
        </p:spPr>
        <p:txBody>
          <a:bodyPr>
            <a:normAutofit/>
          </a:bodyPr>
          <a:lstStyle/>
          <a:p>
            <a:pPr algn="justLow" rtl="1"/>
            <a:endParaRPr lang="ar-IQ" dirty="0" smtClean="0"/>
          </a:p>
          <a:p>
            <a:pPr algn="justLow" rtl="1"/>
            <a:r>
              <a:rPr lang="ar-IQ" sz="2800" b="1" dirty="0" smtClean="0"/>
              <a:t>يحتفظ </a:t>
            </a:r>
            <a:r>
              <a:rPr lang="ar-IQ" sz="2800" b="1" dirty="0"/>
              <a:t>الدار </a:t>
            </a:r>
            <a:r>
              <a:rPr lang="ar-IQ" sz="2800" b="1" dirty="0" smtClean="0"/>
              <a:t>بالنادر والثمين </a:t>
            </a:r>
            <a:r>
              <a:rPr lang="ar-IQ" sz="2800" b="1" dirty="0"/>
              <a:t>من المخطوطات التاريخية والأدبية (</a:t>
            </a:r>
            <a:r>
              <a:rPr lang="ar-IQ" sz="2800" b="1" dirty="0">
                <a:solidFill>
                  <a:srgbClr val="FF0000"/>
                </a:solidFill>
              </a:rPr>
              <a:t>التي يعود تاريخ بعضها إلى القرن الهجري </a:t>
            </a:r>
            <a:r>
              <a:rPr lang="ar-IQ" sz="2800" b="1" dirty="0" smtClean="0">
                <a:solidFill>
                  <a:srgbClr val="FF0000"/>
                </a:solidFill>
              </a:rPr>
              <a:t>الأول)</a:t>
            </a:r>
            <a:r>
              <a:rPr lang="ar-IQ" sz="2800" b="1" dirty="0" smtClean="0"/>
              <a:t> </a:t>
            </a:r>
            <a:r>
              <a:rPr lang="ar-IQ" sz="2800" b="1" dirty="0"/>
              <a:t>تعود لكبار المؤلفين والمؤرخين والعلماء </a:t>
            </a:r>
            <a:r>
              <a:rPr lang="ar-IQ" sz="2800" b="1" dirty="0" smtClean="0"/>
              <a:t>والأدباء، وتضم </a:t>
            </a:r>
            <a:r>
              <a:rPr lang="ar-IQ" sz="2800" b="1" dirty="0"/>
              <a:t>مجالات علمية واسعة تقترب من (33) مجالا</a:t>
            </a:r>
            <a:r>
              <a:rPr lang="ar-IQ" sz="2800" b="1" dirty="0" smtClean="0"/>
              <a:t>.</a:t>
            </a:r>
          </a:p>
          <a:p>
            <a:pPr marL="82296" indent="0" algn="justLow" rtl="1">
              <a:buNone/>
            </a:pPr>
            <a:endParaRPr lang="ar-IQ" sz="2800" b="1" dirty="0" smtClean="0"/>
          </a:p>
          <a:p>
            <a:pPr algn="justLow" rtl="1"/>
            <a:r>
              <a:rPr lang="ar-IQ" sz="2800" b="1" dirty="0" smtClean="0"/>
              <a:t> </a:t>
            </a:r>
            <a:r>
              <a:rPr lang="ar-IQ" sz="2800" b="1" dirty="0"/>
              <a:t>بلغ عدد مخطوطات المكتبات العامة والخاصة بعد تسجيلها في الدار ما مجموعه (35000) </a:t>
            </a:r>
            <a:r>
              <a:rPr lang="ar-IQ" sz="2800" b="1" dirty="0" smtClean="0"/>
              <a:t>مجلد، </a:t>
            </a:r>
            <a:r>
              <a:rPr lang="ar-IQ" sz="2800" b="1" dirty="0"/>
              <a:t>ولعل من أشهر المخطوطات المسروقة قبل عام 2003 هو المصحف الذي </a:t>
            </a:r>
            <a:r>
              <a:rPr lang="ar-IQ" sz="2800" b="1" dirty="0" smtClean="0"/>
              <a:t>وصل </a:t>
            </a:r>
            <a:r>
              <a:rPr lang="ar-IQ" sz="2800" b="1" dirty="0"/>
              <a:t>إلى المتحف البريطاني والذي كتبه أشهر خطاط في التاريخ </a:t>
            </a:r>
            <a:r>
              <a:rPr lang="ar-IQ" sz="2800" b="1" dirty="0" smtClean="0"/>
              <a:t>وهو </a:t>
            </a:r>
            <a:r>
              <a:rPr lang="ar-IQ" sz="2800" b="1" dirty="0" smtClean="0">
                <a:solidFill>
                  <a:srgbClr val="FF0000"/>
                </a:solidFill>
              </a:rPr>
              <a:t>علي </a:t>
            </a:r>
            <a:r>
              <a:rPr lang="ar-IQ" sz="2800" b="1" dirty="0">
                <a:solidFill>
                  <a:srgbClr val="FF0000"/>
                </a:solidFill>
              </a:rPr>
              <a:t>بن هلال (ابن البواب)</a:t>
            </a:r>
            <a:r>
              <a:rPr lang="ar-IQ" sz="2800" b="1" dirty="0"/>
              <a:t> المتوفى عام (413ه)</a:t>
            </a:r>
            <a:endParaRPr lang="en-US" sz="28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47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6336704"/>
          </a:xfrm>
        </p:spPr>
        <p:txBody>
          <a:bodyPr>
            <a:normAutofit/>
          </a:bodyPr>
          <a:lstStyle/>
          <a:p>
            <a:pPr marL="82296" indent="0" algn="r" rtl="1">
              <a:buNone/>
            </a:pPr>
            <a:endParaRPr lang="ar-IQ" sz="2800" b="1" dirty="0"/>
          </a:p>
          <a:p>
            <a:pPr marL="82296" indent="0" algn="justLow" rtl="1">
              <a:buNone/>
            </a:pPr>
            <a:r>
              <a:rPr lang="ar-IQ" sz="2800" b="1" dirty="0" smtClean="0"/>
              <a:t>2</a:t>
            </a:r>
            <a:r>
              <a:rPr lang="ar-IQ" sz="2400" b="1" dirty="0" smtClean="0"/>
              <a:t>. </a:t>
            </a:r>
            <a:r>
              <a:rPr lang="ar-IQ" sz="2400" b="1" dirty="0"/>
              <a:t>الوثائق الإسرائيلية المؤرشفة في وزارات مثل الخارجية، </a:t>
            </a:r>
            <a:r>
              <a:rPr lang="ar-IQ" sz="2400" b="1" dirty="0" smtClean="0"/>
              <a:t>وقد اتهم </a:t>
            </a:r>
            <a:r>
              <a:rPr lang="ar-IQ" sz="2400" b="1" dirty="0"/>
              <a:t>العراق إ</a:t>
            </a:r>
            <a:r>
              <a:rPr lang="ar-IQ" sz="2400" b="1" dirty="0" smtClean="0"/>
              <a:t>سرائيل رسميا بسرقة </a:t>
            </a:r>
            <a:r>
              <a:rPr lang="ar-IQ" sz="2400" b="1" dirty="0"/>
              <a:t>مخطوطة التوراة </a:t>
            </a:r>
            <a:r>
              <a:rPr lang="ar-IQ" sz="2400" b="1" dirty="0" smtClean="0"/>
              <a:t>البابلية.</a:t>
            </a:r>
          </a:p>
          <a:p>
            <a:pPr marL="82296" indent="0" algn="justLow" rtl="1">
              <a:buNone/>
            </a:pPr>
            <a:endParaRPr lang="ar-IQ" sz="2400" b="1" dirty="0" smtClean="0"/>
          </a:p>
          <a:p>
            <a:pPr marL="82296" indent="0" algn="justLow" rtl="1">
              <a:buNone/>
            </a:pPr>
            <a:r>
              <a:rPr lang="ar-IQ" sz="2400" b="1" dirty="0" smtClean="0"/>
              <a:t>3. أدى </a:t>
            </a:r>
            <a:r>
              <a:rPr lang="ar-IQ" sz="2400" b="1" dirty="0"/>
              <a:t>اجتياح تنظيم الدولة الإسلامية للموصل عام (2014) إلى حرق ونهب العديد من المخطوطات </a:t>
            </a:r>
            <a:r>
              <a:rPr lang="ar-IQ" sz="2400" b="1" dirty="0" smtClean="0"/>
              <a:t>، خاصة مخطوطات جامعة </a:t>
            </a:r>
            <a:r>
              <a:rPr lang="ar-IQ" sz="2400" b="1" dirty="0"/>
              <a:t>الموصل </a:t>
            </a:r>
            <a:r>
              <a:rPr lang="ar-IQ" sz="2400" b="1" dirty="0" smtClean="0"/>
              <a:t>، كما نهب الأماكن </a:t>
            </a:r>
            <a:r>
              <a:rPr lang="ar-IQ" sz="2400" b="1" dirty="0"/>
              <a:t>المخصصة لحفظ المخطوطات </a:t>
            </a:r>
            <a:r>
              <a:rPr lang="ar-IQ" sz="2400" b="1" dirty="0" smtClean="0"/>
              <a:t>والكنائس، تجاوز </a:t>
            </a:r>
            <a:r>
              <a:rPr lang="ar-IQ" sz="2400" b="1" dirty="0"/>
              <a:t>عدد المخطوطات </a:t>
            </a:r>
            <a:r>
              <a:rPr lang="ar-IQ" sz="2400" b="1" dirty="0" smtClean="0"/>
              <a:t>المنهوبة من قبل داعش </a:t>
            </a:r>
            <a:r>
              <a:rPr lang="ar-IQ" sz="2400" b="1" dirty="0"/>
              <a:t>(4000) مخطوطة. </a:t>
            </a:r>
            <a:endParaRPr lang="ar-IQ" sz="2400" b="1" dirty="0" smtClean="0"/>
          </a:p>
          <a:p>
            <a:pPr marL="82296" indent="0" algn="justLow" rtl="1">
              <a:buNone/>
            </a:pPr>
            <a:endParaRPr lang="ar-IQ" sz="2400" b="1" dirty="0" smtClean="0"/>
          </a:p>
          <a:p>
            <a:pPr marL="82296" indent="0" algn="justLow" rtl="1">
              <a:buNone/>
            </a:pPr>
            <a:r>
              <a:rPr lang="ar-IQ" sz="2400" b="1" dirty="0"/>
              <a:t>4</a:t>
            </a:r>
            <a:r>
              <a:rPr lang="ar-IQ" sz="2400" b="1" dirty="0" smtClean="0"/>
              <a:t>. </a:t>
            </a:r>
            <a:r>
              <a:rPr lang="ar-IQ" sz="2400" b="1" dirty="0"/>
              <a:t>خلال </a:t>
            </a:r>
            <a:r>
              <a:rPr lang="ar-IQ" sz="2400" b="1" dirty="0" smtClean="0"/>
              <a:t>انتفاضة المحافظات</a:t>
            </a:r>
            <a:r>
              <a:rPr lang="ar-IQ" sz="2400" b="1" dirty="0">
                <a:solidFill>
                  <a:prstClr val="black"/>
                </a:solidFill>
              </a:rPr>
              <a:t> عام (1991)</a:t>
            </a:r>
            <a:r>
              <a:rPr lang="ar-IQ" sz="2400" b="1" dirty="0" smtClean="0"/>
              <a:t>، </a:t>
            </a:r>
            <a:r>
              <a:rPr lang="ar-IQ" sz="2400" b="1" dirty="0"/>
              <a:t>تعرضت (20000) مخطوطة للخطر </a:t>
            </a:r>
            <a:r>
              <a:rPr lang="ar-IQ" sz="2400" b="1" dirty="0" smtClean="0"/>
              <a:t>، وتم </a:t>
            </a:r>
            <a:r>
              <a:rPr lang="ar-IQ" sz="2400" b="1" dirty="0"/>
              <a:t>تأكيد فقدان (346) مخطوطة. </a:t>
            </a:r>
            <a:endParaRPr lang="ar-IQ" sz="2400" b="1" dirty="0" smtClean="0"/>
          </a:p>
          <a:p>
            <a:pPr marL="82296" indent="0" algn="justLow" rtl="1">
              <a:buNone/>
            </a:pPr>
            <a:endParaRPr lang="ar-IQ" sz="2400" b="1" dirty="0" smtClean="0"/>
          </a:p>
          <a:p>
            <a:pPr marL="82296" indent="0" algn="justLow" rtl="1">
              <a:buNone/>
            </a:pPr>
            <a:r>
              <a:rPr lang="ar-IQ" sz="2400" b="1" dirty="0" smtClean="0"/>
              <a:t>5</a:t>
            </a:r>
            <a:r>
              <a:rPr lang="ar-IQ" sz="2400" b="1" dirty="0"/>
              <a:t>. </a:t>
            </a:r>
            <a:r>
              <a:rPr lang="ar-IQ" sz="2400" b="1" dirty="0">
                <a:solidFill>
                  <a:prstClr val="black"/>
                </a:solidFill>
              </a:rPr>
              <a:t>تم </a:t>
            </a:r>
            <a:r>
              <a:rPr lang="ar-IQ" sz="2400" b="1" dirty="0" smtClean="0">
                <a:solidFill>
                  <a:prstClr val="black"/>
                </a:solidFill>
              </a:rPr>
              <a:t>نقل </a:t>
            </a:r>
            <a:r>
              <a:rPr lang="ar-IQ" sz="2400" b="1" dirty="0" smtClean="0"/>
              <a:t>(</a:t>
            </a:r>
            <a:r>
              <a:rPr lang="ar-IQ" sz="2400" b="1" dirty="0"/>
              <a:t>1000) مخطوطة من </a:t>
            </a:r>
            <a:r>
              <a:rPr lang="ar-IQ" sz="2400" b="1" dirty="0" err="1"/>
              <a:t>البراكي</a:t>
            </a:r>
            <a:r>
              <a:rPr lang="ar-IQ" sz="2400" b="1" dirty="0"/>
              <a:t> </a:t>
            </a:r>
            <a:r>
              <a:rPr lang="ar-IQ" sz="2400" b="1" dirty="0" err="1"/>
              <a:t>والكاشاني</a:t>
            </a:r>
            <a:r>
              <a:rPr lang="ar-IQ" sz="2400" b="1" dirty="0"/>
              <a:t> ، وكذلك </a:t>
            </a:r>
            <a:r>
              <a:rPr lang="ar-IQ" sz="2400" b="1" dirty="0" smtClean="0"/>
              <a:t>مخطوطات من المجموعات الخاصة الأخرى </a:t>
            </a:r>
            <a:r>
              <a:rPr lang="ar-IQ" sz="2400" b="1" dirty="0"/>
              <a:t>من النجف وكربلاء </a:t>
            </a:r>
            <a:r>
              <a:rPr lang="ar-IQ" sz="2400" b="1" dirty="0" smtClean="0"/>
              <a:t>إلى </a:t>
            </a:r>
            <a:r>
              <a:rPr lang="ar-IQ" sz="2400" b="1" dirty="0"/>
              <a:t>إيران خلال تلك الانتفاضة.</a:t>
            </a:r>
            <a:endParaRPr lang="en-US" sz="2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5" y="-2502"/>
            <a:ext cx="13652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609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1747</Words>
  <Application>Microsoft Office PowerPoint</Application>
  <PresentationFormat>On-screen Show (4:3)</PresentationFormat>
  <Paragraphs>196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Solstice</vt:lpstr>
      <vt:lpstr>1_Solstice</vt:lpstr>
      <vt:lpstr>2_Solstice</vt:lpstr>
      <vt:lpstr>المخطوطات العراقية  ( واقعها، مؤسساتها، تحدياتها)</vt:lpstr>
      <vt:lpstr>PowerPoint Presentation</vt:lpstr>
      <vt:lpstr>مقـدمــة</vt:lpstr>
      <vt:lpstr>نهب وسرقة وتدمير التراث المخطوط في العراق</vt:lpstr>
      <vt:lpstr>PowerPoint Presentation</vt:lpstr>
      <vt:lpstr>اجراءات حفظ المخطوطات قبل عام 2003</vt:lpstr>
      <vt:lpstr>PowerPoint Presentation</vt:lpstr>
      <vt:lpstr>PowerPoint Presentation</vt:lpstr>
      <vt:lpstr>PowerPoint Presentation</vt:lpstr>
      <vt:lpstr>اجراءات حماية أخرى قبل 2003</vt:lpstr>
      <vt:lpstr>PowerPoint Presentation</vt:lpstr>
      <vt:lpstr>أعداد المخطوطات المفقودة خلال الغزو الأمريكي في 2003</vt:lpstr>
      <vt:lpstr> بعد نهب التراث المخطوط : ما هي متطلبات تأهيله ؟</vt:lpstr>
      <vt:lpstr>PowerPoint Presentation</vt:lpstr>
      <vt:lpstr>(Appendix) IRAQ MSS COLLECTIONS lost through  2003 American Inventions</vt:lpstr>
      <vt:lpstr>PowerPoint Presentation</vt:lpstr>
      <vt:lpstr>PowerPoint Presentation</vt:lpstr>
      <vt:lpstr>PowerPoint Presentation</vt:lpstr>
      <vt:lpstr> The New Agenda for the Manuscripts Center </vt:lpstr>
      <vt:lpstr>PowerPoint Presentation</vt:lpstr>
      <vt:lpstr>PowerPoint Presentation</vt:lpstr>
      <vt:lpstr>مبادرة كبيرة لإحياء المخطوطات الفريدة</vt:lpstr>
      <vt:lpstr>PowerPoint Presentation</vt:lpstr>
      <vt:lpstr>المبادرة أبرز احتياجات دار المخطوطات التي كشفت عنها</vt:lpstr>
      <vt:lpstr>الجهود المشتركة مع فرنسا وإيطاليا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Maher</cp:lastModifiedBy>
  <cp:revision>39</cp:revision>
  <dcterms:created xsi:type="dcterms:W3CDTF">2024-04-21T14:38:08Z</dcterms:created>
  <dcterms:modified xsi:type="dcterms:W3CDTF">2024-04-22T08:32:14Z</dcterms:modified>
</cp:coreProperties>
</file>