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70" r:id="rId11"/>
    <p:sldId id="268" r:id="rId12"/>
  </p:sldIdLst>
  <p:sldSz cx="9144000" cy="5143500" type="screen16x9"/>
  <p:notesSz cx="6858000" cy="9144000"/>
  <p:embeddedFontLst>
    <p:embeddedFont>
      <p:font typeface="Rubik" panose="020B0604020202020204" charset="-79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alda van der Es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C35"/>
    <a:srgbClr val="9BBDB1"/>
    <a:srgbClr val="FFFFFF"/>
    <a:srgbClr val="514317"/>
    <a:srgbClr val="7C1C1A"/>
    <a:srgbClr val="625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48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673ca8196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673ca8196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692BD908-39AE-92C9-106B-03571AEF5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673ca8196_0_39:notes">
            <a:extLst>
              <a:ext uri="{FF2B5EF4-FFF2-40B4-BE49-F238E27FC236}">
                <a16:creationId xmlns:a16="http://schemas.microsoft.com/office/drawing/2014/main" id="{DDFD0C3B-0C47-A510-AB2F-A27707A281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673ca8196_0_39:notes">
            <a:extLst>
              <a:ext uri="{FF2B5EF4-FFF2-40B4-BE49-F238E27FC236}">
                <a16:creationId xmlns:a16="http://schemas.microsoft.com/office/drawing/2014/main" id="{0E597E0F-1DDF-5578-3ED2-5749AA10E93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7334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-1569237" y="-4047297"/>
            <a:ext cx="11431694" cy="12494310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1D2C8ADD-7929-9CC1-F114-F04BF4FF69CC}"/>
              </a:ext>
            </a:extLst>
          </p:cNvPr>
          <p:cNvSpPr txBox="1"/>
          <p:nvPr/>
        </p:nvSpPr>
        <p:spPr>
          <a:xfrm>
            <a:off x="2093277" y="1540151"/>
            <a:ext cx="4957446" cy="65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IFLA Strategy 2024-2029</a:t>
            </a:r>
            <a:endParaRPr sz="72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" name="Google Shape;67;p13">
            <a:extLst>
              <a:ext uri="{FF2B5EF4-FFF2-40B4-BE49-F238E27FC236}">
                <a16:creationId xmlns:a16="http://schemas.microsoft.com/office/drawing/2014/main" id="{E279BEDE-4F6E-1350-833C-DB9BF1CB32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-9722" r="74262" b="-1"/>
          <a:stretch/>
        </p:blipFill>
        <p:spPr>
          <a:xfrm>
            <a:off x="8348133" y="0"/>
            <a:ext cx="723900" cy="810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4460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35F7D-F7C5-AF43-73C2-DB0C45B4A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B83235B6-A87C-0F15-AF79-431FBD8E3914}"/>
              </a:ext>
            </a:extLst>
          </p:cNvPr>
          <p:cNvSpPr/>
          <p:nvPr/>
        </p:nvSpPr>
        <p:spPr>
          <a:xfrm>
            <a:off x="6555645" y="2723028"/>
            <a:ext cx="2778855" cy="2760064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9CF13628-AB75-D752-2D57-958B601D2873}"/>
              </a:ext>
            </a:extLst>
          </p:cNvPr>
          <p:cNvSpPr txBox="1"/>
          <p:nvPr/>
        </p:nvSpPr>
        <p:spPr>
          <a:xfrm>
            <a:off x="7289800" y="3809581"/>
            <a:ext cx="1754822" cy="586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IFLA Strategy 2024-2029</a:t>
            </a:r>
            <a:endParaRPr sz="28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9" name="Google Shape;67;p13">
            <a:extLst>
              <a:ext uri="{FF2B5EF4-FFF2-40B4-BE49-F238E27FC236}">
                <a16:creationId xmlns:a16="http://schemas.microsoft.com/office/drawing/2014/main" id="{918762E0-C7D3-6296-AD66-0AF19A10CD4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-9722" r="74262" b="-1"/>
          <a:stretch/>
        </p:blipFill>
        <p:spPr>
          <a:xfrm>
            <a:off x="8336417" y="0"/>
            <a:ext cx="723900" cy="81052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CC774E-F006-A1B8-D379-DFD27E543935}"/>
              </a:ext>
            </a:extLst>
          </p:cNvPr>
          <p:cNvSpPr txBox="1"/>
          <p:nvPr/>
        </p:nvSpPr>
        <p:spPr>
          <a:xfrm>
            <a:off x="2988258" y="810527"/>
            <a:ext cx="5505369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200" b="1" dirty="0">
                <a:solidFill>
                  <a:srgbClr val="283C35"/>
                </a:solidFill>
                <a:latin typeface="Rubik"/>
                <a:ea typeface="Rubik"/>
                <a:cs typeface="Rubik"/>
                <a:sym typeface="Rubik"/>
              </a:rPr>
              <a:t>Tracking progress</a:t>
            </a:r>
          </a:p>
          <a:p>
            <a:r>
              <a:rPr lang="en-US" sz="2800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Monitoring the status of work towards our goals through a set of quantitative and qualitative indicators</a:t>
            </a:r>
          </a:p>
          <a:p>
            <a:endParaRPr lang="en-US" sz="2800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  <a:p>
            <a:r>
              <a:rPr lang="en-US" sz="2800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Look out for a survey </a:t>
            </a:r>
          </a:p>
          <a:p>
            <a:r>
              <a:rPr lang="en-US" sz="2800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in early 2025!</a:t>
            </a:r>
          </a:p>
        </p:txBody>
      </p:sp>
      <p:pic>
        <p:nvPicPr>
          <p:cNvPr id="7" name="Picture 6" descr="A traffic light with red yellow and green lights&#10;&#10;Description automatically generated">
            <a:extLst>
              <a:ext uri="{FF2B5EF4-FFF2-40B4-BE49-F238E27FC236}">
                <a16:creationId xmlns:a16="http://schemas.microsoft.com/office/drawing/2014/main" id="{95E6BFD4-3740-0D99-DEAE-CE8A121B7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09668" y="750093"/>
            <a:ext cx="3612727" cy="361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88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-1721637" y="-4377151"/>
            <a:ext cx="11431694" cy="12494310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1D2C8ADD-7929-9CC1-F114-F04BF4FF69CC}"/>
              </a:ext>
            </a:extLst>
          </p:cNvPr>
          <p:cNvSpPr txBox="1"/>
          <p:nvPr/>
        </p:nvSpPr>
        <p:spPr>
          <a:xfrm>
            <a:off x="1358900" y="1210297"/>
            <a:ext cx="6426199" cy="65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IFLA Strategy 2024-2029</a:t>
            </a: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24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Stronger Together</a:t>
            </a:r>
            <a:endParaRPr sz="72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" name="Google Shape;67;p13">
            <a:extLst>
              <a:ext uri="{FF2B5EF4-FFF2-40B4-BE49-F238E27FC236}">
                <a16:creationId xmlns:a16="http://schemas.microsoft.com/office/drawing/2014/main" id="{E279BEDE-4F6E-1350-833C-DB9BF1CB32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-9722" r="74262" b="-1"/>
          <a:stretch/>
        </p:blipFill>
        <p:spPr>
          <a:xfrm>
            <a:off x="8348133" y="0"/>
            <a:ext cx="723900" cy="810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313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-1569237" y="-4047297"/>
            <a:ext cx="11431694" cy="12494310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3C9F13-FD74-D80B-BB12-E78D0C4FEBE7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alpha val="7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1D2C8ADD-7929-9CC1-F114-F04BF4FF69CC}"/>
              </a:ext>
            </a:extLst>
          </p:cNvPr>
          <p:cNvSpPr txBox="1"/>
          <p:nvPr/>
        </p:nvSpPr>
        <p:spPr>
          <a:xfrm>
            <a:off x="603399" y="704201"/>
            <a:ext cx="7937202" cy="65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i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Y</a:t>
            </a:r>
            <a:r>
              <a:rPr lang="en-US" sz="3200" b="1" i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o</a:t>
            </a:r>
            <a:r>
              <a:rPr lang="en" sz="3200" b="1" i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u asked for:</a:t>
            </a: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3200" b="1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Clearer link between action and impact</a:t>
            </a: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3200" b="1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M</a:t>
            </a:r>
            <a:r>
              <a:rPr lang="en-US" sz="3200" b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o</a:t>
            </a:r>
            <a:r>
              <a:rPr lang="en" sz="3200" b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re adoptable and adaptable by all</a:t>
            </a: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3200" b="1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Underline libraries’ contribution to development </a:t>
            </a: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400" b="1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" name="Google Shape;67;p13">
            <a:extLst>
              <a:ext uri="{FF2B5EF4-FFF2-40B4-BE49-F238E27FC236}">
                <a16:creationId xmlns:a16="http://schemas.microsoft.com/office/drawing/2014/main" id="{E279BEDE-4F6E-1350-833C-DB9BF1CB32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-9722" r="74262" b="-1"/>
          <a:stretch/>
        </p:blipFill>
        <p:spPr>
          <a:xfrm>
            <a:off x="8336417" y="0"/>
            <a:ext cx="723900" cy="810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3554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-1569237" y="-4047297"/>
            <a:ext cx="11431694" cy="12494310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3C9F13-FD74-D80B-BB12-E78D0C4FEBE7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alpha val="7098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1D2C8ADD-7929-9CC1-F114-F04BF4FF69CC}"/>
              </a:ext>
            </a:extLst>
          </p:cNvPr>
          <p:cNvSpPr txBox="1"/>
          <p:nvPr/>
        </p:nvSpPr>
        <p:spPr>
          <a:xfrm>
            <a:off x="603399" y="704201"/>
            <a:ext cx="7937202" cy="65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i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A New Vision</a:t>
            </a:r>
            <a:endParaRPr lang="en" sz="3200" b="1" i="1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3200" b="1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 dirty="0">
                <a:solidFill>
                  <a:schemeClr val="tx1"/>
                </a:solidFill>
                <a:latin typeface="Rubik"/>
                <a:ea typeface="Rubik"/>
                <a:cs typeface="Rubik"/>
                <a:sym typeface="Rubik"/>
              </a:rPr>
              <a:t>Sustainable futures for all through knolwedge and information</a:t>
            </a:r>
            <a:endParaRPr sz="7200" b="1" dirty="0">
              <a:solidFill>
                <a:schemeClr val="tx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" name="Google Shape;67;p13">
            <a:extLst>
              <a:ext uri="{FF2B5EF4-FFF2-40B4-BE49-F238E27FC236}">
                <a16:creationId xmlns:a16="http://schemas.microsoft.com/office/drawing/2014/main" id="{E279BEDE-4F6E-1350-833C-DB9BF1CB32F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-9722" r="74262" b="-1"/>
          <a:stretch/>
        </p:blipFill>
        <p:spPr>
          <a:xfrm>
            <a:off x="8336417" y="0"/>
            <a:ext cx="723900" cy="810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799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6555645" y="2723028"/>
            <a:ext cx="2778855" cy="2760064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26FB3845-D618-51AA-4801-82CBB84DD3BD}"/>
              </a:ext>
            </a:extLst>
          </p:cNvPr>
          <p:cNvSpPr txBox="1"/>
          <p:nvPr/>
        </p:nvSpPr>
        <p:spPr>
          <a:xfrm>
            <a:off x="7289800" y="3809581"/>
            <a:ext cx="1754822" cy="586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IFLA Strategy 2024-2029</a:t>
            </a:r>
            <a:endParaRPr sz="28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" name="Google Shape;56;p13">
            <a:extLst>
              <a:ext uri="{FF2B5EF4-FFF2-40B4-BE49-F238E27FC236}">
                <a16:creationId xmlns:a16="http://schemas.microsoft.com/office/drawing/2014/main" id="{B3F0E3E3-E00D-D084-0C88-23C105B37F45}"/>
              </a:ext>
            </a:extLst>
          </p:cNvPr>
          <p:cNvPicPr preferRelativeResize="0"/>
          <p:nvPr/>
        </p:nvPicPr>
        <p:blipFill rotWithShape="1">
          <a:blip r:embed="rId3">
            <a:alphaModFix amt="61000"/>
          </a:blip>
          <a:srcRect/>
          <a:stretch/>
        </p:blipFill>
        <p:spPr>
          <a:xfrm rot="20997049">
            <a:off x="362233" y="242490"/>
            <a:ext cx="6422132" cy="4716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57;p13">
            <a:extLst>
              <a:ext uri="{FF2B5EF4-FFF2-40B4-BE49-F238E27FC236}">
                <a16:creationId xmlns:a16="http://schemas.microsoft.com/office/drawing/2014/main" id="{7283B183-638A-5623-57AE-15E0616344B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922" y="1350706"/>
            <a:ext cx="1695523" cy="14615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8;p13">
            <a:extLst>
              <a:ext uri="{FF2B5EF4-FFF2-40B4-BE49-F238E27FC236}">
                <a16:creationId xmlns:a16="http://schemas.microsoft.com/office/drawing/2014/main" id="{435EAF5E-F845-1C63-73D1-ABCE753FDB08}"/>
              </a:ext>
            </a:extLst>
          </p:cNvPr>
          <p:cNvSpPr txBox="1"/>
          <p:nvPr/>
        </p:nvSpPr>
        <p:spPr>
          <a:xfrm>
            <a:off x="2343513" y="1327834"/>
            <a:ext cx="4456974" cy="877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b="1" dirty="0">
                <a:solidFill>
                  <a:srgbClr val="7C1C1A"/>
                </a:solidFill>
                <a:latin typeface="Rubik"/>
                <a:ea typeface="Rubik"/>
                <a:cs typeface="Rubik"/>
                <a:sym typeface="Rubik"/>
              </a:rPr>
              <a:t>Impact Area 1</a:t>
            </a:r>
            <a:endParaRPr sz="4200" b="1" dirty="0">
              <a:solidFill>
                <a:srgbClr val="7C1C1A"/>
              </a:solidFill>
              <a:latin typeface="Rubik"/>
              <a:ea typeface="Rubik"/>
              <a:cs typeface="Rubik"/>
              <a:sym typeface="Rubik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connected and energised through vibrant, global professional communities</a:t>
            </a:r>
            <a:endParaRPr sz="4800" b="1" dirty="0">
              <a:solidFill>
                <a:srgbClr val="DA545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9" name="Google Shape;67;p13">
            <a:extLst>
              <a:ext uri="{FF2B5EF4-FFF2-40B4-BE49-F238E27FC236}">
                <a16:creationId xmlns:a16="http://schemas.microsoft.com/office/drawing/2014/main" id="{793B48AF-EC5E-3612-DA3C-D41FC037A96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rcRect t="-9722" r="74262" b="-1"/>
          <a:stretch/>
        </p:blipFill>
        <p:spPr>
          <a:xfrm>
            <a:off x="8336417" y="0"/>
            <a:ext cx="723900" cy="810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0357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6555645" y="2723028"/>
            <a:ext cx="2778855" cy="2760064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26FB3845-D618-51AA-4801-82CBB84DD3BD}"/>
              </a:ext>
            </a:extLst>
          </p:cNvPr>
          <p:cNvSpPr txBox="1"/>
          <p:nvPr/>
        </p:nvSpPr>
        <p:spPr>
          <a:xfrm>
            <a:off x="7289800" y="3809581"/>
            <a:ext cx="1754822" cy="586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IFLA Strategy 2024-2029</a:t>
            </a:r>
            <a:endParaRPr sz="28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9" name="Google Shape;67;p13">
            <a:extLst>
              <a:ext uri="{FF2B5EF4-FFF2-40B4-BE49-F238E27FC236}">
                <a16:creationId xmlns:a16="http://schemas.microsoft.com/office/drawing/2014/main" id="{793B48AF-EC5E-3612-DA3C-D41FC037A96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-9722" r="74262" b="-1"/>
          <a:stretch/>
        </p:blipFill>
        <p:spPr>
          <a:xfrm>
            <a:off x="8336417" y="0"/>
            <a:ext cx="723900" cy="810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0;p13">
            <a:extLst>
              <a:ext uri="{FF2B5EF4-FFF2-40B4-BE49-F238E27FC236}">
                <a16:creationId xmlns:a16="http://schemas.microsoft.com/office/drawing/2014/main" id="{78767A33-B725-CB49-2C95-319E37C16DEA}"/>
              </a:ext>
            </a:extLst>
          </p:cNvPr>
          <p:cNvPicPr preferRelativeResize="0"/>
          <p:nvPr/>
        </p:nvPicPr>
        <p:blipFill rotWithShape="1">
          <a:blip r:embed="rId4">
            <a:alphaModFix amt="61000"/>
          </a:blip>
          <a:srcRect/>
          <a:stretch/>
        </p:blipFill>
        <p:spPr>
          <a:xfrm rot="259053">
            <a:off x="73821" y="159499"/>
            <a:ext cx="7104401" cy="4468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61;p13">
            <a:extLst>
              <a:ext uri="{FF2B5EF4-FFF2-40B4-BE49-F238E27FC236}">
                <a16:creationId xmlns:a16="http://schemas.microsoft.com/office/drawing/2014/main" id="{2BB2EB5F-C1AA-4411-B5EF-BFD3E8AF77B6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0001" y="2068010"/>
            <a:ext cx="1313028" cy="14117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62;p13">
            <a:extLst>
              <a:ext uri="{FF2B5EF4-FFF2-40B4-BE49-F238E27FC236}">
                <a16:creationId xmlns:a16="http://schemas.microsoft.com/office/drawing/2014/main" id="{72D7E2E8-C468-51DA-5E84-B702A2CFB379}"/>
              </a:ext>
            </a:extLst>
          </p:cNvPr>
          <p:cNvSpPr txBox="1"/>
          <p:nvPr/>
        </p:nvSpPr>
        <p:spPr>
          <a:xfrm>
            <a:off x="723228" y="1060370"/>
            <a:ext cx="4178973" cy="514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1900" rIns="121900" bIns="121900" anchor="t" anchorCtr="0">
            <a:noAutofit/>
          </a:bodyPr>
          <a:lstStyle/>
          <a:p>
            <a:r>
              <a:rPr lang="en" sz="4200" b="1" dirty="0">
                <a:solidFill>
                  <a:srgbClr val="0A4B52"/>
                </a:solidFill>
                <a:latin typeface="Rubik"/>
                <a:ea typeface="Rubik"/>
                <a:cs typeface="Rubik"/>
                <a:sym typeface="Rubik"/>
              </a:rPr>
              <a:t>Impact Area 2</a:t>
            </a:r>
            <a:endParaRPr sz="4200" b="1" dirty="0">
              <a:solidFill>
                <a:srgbClr val="0A4B52"/>
              </a:solidFill>
              <a:latin typeface="Rubik"/>
              <a:ea typeface="Rubik"/>
              <a:cs typeface="Rubik"/>
              <a:sym typeface="Rubik"/>
            </a:endParaRPr>
          </a:p>
          <a:p>
            <a:pPr algn="r">
              <a:buClr>
                <a:schemeClr val="dk1"/>
              </a:buClr>
              <a:buSzPts val="1100"/>
            </a:pPr>
            <a:r>
              <a:rPr lang="en" sz="2800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recognised, represented        and valued as </a:t>
            </a:r>
          </a:p>
          <a:p>
            <a:pPr algn="r">
              <a:buClr>
                <a:schemeClr val="dk1"/>
              </a:buClr>
              <a:buSzPts val="1100"/>
            </a:pPr>
            <a:r>
              <a:rPr lang="en" sz="2800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partners</a:t>
            </a:r>
            <a:endParaRPr sz="5400" b="1" dirty="0">
              <a:solidFill>
                <a:srgbClr val="118693"/>
              </a:solidFill>
              <a:latin typeface="Rubik"/>
              <a:ea typeface="Rubik"/>
              <a:cs typeface="Rubik"/>
              <a:sym typeface="Rubik"/>
            </a:endParaRPr>
          </a:p>
        </p:txBody>
      </p:sp>
    </p:spTree>
    <p:extLst>
      <p:ext uri="{BB962C8B-B14F-4D97-AF65-F5344CB8AC3E}">
        <p14:creationId xmlns:p14="http://schemas.microsoft.com/office/powerpoint/2010/main" val="3584372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6555645" y="2723028"/>
            <a:ext cx="2778855" cy="2760064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26FB3845-D618-51AA-4801-82CBB84DD3BD}"/>
              </a:ext>
            </a:extLst>
          </p:cNvPr>
          <p:cNvSpPr txBox="1"/>
          <p:nvPr/>
        </p:nvSpPr>
        <p:spPr>
          <a:xfrm>
            <a:off x="7289800" y="3809581"/>
            <a:ext cx="1754822" cy="586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IFLA Strategy 2024-2029</a:t>
            </a:r>
            <a:endParaRPr sz="28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9" name="Google Shape;67;p13">
            <a:extLst>
              <a:ext uri="{FF2B5EF4-FFF2-40B4-BE49-F238E27FC236}">
                <a16:creationId xmlns:a16="http://schemas.microsoft.com/office/drawing/2014/main" id="{793B48AF-EC5E-3612-DA3C-D41FC037A96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-9722" r="74262" b="-1"/>
          <a:stretch/>
        </p:blipFill>
        <p:spPr>
          <a:xfrm>
            <a:off x="8336417" y="0"/>
            <a:ext cx="723900" cy="810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4;p13">
            <a:extLst>
              <a:ext uri="{FF2B5EF4-FFF2-40B4-BE49-F238E27FC236}">
                <a16:creationId xmlns:a16="http://schemas.microsoft.com/office/drawing/2014/main" id="{7178D04F-3050-ACC5-6DD6-955029325E5A}"/>
              </a:ext>
            </a:extLst>
          </p:cNvPr>
          <p:cNvPicPr preferRelativeResize="0"/>
          <p:nvPr/>
        </p:nvPicPr>
        <p:blipFill rotWithShape="1">
          <a:blip r:embed="rId4">
            <a:alphaModFix amt="61000"/>
          </a:blip>
          <a:srcRect/>
          <a:stretch/>
        </p:blipFill>
        <p:spPr>
          <a:xfrm>
            <a:off x="406399" y="241300"/>
            <a:ext cx="6350001" cy="4703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65;p13">
            <a:extLst>
              <a:ext uri="{FF2B5EF4-FFF2-40B4-BE49-F238E27FC236}">
                <a16:creationId xmlns:a16="http://schemas.microsoft.com/office/drawing/2014/main" id="{8CB5F0C7-E0E1-D0E7-77D4-CB97328E995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6611" y="1447800"/>
            <a:ext cx="1213966" cy="14906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66;p13">
            <a:extLst>
              <a:ext uri="{FF2B5EF4-FFF2-40B4-BE49-F238E27FC236}">
                <a16:creationId xmlns:a16="http://schemas.microsoft.com/office/drawing/2014/main" id="{4C8B14DC-2F57-0BF9-2937-C9C3A8609FAA}"/>
              </a:ext>
            </a:extLst>
          </p:cNvPr>
          <p:cNvSpPr txBox="1"/>
          <p:nvPr/>
        </p:nvSpPr>
        <p:spPr>
          <a:xfrm>
            <a:off x="2443131" y="1293787"/>
            <a:ext cx="4112514" cy="945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1900" rIns="121900" bIns="1219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4200" b="1" dirty="0">
                <a:solidFill>
                  <a:srgbClr val="514317"/>
                </a:solidFill>
                <a:latin typeface="Rubik"/>
                <a:ea typeface="Rubik"/>
                <a:cs typeface="Rubik"/>
                <a:sym typeface="Rubik"/>
              </a:rPr>
              <a:t>Impact Area 3</a:t>
            </a:r>
            <a:endParaRPr sz="4200" b="1" dirty="0">
              <a:solidFill>
                <a:srgbClr val="514317"/>
              </a:solidFill>
              <a:latin typeface="Rubik"/>
              <a:ea typeface="Rubik"/>
              <a:cs typeface="Rubik"/>
              <a:sym typeface="Rubik"/>
            </a:endParaRPr>
          </a:p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" sz="2800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enabled to deliver meaningful change at all levels</a:t>
            </a:r>
            <a:endParaRPr sz="2800" b="1" dirty="0">
              <a:solidFill>
                <a:srgbClr val="BE9D36"/>
              </a:solidFill>
              <a:latin typeface="Rubik"/>
              <a:ea typeface="Rubik"/>
              <a:cs typeface="Rubik"/>
              <a:sym typeface="Rubik"/>
            </a:endParaRPr>
          </a:p>
        </p:txBody>
      </p:sp>
    </p:spTree>
    <p:extLst>
      <p:ext uri="{BB962C8B-B14F-4D97-AF65-F5344CB8AC3E}">
        <p14:creationId xmlns:p14="http://schemas.microsoft.com/office/powerpoint/2010/main" val="3563897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69;p13">
            <a:extLst>
              <a:ext uri="{FF2B5EF4-FFF2-40B4-BE49-F238E27FC236}">
                <a16:creationId xmlns:a16="http://schemas.microsoft.com/office/drawing/2014/main" id="{C621C967-D90B-D2B8-23A1-B25DFCB375B0}"/>
              </a:ext>
            </a:extLst>
          </p:cNvPr>
          <p:cNvPicPr preferRelativeResize="0"/>
          <p:nvPr/>
        </p:nvPicPr>
        <p:blipFill rotWithShape="1">
          <a:blip r:embed="rId2">
            <a:alphaModFix amt="22000"/>
          </a:blip>
          <a:srcRect/>
          <a:stretch/>
        </p:blipFill>
        <p:spPr>
          <a:xfrm>
            <a:off x="99378" y="286643"/>
            <a:ext cx="6642100" cy="46418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eform 5">
            <a:extLst>
              <a:ext uri="{FF2B5EF4-FFF2-40B4-BE49-F238E27FC236}">
                <a16:creationId xmlns:a16="http://schemas.microsoft.com/office/drawing/2014/main" id="{D0F7C14D-3407-1B59-7D42-D43D180939B9}"/>
              </a:ext>
            </a:extLst>
          </p:cNvPr>
          <p:cNvSpPr/>
          <p:nvPr/>
        </p:nvSpPr>
        <p:spPr>
          <a:xfrm>
            <a:off x="6555645" y="2723028"/>
            <a:ext cx="2778855" cy="2760064"/>
          </a:xfrm>
          <a:custGeom>
            <a:avLst/>
            <a:gdLst/>
            <a:ahLst/>
            <a:cxnLst/>
            <a:rect l="l" t="t" r="r" b="b"/>
            <a:pathLst>
              <a:path w="7208710" h="6955227">
                <a:moveTo>
                  <a:pt x="0" y="0"/>
                </a:moveTo>
                <a:lnTo>
                  <a:pt x="7208709" y="0"/>
                </a:lnTo>
                <a:lnTo>
                  <a:pt x="7208709" y="6955227"/>
                </a:lnTo>
                <a:lnTo>
                  <a:pt x="0" y="69552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5490" t="-112979"/>
            </a:stretch>
          </a:blip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L"/>
          </a:p>
        </p:txBody>
      </p:sp>
      <p:sp>
        <p:nvSpPr>
          <p:cNvPr id="4" name="Google Shape;70;p13">
            <a:extLst>
              <a:ext uri="{FF2B5EF4-FFF2-40B4-BE49-F238E27FC236}">
                <a16:creationId xmlns:a16="http://schemas.microsoft.com/office/drawing/2014/main" id="{26FB3845-D618-51AA-4801-82CBB84DD3BD}"/>
              </a:ext>
            </a:extLst>
          </p:cNvPr>
          <p:cNvSpPr txBox="1"/>
          <p:nvPr/>
        </p:nvSpPr>
        <p:spPr>
          <a:xfrm>
            <a:off x="7289800" y="3809581"/>
            <a:ext cx="1754822" cy="586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IFLA Strategy 2024-2029</a:t>
            </a:r>
            <a:endParaRPr sz="2800" b="1" dirty="0">
              <a:solidFill>
                <a:schemeClr val="lt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9" name="Google Shape;67;p13">
            <a:extLst>
              <a:ext uri="{FF2B5EF4-FFF2-40B4-BE49-F238E27FC236}">
                <a16:creationId xmlns:a16="http://schemas.microsoft.com/office/drawing/2014/main" id="{793B48AF-EC5E-3612-DA3C-D41FC037A96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rcRect t="-9722" r="74262" b="-1"/>
          <a:stretch/>
        </p:blipFill>
        <p:spPr>
          <a:xfrm>
            <a:off x="8336417" y="0"/>
            <a:ext cx="723900" cy="810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9;p13">
            <a:extLst>
              <a:ext uri="{FF2B5EF4-FFF2-40B4-BE49-F238E27FC236}">
                <a16:creationId xmlns:a16="http://schemas.microsoft.com/office/drawing/2014/main" id="{112B6463-290C-0CA6-24DB-93B9F6F95CAD}"/>
              </a:ext>
            </a:extLst>
          </p:cNvPr>
          <p:cNvPicPr preferRelativeResize="0"/>
          <p:nvPr/>
        </p:nvPicPr>
        <p:blipFill rotWithShape="1">
          <a:blip r:embed="rId2">
            <a:alphaModFix amt="22000"/>
          </a:blip>
          <a:srcRect/>
          <a:stretch/>
        </p:blipFill>
        <p:spPr>
          <a:xfrm>
            <a:off x="99378" y="286643"/>
            <a:ext cx="6642100" cy="4641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6E4CB9-5363-D967-30F4-4156812FED9C}"/>
              </a:ext>
            </a:extLst>
          </p:cNvPr>
          <p:cNvSpPr txBox="1"/>
          <p:nvPr/>
        </p:nvSpPr>
        <p:spPr>
          <a:xfrm>
            <a:off x="734998" y="1077116"/>
            <a:ext cx="550536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200" b="1" dirty="0">
                <a:solidFill>
                  <a:srgbClr val="283C35"/>
                </a:solidFill>
                <a:latin typeface="Rubik"/>
                <a:ea typeface="Rubik"/>
                <a:cs typeface="Rubik"/>
                <a:sym typeface="Rubik"/>
              </a:rPr>
              <a:t>ENABLER: Future-Proofing IFLA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  <a:latin typeface="Rubik"/>
                <a:ea typeface="Rubik"/>
                <a:cs typeface="Rubik"/>
                <a:sym typeface="Rubik"/>
              </a:rPr>
              <a:t>Ensuring IFLA's governance, projects, and partnerships are effective, transparent, and innovative.</a:t>
            </a:r>
          </a:p>
        </p:txBody>
      </p:sp>
    </p:spTree>
    <p:extLst>
      <p:ext uri="{BB962C8B-B14F-4D97-AF65-F5344CB8AC3E}">
        <p14:creationId xmlns:p14="http://schemas.microsoft.com/office/powerpoint/2010/main" val="1347698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 amt="61000"/>
          </a:blip>
          <a:srcRect/>
          <a:stretch/>
        </p:blipFill>
        <p:spPr>
          <a:xfrm rot="20997049">
            <a:off x="267142" y="1249374"/>
            <a:ext cx="5330190" cy="2375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9015" y="1826331"/>
            <a:ext cx="748438" cy="720152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1110045" y="1629806"/>
            <a:ext cx="2526137" cy="4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2400" b="1" dirty="0">
                <a:solidFill>
                  <a:srgbClr val="A22522"/>
                </a:solidFill>
                <a:latin typeface="Rubik"/>
                <a:ea typeface="Rubik"/>
                <a:cs typeface="Rubik"/>
                <a:sym typeface="Rubik"/>
              </a:rPr>
              <a:t>Impact Area 1</a:t>
            </a:r>
            <a:endParaRPr sz="2400" b="1" dirty="0">
              <a:solidFill>
                <a:srgbClr val="A22522"/>
              </a:solidFill>
              <a:latin typeface="Rubik"/>
              <a:ea typeface="Rubik"/>
              <a:cs typeface="Rubik"/>
              <a:sym typeface="Rubik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connected and energised through vibrant, global professional communities</a:t>
            </a:r>
            <a:endParaRPr sz="3600" b="1" dirty="0">
              <a:solidFill>
                <a:srgbClr val="DA545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5">
            <a:alphaModFix amt="61000"/>
          </a:blip>
          <a:srcRect/>
          <a:stretch/>
        </p:blipFill>
        <p:spPr>
          <a:xfrm rot="259053">
            <a:off x="4576820" y="955070"/>
            <a:ext cx="4409279" cy="2451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13426" y="1974325"/>
            <a:ext cx="671983" cy="75560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5784345" y="1262002"/>
            <a:ext cx="2287597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2400" b="1" dirty="0">
                <a:solidFill>
                  <a:srgbClr val="0A4B52"/>
                </a:solidFill>
                <a:latin typeface="Rubik"/>
                <a:ea typeface="Rubik"/>
                <a:cs typeface="Rubik"/>
                <a:sym typeface="Rubik"/>
              </a:rPr>
              <a:t>Impact Area 2</a:t>
            </a:r>
            <a:endParaRPr sz="2400" b="1" dirty="0">
              <a:solidFill>
                <a:srgbClr val="0A4B52"/>
              </a:solidFill>
              <a:latin typeface="Rubik"/>
              <a:ea typeface="Rubik"/>
              <a:cs typeface="Rubik"/>
              <a:sym typeface="Rubik"/>
            </a:endParaRPr>
          </a:p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recognised, represented and valued as partners</a:t>
            </a:r>
            <a:endParaRPr sz="3600" b="1" dirty="0">
              <a:solidFill>
                <a:srgbClr val="118693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 rotWithShape="1">
          <a:blip r:embed="rId7">
            <a:alphaModFix amt="61000"/>
          </a:blip>
          <a:srcRect/>
          <a:stretch/>
        </p:blipFill>
        <p:spPr>
          <a:xfrm>
            <a:off x="255417" y="2783688"/>
            <a:ext cx="5053183" cy="2322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2114" y="3347963"/>
            <a:ext cx="966046" cy="97257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/>
          <p:nvPr/>
        </p:nvSpPr>
        <p:spPr>
          <a:xfrm>
            <a:off x="2025724" y="3347963"/>
            <a:ext cx="2558975" cy="52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2400" b="1" dirty="0">
                <a:solidFill>
                  <a:srgbClr val="62511C"/>
                </a:solidFill>
                <a:latin typeface="Rubik"/>
                <a:ea typeface="Rubik"/>
                <a:cs typeface="Rubik"/>
                <a:sym typeface="Rubik"/>
              </a:rPr>
              <a:t>Impact Area 3</a:t>
            </a:r>
            <a:endParaRPr sz="2400" b="1" dirty="0">
              <a:solidFill>
                <a:srgbClr val="62511C"/>
              </a:solidFill>
              <a:latin typeface="Rubik"/>
              <a:ea typeface="Rubik"/>
              <a:cs typeface="Rubik"/>
              <a:sym typeface="Rubik"/>
            </a:endParaRPr>
          </a:p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enabled to deliver meaningful change at all levels</a:t>
            </a:r>
            <a:endParaRPr sz="3600" b="1" dirty="0">
              <a:solidFill>
                <a:srgbClr val="BE9D36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9">
            <a:alphaModFix amt="22000"/>
          </a:blip>
          <a:srcRect/>
          <a:stretch/>
        </p:blipFill>
        <p:spPr>
          <a:xfrm>
            <a:off x="4532050" y="2783687"/>
            <a:ext cx="3374969" cy="274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9;p13">
            <a:extLst>
              <a:ext uri="{FF2B5EF4-FFF2-40B4-BE49-F238E27FC236}">
                <a16:creationId xmlns:a16="http://schemas.microsoft.com/office/drawing/2014/main" id="{3D5CC967-26AB-269E-997A-9AEE153694BB}"/>
              </a:ext>
            </a:extLst>
          </p:cNvPr>
          <p:cNvPicPr preferRelativeResize="0"/>
          <p:nvPr/>
        </p:nvPicPr>
        <p:blipFill rotWithShape="1">
          <a:blip r:embed="rId9">
            <a:alphaModFix amt="22000"/>
          </a:blip>
          <a:srcRect/>
          <a:stretch/>
        </p:blipFill>
        <p:spPr>
          <a:xfrm>
            <a:off x="4538629" y="2801603"/>
            <a:ext cx="3374969" cy="274525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 txBox="1"/>
          <p:nvPr/>
        </p:nvSpPr>
        <p:spPr>
          <a:xfrm>
            <a:off x="497722" y="100994"/>
            <a:ext cx="8148555" cy="6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457189">
              <a:lnSpc>
                <a:spcPct val="90000"/>
              </a:lnSpc>
            </a:pPr>
            <a:r>
              <a:rPr lang="en" sz="2400" b="1" dirty="0">
                <a:solidFill>
                  <a:srgbClr val="005331"/>
                </a:solidFill>
                <a:latin typeface="Rubik"/>
                <a:ea typeface="Rubik"/>
                <a:cs typeface="Rubik"/>
                <a:sym typeface="Rubik"/>
              </a:rPr>
              <a:t>     OUR VISION</a:t>
            </a:r>
            <a:endParaRPr sz="2400" b="1" dirty="0">
              <a:solidFill>
                <a:srgbClr val="00533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457189">
              <a:lnSpc>
                <a:spcPct val="90000"/>
              </a:lnSpc>
            </a:pPr>
            <a:r>
              <a:rPr lang="en" sz="1800" b="1" dirty="0">
                <a:solidFill>
                  <a:srgbClr val="005331"/>
                </a:solidFill>
                <a:latin typeface="Rubik"/>
                <a:ea typeface="Rubik"/>
                <a:cs typeface="Rubik"/>
                <a:sym typeface="Rubik"/>
              </a:rPr>
              <a:t>       Sustainable Futures for All Through Knowledge and Information</a:t>
            </a:r>
            <a:endParaRPr sz="1050" dirty="0">
              <a:solidFill>
                <a:srgbClr val="00533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78" name="Google Shape;78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87725" y="196056"/>
            <a:ext cx="834297" cy="56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BCFA0A-B7AC-EB3B-4520-52563F00F17B}"/>
              </a:ext>
            </a:extLst>
          </p:cNvPr>
          <p:cNvSpPr txBox="1"/>
          <p:nvPr/>
        </p:nvSpPr>
        <p:spPr>
          <a:xfrm>
            <a:off x="5157315" y="3084354"/>
            <a:ext cx="2893786" cy="183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83C35"/>
                </a:solidFill>
                <a:latin typeface="Rubik"/>
                <a:ea typeface="Rubik"/>
                <a:cs typeface="Rubik"/>
                <a:sym typeface="Rubik"/>
              </a:rPr>
              <a:t>ENABLER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-US" sz="2100" b="1" dirty="0">
                <a:solidFill>
                  <a:srgbClr val="283C35"/>
                </a:solidFill>
                <a:latin typeface="Rubik"/>
                <a:ea typeface="Rubik"/>
                <a:cs typeface="Rubik"/>
                <a:sym typeface="Rubik"/>
              </a:rPr>
              <a:t>Future-Proofing IFLA</a:t>
            </a:r>
          </a:p>
          <a:p>
            <a:pPr>
              <a:lnSpc>
                <a:spcPct val="90000"/>
              </a:lnSpc>
            </a:pPr>
            <a:r>
              <a:rPr lang="en-US" sz="1350" dirty="0">
                <a:solidFill>
                  <a:schemeClr val="bg1"/>
                </a:solidFill>
                <a:latin typeface="Rubik"/>
                <a:ea typeface="Rubik"/>
                <a:cs typeface="Rubik"/>
                <a:sym typeface="Rubik"/>
              </a:rPr>
              <a:t>Ensuring IFLA's governance, projects, and partnerships are effective, transparent, and innovative.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>
          <a:extLst>
            <a:ext uri="{FF2B5EF4-FFF2-40B4-BE49-F238E27FC236}">
              <a16:creationId xmlns:a16="http://schemas.microsoft.com/office/drawing/2014/main" id="{6C593C4C-4018-C146-2084-A40020003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>
            <a:extLst>
              <a:ext uri="{FF2B5EF4-FFF2-40B4-BE49-F238E27FC236}">
                <a16:creationId xmlns:a16="http://schemas.microsoft.com/office/drawing/2014/main" id="{1AC1DFBA-0E3F-C175-B941-8261D38C19B4}"/>
              </a:ext>
            </a:extLst>
          </p:cNvPr>
          <p:cNvPicPr preferRelativeResize="0"/>
          <p:nvPr/>
        </p:nvPicPr>
        <p:blipFill rotWithShape="1">
          <a:blip r:embed="rId3">
            <a:alphaModFix amt="61000"/>
          </a:blip>
          <a:srcRect/>
          <a:stretch/>
        </p:blipFill>
        <p:spPr>
          <a:xfrm rot="20997049">
            <a:off x="267142" y="1249374"/>
            <a:ext cx="5330190" cy="2375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>
            <a:extLst>
              <a:ext uri="{FF2B5EF4-FFF2-40B4-BE49-F238E27FC236}">
                <a16:creationId xmlns:a16="http://schemas.microsoft.com/office/drawing/2014/main" id="{C63F0F43-6510-4195-4E30-E458EA698C4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9015" y="1826331"/>
            <a:ext cx="748438" cy="720152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>
            <a:extLst>
              <a:ext uri="{FF2B5EF4-FFF2-40B4-BE49-F238E27FC236}">
                <a16:creationId xmlns:a16="http://schemas.microsoft.com/office/drawing/2014/main" id="{2114EF1B-C52D-6F2B-1843-C1CBA7209CC6}"/>
              </a:ext>
            </a:extLst>
          </p:cNvPr>
          <p:cNvSpPr txBox="1"/>
          <p:nvPr/>
        </p:nvSpPr>
        <p:spPr>
          <a:xfrm>
            <a:off x="1110045" y="1629806"/>
            <a:ext cx="2526137" cy="4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2400" b="1" dirty="0">
                <a:solidFill>
                  <a:srgbClr val="A22522"/>
                </a:solidFill>
                <a:latin typeface="Rubik"/>
                <a:ea typeface="Rubik"/>
                <a:cs typeface="Rubik"/>
                <a:sym typeface="Rubik"/>
              </a:rPr>
              <a:t>Impact Area 1</a:t>
            </a:r>
            <a:endParaRPr sz="2400" b="1" dirty="0">
              <a:solidFill>
                <a:srgbClr val="A22522"/>
              </a:solidFill>
              <a:latin typeface="Rubik"/>
              <a:ea typeface="Rubik"/>
              <a:cs typeface="Rubik"/>
              <a:sym typeface="Rubik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connected and energised through vibrant, global professional communities</a:t>
            </a:r>
            <a:endParaRPr sz="3600" b="1" dirty="0">
              <a:solidFill>
                <a:srgbClr val="DA545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0" name="Google Shape;60;p13">
            <a:extLst>
              <a:ext uri="{FF2B5EF4-FFF2-40B4-BE49-F238E27FC236}">
                <a16:creationId xmlns:a16="http://schemas.microsoft.com/office/drawing/2014/main" id="{0BD03766-2289-60EF-6ED2-4491D37300B6}"/>
              </a:ext>
            </a:extLst>
          </p:cNvPr>
          <p:cNvPicPr preferRelativeResize="0"/>
          <p:nvPr/>
        </p:nvPicPr>
        <p:blipFill rotWithShape="1">
          <a:blip r:embed="rId5">
            <a:alphaModFix amt="61000"/>
          </a:blip>
          <a:srcRect/>
          <a:stretch/>
        </p:blipFill>
        <p:spPr>
          <a:xfrm rot="259053">
            <a:off x="4576820" y="955070"/>
            <a:ext cx="4409279" cy="2451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>
            <a:extLst>
              <a:ext uri="{FF2B5EF4-FFF2-40B4-BE49-F238E27FC236}">
                <a16:creationId xmlns:a16="http://schemas.microsoft.com/office/drawing/2014/main" id="{06E16635-2CA1-4181-C451-B61DA7F7AD18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13426" y="1974325"/>
            <a:ext cx="671983" cy="75560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>
            <a:extLst>
              <a:ext uri="{FF2B5EF4-FFF2-40B4-BE49-F238E27FC236}">
                <a16:creationId xmlns:a16="http://schemas.microsoft.com/office/drawing/2014/main" id="{74C36542-FD4C-7B27-9F2B-AEFB47F4B4BF}"/>
              </a:ext>
            </a:extLst>
          </p:cNvPr>
          <p:cNvSpPr txBox="1"/>
          <p:nvPr/>
        </p:nvSpPr>
        <p:spPr>
          <a:xfrm>
            <a:off x="5784345" y="1262002"/>
            <a:ext cx="2287597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2400" b="1" dirty="0">
                <a:solidFill>
                  <a:srgbClr val="0A4B52"/>
                </a:solidFill>
                <a:latin typeface="Rubik"/>
                <a:ea typeface="Rubik"/>
                <a:cs typeface="Rubik"/>
                <a:sym typeface="Rubik"/>
              </a:rPr>
              <a:t>Impact Area 2</a:t>
            </a:r>
            <a:endParaRPr sz="2400" b="1" dirty="0">
              <a:solidFill>
                <a:srgbClr val="0A4B52"/>
              </a:solidFill>
              <a:latin typeface="Rubik"/>
              <a:ea typeface="Rubik"/>
              <a:cs typeface="Rubik"/>
              <a:sym typeface="Rubik"/>
            </a:endParaRPr>
          </a:p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recognised, represented and valued as partners</a:t>
            </a:r>
            <a:endParaRPr sz="3600" b="1" dirty="0">
              <a:solidFill>
                <a:srgbClr val="118693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4" name="Google Shape;64;p13">
            <a:extLst>
              <a:ext uri="{FF2B5EF4-FFF2-40B4-BE49-F238E27FC236}">
                <a16:creationId xmlns:a16="http://schemas.microsoft.com/office/drawing/2014/main" id="{B74D5635-763F-5DB8-FCE2-A52695E5156D}"/>
              </a:ext>
            </a:extLst>
          </p:cNvPr>
          <p:cNvPicPr preferRelativeResize="0"/>
          <p:nvPr/>
        </p:nvPicPr>
        <p:blipFill rotWithShape="1">
          <a:blip r:embed="rId7">
            <a:alphaModFix amt="61000"/>
          </a:blip>
          <a:srcRect/>
          <a:stretch/>
        </p:blipFill>
        <p:spPr>
          <a:xfrm>
            <a:off x="255417" y="2783688"/>
            <a:ext cx="5053183" cy="2322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>
            <a:extLst>
              <a:ext uri="{FF2B5EF4-FFF2-40B4-BE49-F238E27FC236}">
                <a16:creationId xmlns:a16="http://schemas.microsoft.com/office/drawing/2014/main" id="{03D4F9A3-054B-31DA-AF1E-5E346C7ECA7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2114" y="3347963"/>
            <a:ext cx="966046" cy="97257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>
            <a:extLst>
              <a:ext uri="{FF2B5EF4-FFF2-40B4-BE49-F238E27FC236}">
                <a16:creationId xmlns:a16="http://schemas.microsoft.com/office/drawing/2014/main" id="{A27F99C7-9041-2558-D78C-C99672FC7C33}"/>
              </a:ext>
            </a:extLst>
          </p:cNvPr>
          <p:cNvSpPr txBox="1"/>
          <p:nvPr/>
        </p:nvSpPr>
        <p:spPr>
          <a:xfrm>
            <a:off x="2025724" y="3347963"/>
            <a:ext cx="2558975" cy="52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" sz="2400" b="1" dirty="0">
                <a:solidFill>
                  <a:srgbClr val="62511C"/>
                </a:solidFill>
                <a:latin typeface="Rubik"/>
                <a:ea typeface="Rubik"/>
                <a:cs typeface="Rubik"/>
                <a:sym typeface="Rubik"/>
              </a:rPr>
              <a:t>Impact Area 3</a:t>
            </a:r>
            <a:endParaRPr sz="2400" b="1" dirty="0">
              <a:solidFill>
                <a:srgbClr val="62511C"/>
              </a:solidFill>
              <a:latin typeface="Rubik"/>
              <a:ea typeface="Rubik"/>
              <a:cs typeface="Rubik"/>
              <a:sym typeface="Rubik"/>
            </a:endParaRPr>
          </a:p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" dirty="0">
                <a:solidFill>
                  <a:schemeClr val="lt1"/>
                </a:solidFill>
                <a:latin typeface="Rubik"/>
                <a:ea typeface="Rubik"/>
                <a:cs typeface="Rubik"/>
                <a:sym typeface="Rubik"/>
              </a:rPr>
              <a:t>Libraries are enabled to deliver meaningful change at all levels</a:t>
            </a:r>
            <a:endParaRPr sz="3600" b="1" dirty="0">
              <a:solidFill>
                <a:srgbClr val="BE9D36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69" name="Google Shape;69;p13">
            <a:extLst>
              <a:ext uri="{FF2B5EF4-FFF2-40B4-BE49-F238E27FC236}">
                <a16:creationId xmlns:a16="http://schemas.microsoft.com/office/drawing/2014/main" id="{35C5E1CD-F4FC-D68A-2883-DD9AF531C148}"/>
              </a:ext>
            </a:extLst>
          </p:cNvPr>
          <p:cNvPicPr preferRelativeResize="0"/>
          <p:nvPr/>
        </p:nvPicPr>
        <p:blipFill rotWithShape="1">
          <a:blip r:embed="rId9">
            <a:alphaModFix amt="22000"/>
          </a:blip>
          <a:srcRect/>
          <a:stretch/>
        </p:blipFill>
        <p:spPr>
          <a:xfrm>
            <a:off x="4532050" y="2783687"/>
            <a:ext cx="3374969" cy="274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9;p13">
            <a:extLst>
              <a:ext uri="{FF2B5EF4-FFF2-40B4-BE49-F238E27FC236}">
                <a16:creationId xmlns:a16="http://schemas.microsoft.com/office/drawing/2014/main" id="{804900F5-E062-0F62-DC71-126BE15E81DB}"/>
              </a:ext>
            </a:extLst>
          </p:cNvPr>
          <p:cNvPicPr preferRelativeResize="0"/>
          <p:nvPr/>
        </p:nvPicPr>
        <p:blipFill rotWithShape="1">
          <a:blip r:embed="rId9">
            <a:alphaModFix amt="22000"/>
          </a:blip>
          <a:srcRect/>
          <a:stretch/>
        </p:blipFill>
        <p:spPr>
          <a:xfrm>
            <a:off x="4538629" y="2801603"/>
            <a:ext cx="3374969" cy="274525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>
            <a:extLst>
              <a:ext uri="{FF2B5EF4-FFF2-40B4-BE49-F238E27FC236}">
                <a16:creationId xmlns:a16="http://schemas.microsoft.com/office/drawing/2014/main" id="{6D182983-AA02-5E9F-2A5C-95F3B266A017}"/>
              </a:ext>
            </a:extLst>
          </p:cNvPr>
          <p:cNvSpPr txBox="1"/>
          <p:nvPr/>
        </p:nvSpPr>
        <p:spPr>
          <a:xfrm>
            <a:off x="497722" y="100994"/>
            <a:ext cx="8148555" cy="6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457189">
              <a:lnSpc>
                <a:spcPct val="90000"/>
              </a:lnSpc>
            </a:pPr>
            <a:r>
              <a:rPr lang="en" sz="2400" b="1" dirty="0">
                <a:solidFill>
                  <a:srgbClr val="005331"/>
                </a:solidFill>
                <a:latin typeface="Rubik"/>
                <a:ea typeface="Rubik"/>
                <a:cs typeface="Rubik"/>
                <a:sym typeface="Rubik"/>
              </a:rPr>
              <a:t>     OUR VISION</a:t>
            </a:r>
            <a:endParaRPr sz="2400" b="1" dirty="0">
              <a:solidFill>
                <a:srgbClr val="005331"/>
              </a:solidFill>
              <a:latin typeface="Rubik"/>
              <a:ea typeface="Rubik"/>
              <a:cs typeface="Rubik"/>
              <a:sym typeface="Rubik"/>
            </a:endParaRPr>
          </a:p>
          <a:p>
            <a:pPr marL="457189">
              <a:lnSpc>
                <a:spcPct val="90000"/>
              </a:lnSpc>
            </a:pPr>
            <a:r>
              <a:rPr lang="en" sz="1800" b="1" dirty="0">
                <a:solidFill>
                  <a:srgbClr val="005331"/>
                </a:solidFill>
                <a:latin typeface="Rubik"/>
                <a:ea typeface="Rubik"/>
                <a:cs typeface="Rubik"/>
                <a:sym typeface="Rubik"/>
              </a:rPr>
              <a:t>       Sustainable Futures for All Through Knowledge and Information</a:t>
            </a:r>
            <a:endParaRPr sz="1050" dirty="0">
              <a:solidFill>
                <a:srgbClr val="00533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78" name="Google Shape;78;p13">
            <a:extLst>
              <a:ext uri="{FF2B5EF4-FFF2-40B4-BE49-F238E27FC236}">
                <a16:creationId xmlns:a16="http://schemas.microsoft.com/office/drawing/2014/main" id="{B117ADEA-DF38-3083-8A77-F4D77EBBD780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87725" y="196056"/>
            <a:ext cx="834297" cy="56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62E6DA-41B6-3A36-B568-1E7F93AA431D}"/>
              </a:ext>
            </a:extLst>
          </p:cNvPr>
          <p:cNvSpPr txBox="1"/>
          <p:nvPr/>
        </p:nvSpPr>
        <p:spPr>
          <a:xfrm>
            <a:off x="5157315" y="3084354"/>
            <a:ext cx="2893786" cy="183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83C35"/>
                </a:solidFill>
                <a:latin typeface="Rubik"/>
                <a:ea typeface="Rubik"/>
                <a:cs typeface="Rubik"/>
                <a:sym typeface="Rubik"/>
              </a:rPr>
              <a:t>ENABLER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en-US" sz="2100" b="1" dirty="0">
                <a:solidFill>
                  <a:srgbClr val="283C35"/>
                </a:solidFill>
                <a:latin typeface="Rubik"/>
                <a:ea typeface="Rubik"/>
                <a:cs typeface="Rubik"/>
                <a:sym typeface="Rubik"/>
              </a:rPr>
              <a:t>Future-Proofing IFLA</a:t>
            </a:r>
          </a:p>
          <a:p>
            <a:pPr>
              <a:lnSpc>
                <a:spcPct val="90000"/>
              </a:lnSpc>
            </a:pPr>
            <a:r>
              <a:rPr lang="en-US" sz="1350" dirty="0">
                <a:solidFill>
                  <a:schemeClr val="bg1"/>
                </a:solidFill>
                <a:latin typeface="Rubik"/>
                <a:ea typeface="Rubik"/>
                <a:cs typeface="Rubik"/>
                <a:sym typeface="Rubik"/>
              </a:rPr>
              <a:t>Ensuring IFLA's governance, projects, and partnerships are effective, transparent, and innovative.</a:t>
            </a:r>
          </a:p>
        </p:txBody>
      </p:sp>
    </p:spTree>
    <p:extLst>
      <p:ext uri="{BB962C8B-B14F-4D97-AF65-F5344CB8AC3E}">
        <p14:creationId xmlns:p14="http://schemas.microsoft.com/office/powerpoint/2010/main" val="130745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</Words>
  <Application>Microsoft Office PowerPoint</Application>
  <PresentationFormat>On-screen Show (16:9)</PresentationFormat>
  <Paragraphs>55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Rubik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Stephen Wyber</dc:creator>
  <cp:lastModifiedBy>Stephen Wyber</cp:lastModifiedBy>
  <cp:revision>5</cp:revision>
  <dcterms:modified xsi:type="dcterms:W3CDTF">2024-11-13T20:57:05Z</dcterms:modified>
</cp:coreProperties>
</file>