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2" r:id="rId5"/>
    <p:sldId id="257" r:id="rId6"/>
    <p:sldId id="259" r:id="rId7"/>
    <p:sldId id="258" r:id="rId8"/>
    <p:sldId id="260" r:id="rId9"/>
    <p:sldId id="261" r:id="rId10"/>
  </p:sldIdLst>
  <p:sldSz cx="12192000" cy="6858000"/>
  <p:notesSz cx="6808788" cy="9940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8C452D-9DAD-8E0A-476A-832EC3AE37FA}" name="Stephen Wyber" initials="SW" userId="S::Stephen.Wyber@ifla.org::2dc956e4-9658-4eec-b3f0-a7fc028dcaa9" providerId="AD"/>
  <p188:author id="{3BA8F6C0-0512-BC2E-D449-D545951AD2A4}" name="Kristine Paberza" initials="KP" userId="S::Kristine.Paberza@ifla.org::dfc7b6b9-e39e-461a-94d7-a5f1ee717d04" providerId="AD"/>
  <p188:author id="{FBEAE1D7-70B9-9B03-4E8A-6384CED9E5D3}" name="Stephen Wyber" initials="SW" userId="S::stephen.wyber@ifla.org::2dc956e4-9658-4eec-b3f0-a7fc028dcaa9" providerId="AD"/>
  <p188:author id="{D2B640F4-BE04-FA20-E261-2DA26F040656}" name="Sharon Memis" initials="SM" userId="S::Sharon.Memis@ifla.org::8d1d5573-d9fd-4ac3-9a40-43ffec98825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ABC7-D40E-84D7-6656-C32A7AF52D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A340D96-8A74-E98E-9803-26044E5945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2348D8C-0E07-68B5-EC4D-0F99172FF7CD}"/>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E85F6F65-5B2B-5825-1A1A-57363A46C3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689A48-0595-FF67-998B-1220E65F1882}"/>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56283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6D43-17A3-FA38-F054-F03EEE7995F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90B90B-8F23-94CF-D8F0-62BB971550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AF8DF2-15E7-8D28-94EB-D13CF21604F1}"/>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9BF031A4-F2BE-8A2B-97BE-883BA9D34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661A12-241F-ED16-3DA0-0EBCBDEDF8A3}"/>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306168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7BD068-1BC6-CECE-1DDB-9C5C6E2797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013004A-D64B-BF5F-D8D2-C6C77D1D5A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7C8A8E-3F94-88B2-6186-5930274CC969}"/>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100C419A-8A5B-5AA2-D3BB-A2087561E4F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FD6AAC-E0D8-C6DE-7173-8952BDC11FD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7235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F741-3BBC-8F70-0016-AC4FBF6616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B31026-CD4B-CC2A-8562-1F0F7AD5CF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9F6B10-7566-E54D-FE68-4106C109C26F}"/>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07E9C09C-5755-0073-9D22-FD9D4FBEA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A051BE-7F48-F3FC-9291-80E974EBA6B0}"/>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96961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F57DD-793A-0C63-D66D-9A28B18320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3EE868-83A3-4E3F-37A0-3398C5734DD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F50855-BC84-FE39-8FD9-719895FF45B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CDC73781-29E4-3E7A-F4B5-3FA074EA3A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FBEBC8-14A7-281A-5543-08815E23FB84}"/>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26088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D7B4E-1FA3-B999-0B21-52A0F79C8B1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0419FF-6682-011E-E534-BF0BC4F73E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DF980C1-14D3-1C67-A85B-39D1FB203B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7A5878-E989-E44D-C868-85D52064B68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41532BFE-64B7-4CD1-8F9D-6D63E8AF41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AAA78F9-C3A0-1090-1140-0180071E5731}"/>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259461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6C535-7CF7-7514-464D-5E5EFE54E06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CC7BDC-5508-E924-E5C9-C008A6E398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6E4B74-7A0C-7816-029F-CE4F8D62DD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5121805-689C-2679-CB59-9D119F3C1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50200E-EDCD-C55F-8A8F-83A03C041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61268E5-4889-C245-9598-144C69B5F1F7}"/>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8" name="Footer Placeholder 7">
            <a:extLst>
              <a:ext uri="{FF2B5EF4-FFF2-40B4-BE49-F238E27FC236}">
                <a16:creationId xmlns:a16="http://schemas.microsoft.com/office/drawing/2014/main" id="{F5827DCA-B4EC-6DCB-CEBE-A7BBC1D62A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155AAC6-F87A-834F-0FC5-94EB75BAAD6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633742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24BFB-0758-7E97-5447-1711E2F417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1283C3D-D36E-2FE5-4C73-56ACAED54BB9}"/>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4" name="Footer Placeholder 3">
            <a:extLst>
              <a:ext uri="{FF2B5EF4-FFF2-40B4-BE49-F238E27FC236}">
                <a16:creationId xmlns:a16="http://schemas.microsoft.com/office/drawing/2014/main" id="{89AE0242-E15A-83B0-F545-3081F2F5A3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7A6344-B2CC-13AF-A8E7-C0D6964441BD}"/>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06222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305C8B-CCA3-B18B-4D98-080A69E66B13}"/>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3" name="Footer Placeholder 2">
            <a:extLst>
              <a:ext uri="{FF2B5EF4-FFF2-40B4-BE49-F238E27FC236}">
                <a16:creationId xmlns:a16="http://schemas.microsoft.com/office/drawing/2014/main" id="{C0DE2875-53A0-AE4A-BAE2-2BEF347581A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0E3890D-0F8C-700D-AB86-08F0600BEDDF}"/>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1485481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D83D-793F-0254-1CD7-1A49D6AF12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B0A822-A57B-D833-BCCA-C35013C9F9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3DB9A2-94D5-DE98-2E6F-3E33D06C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FA7D0-697D-C352-6053-4F40048FA162}"/>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8FE6493E-1F73-6A89-272A-6BE5D0C582B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9F0276-1EA3-7C68-46C0-9E5A41BC012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3917211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6FD-3175-EE18-3CB3-3780776A78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6FEA9E-534E-7451-E3E3-F002CDCD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765144A-55F5-4EC4-4AB5-B160807E8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058F99-EB4E-F6DF-719F-06C681D436B5}"/>
              </a:ext>
            </a:extLst>
          </p:cNvPr>
          <p:cNvSpPr>
            <a:spLocks noGrp="1"/>
          </p:cNvSpPr>
          <p:nvPr>
            <p:ph type="dt" sz="half" idx="10"/>
          </p:nvPr>
        </p:nvSpPr>
        <p:spPr/>
        <p:txBody>
          <a:bodyPr/>
          <a:lstStyle/>
          <a:p>
            <a:fld id="{B92F345B-7A45-4853-B65A-F82B5A16987B}" type="datetimeFigureOut">
              <a:rPr lang="en-GB" smtClean="0"/>
              <a:t>02/05/2024</a:t>
            </a:fld>
            <a:endParaRPr lang="en-GB"/>
          </a:p>
        </p:txBody>
      </p:sp>
      <p:sp>
        <p:nvSpPr>
          <p:cNvPr id="6" name="Footer Placeholder 5">
            <a:extLst>
              <a:ext uri="{FF2B5EF4-FFF2-40B4-BE49-F238E27FC236}">
                <a16:creationId xmlns:a16="http://schemas.microsoft.com/office/drawing/2014/main" id="{F6A088BC-E099-351D-07B5-88440D4FB5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008851-0CD9-9DB0-4A74-6A0A0E9B9838}"/>
              </a:ext>
            </a:extLst>
          </p:cNvPr>
          <p:cNvSpPr>
            <a:spLocks noGrp="1"/>
          </p:cNvSpPr>
          <p:nvPr>
            <p:ph type="sldNum" sz="quarter" idx="12"/>
          </p:nvPr>
        </p:nvSpPr>
        <p:spPr/>
        <p:txBody>
          <a:bodyPr/>
          <a:lstStyle/>
          <a:p>
            <a:fld id="{2D63E488-82AC-4F87-BC23-0173576F4031}" type="slidenum">
              <a:rPr lang="en-GB" smtClean="0"/>
              <a:t>‹#›</a:t>
            </a:fld>
            <a:endParaRPr lang="en-GB"/>
          </a:p>
        </p:txBody>
      </p:sp>
    </p:spTree>
    <p:extLst>
      <p:ext uri="{BB962C8B-B14F-4D97-AF65-F5344CB8AC3E}">
        <p14:creationId xmlns:p14="http://schemas.microsoft.com/office/powerpoint/2010/main" val="901305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396AAF-2503-643A-7265-337815034E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点击编辑主标题样式</a:t>
            </a:r>
            <a:endParaRPr lang="en-GB"/>
          </a:p>
        </p:txBody>
      </p:sp>
      <p:sp>
        <p:nvSpPr>
          <p:cNvPr id="3" name="Text Placeholder 2">
            <a:extLst>
              <a:ext uri="{FF2B5EF4-FFF2-40B4-BE49-F238E27FC236}">
                <a16:creationId xmlns:a16="http://schemas.microsoft.com/office/drawing/2014/main" id="{F01DAC45-9CD7-A370-88F3-0CCB6E4F19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点击编辑主文本样式</a:t>
            </a:r>
          </a:p>
          <a:p>
            <a:pPr lvl="1"/>
            <a:r>
              <a:rPr lang="en-US"/>
              <a:t>第二层</a:t>
            </a:r>
          </a:p>
          <a:p>
            <a:pPr lvl="2"/>
            <a:r>
              <a:rPr lang="en-US"/>
              <a:t>第三层</a:t>
            </a:r>
          </a:p>
          <a:p>
            <a:pPr lvl="3"/>
            <a:r>
              <a:rPr lang="en-US"/>
              <a:t>第四级</a:t>
            </a:r>
          </a:p>
          <a:p>
            <a:pPr lvl="4"/>
            <a:r>
              <a:rPr lang="en-US"/>
              <a:t>第五层</a:t>
            </a:r>
            <a:endParaRPr lang="en-GB"/>
          </a:p>
        </p:txBody>
      </p:sp>
      <p:sp>
        <p:nvSpPr>
          <p:cNvPr id="4" name="Date Placeholder 3">
            <a:extLst>
              <a:ext uri="{FF2B5EF4-FFF2-40B4-BE49-F238E27FC236}">
                <a16:creationId xmlns:a16="http://schemas.microsoft.com/office/drawing/2014/main" id="{6C35ABA0-6744-2532-DB83-00C2193C89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2F345B-7A45-4853-B65A-F82B5A16987B}" type="datetimeFigureOut">
              <a:rPr lang="en-GB" smtClean="0"/>
              <a:t>02/05/2024</a:t>
            </a:fld>
            <a:endParaRPr lang="en-GB"/>
          </a:p>
        </p:txBody>
      </p:sp>
      <p:sp>
        <p:nvSpPr>
          <p:cNvPr id="5" name="Footer Placeholder 4">
            <a:extLst>
              <a:ext uri="{FF2B5EF4-FFF2-40B4-BE49-F238E27FC236}">
                <a16:creationId xmlns:a16="http://schemas.microsoft.com/office/drawing/2014/main" id="{65737789-147B-8A26-9E70-424476CF2C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7E0BE5D-FF19-55EB-A019-B82CDD53C3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D63E488-82AC-4F87-BC23-0173576F4031}" type="slidenum">
              <a:rPr lang="en-GB" smtClean="0"/>
              <a:t>‹#›</a:t>
            </a:fld>
            <a:endParaRPr lang="en-GB"/>
          </a:p>
        </p:txBody>
      </p:sp>
    </p:spTree>
    <p:extLst>
      <p:ext uri="{BB962C8B-B14F-4D97-AF65-F5344CB8AC3E}">
        <p14:creationId xmlns:p14="http://schemas.microsoft.com/office/powerpoint/2010/main" val="34322145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31189F-2587-112E-34E9-7E9B44108145}"/>
              </a:ext>
            </a:extLst>
          </p:cNvPr>
          <p:cNvSpPr txBox="1"/>
          <p:nvPr/>
        </p:nvSpPr>
        <p:spPr>
          <a:xfrm>
            <a:off x="571715" y="997949"/>
            <a:ext cx="11048570" cy="3093154"/>
          </a:xfrm>
          <a:prstGeom prst="rect">
            <a:avLst/>
          </a:prstGeom>
          <a:solidFill>
            <a:schemeClr val="bg1"/>
          </a:solidFill>
          <a:ln w="38100">
            <a:solidFill>
              <a:schemeClr val="accent4">
                <a:lumMod val="50000"/>
              </a:schemeClr>
            </a:solidFill>
          </a:ln>
        </p:spPr>
        <p:txBody>
          <a:bodyPr wrap="square" rtlCol="0">
            <a:spAutoFit/>
          </a:bodyPr>
          <a:lstStyle/>
          <a:p>
            <a:r>
              <a:rPr lang="nl-NL" sz="1300"/>
              <a:t>国际图书馆员协会和图书馆联合会（IFLA）成立的信念是，我们--图书馆协会、图 书馆、图书馆和信息专业人员以及其他人--在国际范围内携手合作，比各自为政能做得 更多。特别是</a:t>
            </a:r>
          </a:p>
          <a:p>
            <a:endParaRPr lang="nl-NL" sz="1300"/>
          </a:p>
          <a:p>
            <a:pPr marL="342900" indent="-342900">
              <a:buFont typeface="+mj-lt"/>
              <a:buAutoNum type="arabicPeriod"/>
            </a:pPr>
            <a:r>
              <a:rPr lang="nl-NL" sz="1300"/>
              <a:t>我们在寻求实现的使命、坚持的价值观和面临的挑战方面有足够的共同点，这意味着在国际层面交流经验、制定标准、指导方针和其他共同参考点是可能的，也是有价值的。</a:t>
            </a:r>
          </a:p>
          <a:p>
            <a:pPr marL="342900" indent="-342900">
              <a:buFont typeface="+mj-lt"/>
              <a:buAutoNum type="arabicPeriod"/>
            </a:pPr>
            <a:r>
              <a:rPr lang="en-GB" sz="1300"/>
              <a:t>在全球信息环境中，图书馆可以通过实际合作为用户和更广泛的社区提供最佳支持。使合作更简便的结构和工具可为合作提供便利</a:t>
            </a:r>
          </a:p>
          <a:p>
            <a:pPr marL="342900" indent="-342900">
              <a:buFont typeface="+mj-lt"/>
              <a:buAutoNum type="arabicPeriod"/>
            </a:pPr>
            <a:r>
              <a:rPr lang="en-GB" sz="1300"/>
              <a:t>在全球层面进行的讨论和做出的决定不仅影响图书馆，而且也受益于图书馆的投入。重要的是，在会议桌上要有图书馆的声音。</a:t>
            </a:r>
          </a:p>
          <a:p>
            <a:pPr marL="342900" indent="-342900">
              <a:buFont typeface="+mj-lt"/>
              <a:buAutoNum type="arabicPeriod"/>
            </a:pPr>
            <a:r>
              <a:rPr lang="en-GB" sz="1300"/>
              <a:t>我们可以在全球范围内建立伙伴关系，为世界各地的图书馆协会、机构及其工作人员带来益处。</a:t>
            </a:r>
          </a:p>
          <a:p>
            <a:pPr marL="342900" indent="-342900">
              <a:buFont typeface="+mj-lt"/>
              <a:buAutoNum type="arabicPeriod"/>
            </a:pPr>
            <a:r>
              <a:rPr lang="en-GB" sz="1300"/>
              <a:t>我们彼此承诺，团结一致，可以通过国际行动将其转化为成果</a:t>
            </a:r>
          </a:p>
          <a:p>
            <a:endParaRPr lang="en-GB" sz="1300"/>
          </a:p>
          <a:p>
            <a:r>
              <a:rPr lang="en-GB" sz="1300"/>
              <a:t>本战略致力于实现我们的使命，发挥我们的潜力，为全球图书馆领域及其所服务的社 区做出贡献。</a:t>
            </a:r>
          </a:p>
        </p:txBody>
      </p:sp>
      <p:sp>
        <p:nvSpPr>
          <p:cNvPr id="5" name="TextBox 4">
            <a:extLst>
              <a:ext uri="{FF2B5EF4-FFF2-40B4-BE49-F238E27FC236}">
                <a16:creationId xmlns:a16="http://schemas.microsoft.com/office/drawing/2014/main" id="{493B4D0F-96C7-B3FB-AA0C-B838EF375BC1}"/>
              </a:ext>
            </a:extLst>
          </p:cNvPr>
          <p:cNvSpPr txBox="1"/>
          <p:nvPr/>
        </p:nvSpPr>
        <p:spPr>
          <a:xfrm>
            <a:off x="571715" y="41317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为什么要开展国际合作？</a:t>
            </a:r>
            <a:endParaRPr lang="en-GB" sz="3200"/>
          </a:p>
        </p:txBody>
      </p:sp>
      <p:sp>
        <p:nvSpPr>
          <p:cNvPr id="2" name="TextBox 1">
            <a:extLst>
              <a:ext uri="{FF2B5EF4-FFF2-40B4-BE49-F238E27FC236}">
                <a16:creationId xmlns:a16="http://schemas.microsoft.com/office/drawing/2014/main" id="{EF61356D-2BAF-A956-412F-A27DC3CF60FD}"/>
              </a:ext>
            </a:extLst>
          </p:cNvPr>
          <p:cNvSpPr txBox="1"/>
          <p:nvPr/>
        </p:nvSpPr>
        <p:spPr>
          <a:xfrm>
            <a:off x="571715" y="4589779"/>
            <a:ext cx="11048570" cy="2092881"/>
          </a:xfrm>
          <a:prstGeom prst="rect">
            <a:avLst/>
          </a:prstGeom>
          <a:solidFill>
            <a:schemeClr val="bg1"/>
          </a:solidFill>
          <a:ln w="38100">
            <a:solidFill>
              <a:schemeClr val="accent4">
                <a:lumMod val="50000"/>
              </a:schemeClr>
            </a:solidFill>
          </a:ln>
        </p:spPr>
        <p:txBody>
          <a:bodyPr wrap="square" rtlCol="0">
            <a:spAutoFit/>
          </a:bodyPr>
          <a:lstStyle/>
          <a:p>
            <a:r>
              <a:rPr lang="en-GB" sz="1300"/>
              <a:t>该战略阐述了我们的变革理论，即国际图书馆员协会和图书馆联合会通过其志愿者团 体、会员参与、总部和其他方面采取的行动类型应导致现实世界的成果，特别是我们的工 作应为全球图书馆领域带来哪些成果。 </a:t>
            </a:r>
          </a:p>
          <a:p>
            <a:endParaRPr lang="en-GB" sz="1300"/>
          </a:p>
          <a:p>
            <a:r>
              <a:rPr lang="en-GB" sz="1300"/>
              <a:t>国际图书馆员协会和图书馆联合会的所有部门都有可能为所有影响领域做出贡献，在 制定行动计划时应牢记这一点。此外，不同的影响领域是相辅相成的--它们不应被视为独立工作或各自为政。同样，使用本战略的方式也多种多样--从了解国际图书馆员协会和图书馆联合会 到确定参与机会，甚至作为其他战略的结构。</a:t>
            </a:r>
          </a:p>
          <a:p>
            <a:endParaRPr lang="en-GB" sz="1300"/>
          </a:p>
          <a:p>
            <a:r>
              <a:rPr lang="en-GB" sz="1300"/>
              <a:t>国际图书馆员协会和图书馆联合会还将开发一个仪表板，包括成果衡量标准和关键绩效指 标，以便跟踪进展情况。 </a:t>
            </a:r>
          </a:p>
          <a:p>
            <a:endParaRPr lang="en-GB" sz="1300"/>
          </a:p>
          <a:p>
            <a:r>
              <a:rPr lang="en-GB" sz="1300"/>
              <a:t>最后，除该战略外，我们还将制定 1 年计划，包括 2 年的指示性规划，以使我们的行动更加具体。</a:t>
            </a:r>
          </a:p>
        </p:txBody>
      </p:sp>
      <p:sp>
        <p:nvSpPr>
          <p:cNvPr id="3" name="TextBox 2">
            <a:extLst>
              <a:ext uri="{FF2B5EF4-FFF2-40B4-BE49-F238E27FC236}">
                <a16:creationId xmlns:a16="http://schemas.microsoft.com/office/drawing/2014/main" id="{A18CA071-2C6F-9396-406E-516CA6EC1EA1}"/>
              </a:ext>
            </a:extLst>
          </p:cNvPr>
          <p:cNvSpPr txBox="1"/>
          <p:nvPr/>
        </p:nvSpPr>
        <p:spPr>
          <a:xfrm>
            <a:off x="571715" y="4005004"/>
            <a:ext cx="11048570" cy="584775"/>
          </a:xfrm>
          <a:prstGeom prst="rect">
            <a:avLst/>
          </a:prstGeom>
          <a:solidFill>
            <a:schemeClr val="bg1"/>
          </a:solidFill>
          <a:ln w="38100">
            <a:solidFill>
              <a:schemeClr val="accent4">
                <a:lumMod val="50000"/>
              </a:schemeClr>
            </a:solidFill>
          </a:ln>
        </p:spPr>
        <p:txBody>
          <a:bodyPr wrap="square" rtlCol="0">
            <a:spAutoFit/>
          </a:bodyPr>
          <a:lstStyle/>
          <a:p>
            <a:r>
              <a:rPr lang="nl-NL" sz="3200" b="1"/>
              <a:t>如何阅读本战略</a:t>
            </a:r>
            <a:endParaRPr lang="en-GB" sz="3200"/>
          </a:p>
        </p:txBody>
      </p:sp>
    </p:spTree>
    <p:extLst>
      <p:ext uri="{BB962C8B-B14F-4D97-AF65-F5344CB8AC3E}">
        <p14:creationId xmlns:p14="http://schemas.microsoft.com/office/powerpoint/2010/main" val="1312623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C0E-04D2-492B-6C9D-415FB097912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EB3F8F1-0B52-BD7B-9CFE-A51D0249FC33}"/>
              </a:ext>
            </a:extLst>
          </p:cNvPr>
          <p:cNvSpPr txBox="1"/>
          <p:nvPr/>
        </p:nvSpPr>
        <p:spPr>
          <a:xfrm>
            <a:off x="766715" y="78102"/>
            <a:ext cx="10802620" cy="369332"/>
          </a:xfrm>
          <a:prstGeom prst="rect">
            <a:avLst/>
          </a:prstGeom>
          <a:solidFill>
            <a:schemeClr val="bg1"/>
          </a:solidFill>
          <a:ln w="38100">
            <a:solidFill>
              <a:schemeClr val="accent4">
                <a:lumMod val="50000"/>
              </a:schemeClr>
            </a:solidFill>
          </a:ln>
        </p:spPr>
        <p:txBody>
          <a:bodyPr wrap="square" rtlCol="0">
            <a:spAutoFit/>
          </a:bodyPr>
          <a:lstStyle/>
          <a:p>
            <a:r>
              <a:rPr lang="nl-NL" b="1"/>
              <a:t>愿景</a:t>
            </a:r>
            <a:r>
              <a:rPr lang="nl-NL"/>
              <a:t>：通过知识和信息实现人人共享的可持续未来</a:t>
            </a:r>
            <a:endParaRPr lang="en-GB"/>
          </a:p>
        </p:txBody>
      </p:sp>
      <p:sp>
        <p:nvSpPr>
          <p:cNvPr id="5" name="TextBox 4">
            <a:extLst>
              <a:ext uri="{FF2B5EF4-FFF2-40B4-BE49-F238E27FC236}">
                <a16:creationId xmlns:a16="http://schemas.microsoft.com/office/drawing/2014/main" id="{BD391B6E-ADB0-F323-E70D-C4826FF43B71}"/>
              </a:ext>
            </a:extLst>
          </p:cNvPr>
          <p:cNvSpPr txBox="1"/>
          <p:nvPr/>
        </p:nvSpPr>
        <p:spPr>
          <a:xfrm>
            <a:off x="766710" y="593911"/>
            <a:ext cx="10802620" cy="646331"/>
          </a:xfrm>
          <a:prstGeom prst="rect">
            <a:avLst/>
          </a:prstGeom>
          <a:solidFill>
            <a:schemeClr val="bg1"/>
          </a:solidFill>
          <a:ln w="38100">
            <a:solidFill>
              <a:schemeClr val="accent4">
                <a:lumMod val="50000"/>
              </a:schemeClr>
            </a:solidFill>
          </a:ln>
        </p:spPr>
        <p:txBody>
          <a:bodyPr wrap="square" rtlCol="0">
            <a:spAutoFit/>
          </a:bodyPr>
          <a:lstStyle/>
          <a:p>
            <a:r>
              <a:rPr lang="en-GB" b="1"/>
              <a:t>如何做到这一点</a:t>
            </a:r>
            <a:r>
              <a:rPr lang="en-GB"/>
              <a:t>：全球图书馆、图书馆工作人员和图书馆协会有能力、有联系、有信心、 有韧性地发挥潜力，在快速发展的世界中推动可持续发展</a:t>
            </a:r>
          </a:p>
        </p:txBody>
      </p:sp>
      <p:sp>
        <p:nvSpPr>
          <p:cNvPr id="6" name="TextBox 5">
            <a:extLst>
              <a:ext uri="{FF2B5EF4-FFF2-40B4-BE49-F238E27FC236}">
                <a16:creationId xmlns:a16="http://schemas.microsoft.com/office/drawing/2014/main" id="{8FC87E05-6A17-D35A-4AEE-E41C9D1338A1}"/>
              </a:ext>
            </a:extLst>
          </p:cNvPr>
          <p:cNvSpPr txBox="1"/>
          <p:nvPr/>
        </p:nvSpPr>
        <p:spPr>
          <a:xfrm>
            <a:off x="1841683" y="3532975"/>
            <a:ext cx="3178067" cy="1923604"/>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a:t>充满活力的全球专业社区</a:t>
            </a:r>
          </a:p>
          <a:p>
            <a:pPr marL="285750" indent="-285750">
              <a:buFont typeface="Arial" panose="020B0604020202020204" pitchFamily="34" charset="0"/>
              <a:buChar char="•"/>
            </a:pPr>
            <a:r>
              <a:rPr lang="en-GB" sz="1300"/>
              <a:t>多样化、高绩效的志愿者团体</a:t>
            </a:r>
          </a:p>
          <a:p>
            <a:pPr marL="285750" indent="-285750">
              <a:buFont typeface="Arial" panose="020B0604020202020204" pitchFamily="34" charset="0"/>
              <a:buChar char="•"/>
            </a:pPr>
            <a:r>
              <a:rPr lang="en-GB" sz="1300"/>
              <a:t>充满活力的实践社区提供丰富的参与机会 </a:t>
            </a:r>
          </a:p>
          <a:p>
            <a:pPr marL="285750" indent="-285750">
              <a:buFont typeface="Arial" panose="020B0604020202020204" pitchFamily="34" charset="0"/>
              <a:buChar char="•"/>
            </a:pPr>
            <a:r>
              <a:rPr lang="en-GB" sz="1300"/>
              <a:t>广泛参与的成员</a:t>
            </a:r>
          </a:p>
          <a:p>
            <a:pPr marL="285750" indent="-285750">
              <a:buFont typeface="Arial" panose="020B0604020202020204" pitchFamily="34" charset="0"/>
              <a:buChar char="•"/>
            </a:pPr>
            <a:r>
              <a:rPr lang="en-GB" sz="1300"/>
              <a:t>世界级标准</a:t>
            </a:r>
          </a:p>
          <a:p>
            <a:pPr marL="285750" indent="-285750">
              <a:buFont typeface="Arial" panose="020B0604020202020204" pitchFamily="34" charset="0"/>
              <a:buChar char="•"/>
            </a:pPr>
            <a:r>
              <a:rPr lang="en-GB" sz="1300"/>
              <a:t>联系的空间和场所</a:t>
            </a:r>
          </a:p>
        </p:txBody>
      </p:sp>
      <p:sp>
        <p:nvSpPr>
          <p:cNvPr id="7" name="TextBox 6">
            <a:extLst>
              <a:ext uri="{FF2B5EF4-FFF2-40B4-BE49-F238E27FC236}">
                <a16:creationId xmlns:a16="http://schemas.microsoft.com/office/drawing/2014/main" id="{05029050-4FCC-EBE9-0980-CD12D6DC38EA}"/>
              </a:ext>
            </a:extLst>
          </p:cNvPr>
          <p:cNvSpPr txBox="1"/>
          <p:nvPr/>
        </p:nvSpPr>
        <p:spPr>
          <a:xfrm>
            <a:off x="766709" y="3514742"/>
            <a:ext cx="881537" cy="2462213"/>
          </a:xfrm>
          <a:prstGeom prst="rect">
            <a:avLst/>
          </a:prstGeom>
          <a:solidFill>
            <a:schemeClr val="bg1"/>
          </a:solidFill>
          <a:ln w="38100">
            <a:solidFill>
              <a:schemeClr val="accent4">
                <a:lumMod val="50000"/>
              </a:schemeClr>
            </a:solidFill>
          </a:ln>
        </p:spPr>
        <p:txBody>
          <a:bodyPr wrap="square" rtlCol="0">
            <a:spAutoFit/>
          </a:bodyPr>
          <a:lstStyle/>
          <a:p>
            <a:endParaRPr lang="nl-NL" sz="1400" b="1"/>
          </a:p>
          <a:p>
            <a:endParaRPr lang="nl-NL" sz="1400" b="1"/>
          </a:p>
          <a:p>
            <a:r>
              <a:rPr lang="nl-NL" sz="1400" b="1"/>
              <a:t>国际图书馆员协会和图书馆联合会将如何实现这一目标？</a:t>
            </a:r>
          </a:p>
          <a:p>
            <a:endParaRPr lang="nl-NL" sz="1400" b="1"/>
          </a:p>
          <a:p>
            <a:endParaRPr lang="en-GB" sz="1400"/>
          </a:p>
          <a:p>
            <a:endParaRPr lang="en-GB" sz="1400"/>
          </a:p>
        </p:txBody>
      </p:sp>
      <p:sp>
        <p:nvSpPr>
          <p:cNvPr id="13" name="TextBox 12">
            <a:extLst>
              <a:ext uri="{FF2B5EF4-FFF2-40B4-BE49-F238E27FC236}">
                <a16:creationId xmlns:a16="http://schemas.microsoft.com/office/drawing/2014/main" id="{E4A99E05-DCEC-800E-9907-3A3724C8A61F}"/>
              </a:ext>
            </a:extLst>
          </p:cNvPr>
          <p:cNvSpPr txBox="1"/>
          <p:nvPr/>
        </p:nvSpPr>
        <p:spPr>
          <a:xfrm>
            <a:off x="766709" y="1357933"/>
            <a:ext cx="881537" cy="2031325"/>
          </a:xfrm>
          <a:prstGeom prst="rect">
            <a:avLst/>
          </a:prstGeom>
          <a:solidFill>
            <a:schemeClr val="bg1"/>
          </a:solidFill>
          <a:ln w="38100">
            <a:solidFill>
              <a:schemeClr val="accent4">
                <a:lumMod val="50000"/>
              </a:schemeClr>
            </a:solidFill>
          </a:ln>
        </p:spPr>
        <p:txBody>
          <a:bodyPr wrap="square" rtlCol="0">
            <a:spAutoFit/>
          </a:bodyPr>
          <a:lstStyle/>
          <a:p>
            <a:endParaRPr lang="nl-NL" sz="1400" b="1"/>
          </a:p>
          <a:p>
            <a:r>
              <a:rPr lang="nl-NL" sz="1400" b="1"/>
              <a:t>这对全球图书馆领域意味着什么</a:t>
            </a:r>
            <a:endParaRPr lang="en-GB" sz="1400"/>
          </a:p>
          <a:p>
            <a:endParaRPr lang="en-GB" sz="1400"/>
          </a:p>
        </p:txBody>
      </p:sp>
      <p:sp>
        <p:nvSpPr>
          <p:cNvPr id="3" name="TextBox 2">
            <a:extLst>
              <a:ext uri="{FF2B5EF4-FFF2-40B4-BE49-F238E27FC236}">
                <a16:creationId xmlns:a16="http://schemas.microsoft.com/office/drawing/2014/main" id="{ABBD554C-5D14-AABF-9922-A77A30D53074}"/>
              </a:ext>
            </a:extLst>
          </p:cNvPr>
          <p:cNvSpPr txBox="1"/>
          <p:nvPr/>
        </p:nvSpPr>
        <p:spPr>
          <a:xfrm>
            <a:off x="5116469" y="3539496"/>
            <a:ext cx="3178067" cy="172354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图书馆作为合作伙伴得到认可、代表和重视</a:t>
            </a:r>
          </a:p>
          <a:p>
            <a:pPr marL="285750" indent="-285750">
              <a:buFont typeface="Arial" panose="020B0604020202020204" pitchFamily="34" charset="0"/>
              <a:buChar char="•"/>
            </a:pPr>
            <a:r>
              <a:rPr lang="en-GB" sz="1300" dirty="0"/>
              <a:t>有效推动国际空间对图书馆的认可和支持</a:t>
            </a:r>
          </a:p>
          <a:p>
            <a:pPr marL="285750" indent="-285750">
              <a:buFont typeface="Arial" panose="020B0604020202020204" pitchFamily="34" charset="0"/>
              <a:buChar char="•"/>
            </a:pPr>
            <a:r>
              <a:rPr lang="en-GB" sz="1300" dirty="0"/>
              <a:t>在合作伙伴和利益攸关方之间建立广泛的建设性网络</a:t>
            </a:r>
          </a:p>
          <a:p>
            <a:pPr marL="285750" indent="-285750">
              <a:buFont typeface="Arial" panose="020B0604020202020204" pitchFamily="34" charset="0"/>
              <a:buChar char="•"/>
            </a:pPr>
            <a:r>
              <a:rPr lang="en-GB" sz="1300" dirty="0"/>
              <a:t>强烈的价值观、思想领导力</a:t>
            </a:r>
          </a:p>
        </p:txBody>
      </p:sp>
      <p:sp>
        <p:nvSpPr>
          <p:cNvPr id="17" name="TextBox 16">
            <a:extLst>
              <a:ext uri="{FF2B5EF4-FFF2-40B4-BE49-F238E27FC236}">
                <a16:creationId xmlns:a16="http://schemas.microsoft.com/office/drawing/2014/main" id="{5C5D8E53-52AD-EE61-C1A9-A000EE7A0C29}"/>
              </a:ext>
            </a:extLst>
          </p:cNvPr>
          <p:cNvSpPr txBox="1"/>
          <p:nvPr/>
        </p:nvSpPr>
        <p:spPr>
          <a:xfrm>
            <a:off x="8391254" y="3539496"/>
            <a:ext cx="3178067" cy="1723549"/>
          </a:xfrm>
          <a:prstGeom prst="rect">
            <a:avLst/>
          </a:prstGeom>
          <a:solidFill>
            <a:schemeClr val="bg1"/>
          </a:solidFill>
          <a:ln w="38100">
            <a:solidFill>
              <a:schemeClr val="accent4">
                <a:lumMod val="50000"/>
              </a:schemeClr>
            </a:solidFill>
          </a:ln>
        </p:spPr>
        <p:txBody>
          <a:bodyPr wrap="square" rtlCol="0">
            <a:spAutoFit/>
          </a:bodyPr>
          <a:lstStyle/>
          <a:p>
            <a:r>
              <a:rPr lang="en-GB" sz="1400" b="1"/>
              <a:t>使图书馆能够在各个层面进行有意义的变革</a:t>
            </a:r>
          </a:p>
          <a:p>
            <a:pPr marL="285750" indent="-285750">
              <a:buFont typeface="Arial" panose="020B0604020202020204" pitchFamily="34" charset="0"/>
              <a:buChar char="•"/>
            </a:pPr>
            <a:r>
              <a:rPr lang="en-GB" sz="1300"/>
              <a:t>区域性结构能够发出强有力的区域声音、制定明确的工作计划和协调行动</a:t>
            </a:r>
          </a:p>
          <a:p>
            <a:pPr marL="285750" indent="-285750">
              <a:buFont typeface="Arial" panose="020B0604020202020204" pitchFamily="34" charset="0"/>
              <a:buChar char="•"/>
            </a:pPr>
            <a:r>
              <a:rPr lang="en-GB" sz="1300"/>
              <a:t>有针对性和影响力的培训</a:t>
            </a:r>
          </a:p>
          <a:p>
            <a:pPr marL="285750" indent="-285750">
              <a:buFont typeface="Arial" panose="020B0604020202020204" pitchFamily="34" charset="0"/>
              <a:buChar char="•"/>
            </a:pPr>
            <a:r>
              <a:rPr lang="en-GB" sz="1300"/>
              <a:t>支持协会和更广泛的领域作为变革的基础设施</a:t>
            </a:r>
          </a:p>
        </p:txBody>
      </p:sp>
      <p:sp>
        <p:nvSpPr>
          <p:cNvPr id="18" name="TextBox 17">
            <a:extLst>
              <a:ext uri="{FF2B5EF4-FFF2-40B4-BE49-F238E27FC236}">
                <a16:creationId xmlns:a16="http://schemas.microsoft.com/office/drawing/2014/main" id="{CB12689B-A8CC-663C-AA9C-B6ADBD04AC11}"/>
              </a:ext>
            </a:extLst>
          </p:cNvPr>
          <p:cNvSpPr txBox="1"/>
          <p:nvPr/>
        </p:nvSpPr>
        <p:spPr>
          <a:xfrm>
            <a:off x="1841683" y="5573371"/>
            <a:ext cx="9712848" cy="738664"/>
          </a:xfrm>
          <a:prstGeom prst="rect">
            <a:avLst/>
          </a:prstGeom>
          <a:solidFill>
            <a:schemeClr val="bg1"/>
          </a:solidFill>
          <a:ln w="38100">
            <a:solidFill>
              <a:schemeClr val="accent4">
                <a:lumMod val="50000"/>
              </a:schemeClr>
            </a:solidFill>
          </a:ln>
        </p:spPr>
        <p:txBody>
          <a:bodyPr wrap="square" rtlCol="0">
            <a:spAutoFit/>
          </a:bodyPr>
          <a:lstStyle/>
          <a:p>
            <a:r>
              <a:rPr lang="nl-NL" sz="1400" b="1" dirty="0"/>
              <a:t>推动者：面向未来的国际图书馆员协会和图书馆联合会</a:t>
            </a:r>
          </a:p>
          <a:p>
            <a:pPr marL="285750" indent="-285750">
              <a:buFont typeface="Arial" panose="020B0604020202020204" pitchFamily="34" charset="0"/>
              <a:buChar char="•"/>
            </a:pPr>
            <a:r>
              <a:rPr lang="en-GB" sz="1400" dirty="0"/>
              <a:t>伙伴关系的建立和管理/透明度和善治/高效率的交付/管理良好的总部/影响重点/可持续性</a:t>
            </a:r>
          </a:p>
        </p:txBody>
      </p:sp>
      <p:sp>
        <p:nvSpPr>
          <p:cNvPr id="19" name="TextBox 18">
            <a:extLst>
              <a:ext uri="{FF2B5EF4-FFF2-40B4-BE49-F238E27FC236}">
                <a16:creationId xmlns:a16="http://schemas.microsoft.com/office/drawing/2014/main" id="{B022971E-F8AD-20D9-F043-69DAFDEE28C3}"/>
              </a:ext>
            </a:extLst>
          </p:cNvPr>
          <p:cNvSpPr txBox="1"/>
          <p:nvPr/>
        </p:nvSpPr>
        <p:spPr>
          <a:xfrm>
            <a:off x="1842327" y="1364957"/>
            <a:ext cx="3178067" cy="132343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nl-NL" sz="1400" b="1" dirty="0" err="1"/>
              <a:t>创新</a:t>
            </a:r>
            <a:r>
              <a:rPr lang="nl-NL" sz="1400" b="1" dirty="0"/>
              <a:t>、</a:t>
            </a:r>
            <a:r>
              <a:rPr lang="nl-NL" sz="1400" b="1" dirty="0" err="1"/>
              <a:t>有效</a:t>
            </a:r>
            <a:r>
              <a:rPr lang="nl-NL" sz="1400" b="1" dirty="0"/>
              <a:t>、</a:t>
            </a:r>
            <a:r>
              <a:rPr lang="nl-NL" sz="1400" b="1" dirty="0" err="1"/>
              <a:t>合乎道德的</a:t>
            </a:r>
            <a:r>
              <a:rPr lang="nl-NL" sz="1400" b="1" dirty="0"/>
              <a:t>专业</a:t>
            </a:r>
            <a:r>
              <a:rPr lang="nl-NL" sz="1400" b="1" dirty="0" err="1"/>
              <a:t>实践</a:t>
            </a:r>
            <a:endParaRPr lang="nl-NL" sz="1400" b="1"/>
          </a:p>
          <a:p>
            <a:r>
              <a:rPr lang="en-GB" sz="1300" dirty="0"/>
              <a:t>图书馆和信息工作人员开发知识和获取工具，最大限度地提高其为公众利益履行 使命的能力</a:t>
            </a:r>
          </a:p>
        </p:txBody>
      </p:sp>
      <p:sp>
        <p:nvSpPr>
          <p:cNvPr id="20" name="TextBox 19">
            <a:extLst>
              <a:ext uri="{FF2B5EF4-FFF2-40B4-BE49-F238E27FC236}">
                <a16:creationId xmlns:a16="http://schemas.microsoft.com/office/drawing/2014/main" id="{09199729-946A-7E54-0E85-860E4E29E181}"/>
              </a:ext>
            </a:extLst>
          </p:cNvPr>
          <p:cNvSpPr txBox="1"/>
          <p:nvPr/>
        </p:nvSpPr>
        <p:spPr>
          <a:xfrm>
            <a:off x="5114741" y="1360603"/>
            <a:ext cx="3178067" cy="1323439"/>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与利益攸关方和社区进行有影响力的接触</a:t>
            </a:r>
          </a:p>
          <a:p>
            <a:r>
              <a:rPr lang="en-GB" sz="1300" dirty="0"/>
              <a:t>各地的图书馆和信息工作者有信心、有技能、有资源为得到适当支持的图书馆辩护</a:t>
            </a:r>
          </a:p>
        </p:txBody>
      </p:sp>
      <p:sp>
        <p:nvSpPr>
          <p:cNvPr id="21" name="TextBox 20">
            <a:extLst>
              <a:ext uri="{FF2B5EF4-FFF2-40B4-BE49-F238E27FC236}">
                <a16:creationId xmlns:a16="http://schemas.microsoft.com/office/drawing/2014/main" id="{ADBC7BFE-5F9B-F464-04B2-7E6A6903CD1E}"/>
              </a:ext>
            </a:extLst>
          </p:cNvPr>
          <p:cNvSpPr txBox="1"/>
          <p:nvPr/>
        </p:nvSpPr>
        <p:spPr>
          <a:xfrm>
            <a:off x="8392554" y="1382069"/>
            <a:ext cx="3178067" cy="1323439"/>
          </a:xfrm>
          <a:prstGeom prst="rect">
            <a:avLst/>
          </a:prstGeom>
          <a:solidFill>
            <a:schemeClr val="bg1"/>
          </a:solidFill>
          <a:ln w="38100">
            <a:solidFill>
              <a:schemeClr val="accent4">
                <a:lumMod val="50000"/>
              </a:schemeClr>
            </a:solidFill>
          </a:ln>
        </p:spPr>
        <p:txBody>
          <a:bodyPr wrap="square" rtlCol="0">
            <a:spAutoFit/>
          </a:bodyPr>
          <a:lstStyle/>
          <a:p>
            <a:r>
              <a:rPr lang="nl-NL" sz="1400" b="1"/>
              <a:t>实现发展目标的结构和能力</a:t>
            </a:r>
          </a:p>
          <a:p>
            <a:r>
              <a:rPr lang="nl-NL" sz="1300"/>
              <a:t>各级图书馆和信息工作人员队伍拥有必要的结构和网络，以合作交付和评估成 功与否</a:t>
            </a:r>
          </a:p>
        </p:txBody>
      </p:sp>
      <p:sp>
        <p:nvSpPr>
          <p:cNvPr id="22" name="TextBox 21">
            <a:extLst>
              <a:ext uri="{FF2B5EF4-FFF2-40B4-BE49-F238E27FC236}">
                <a16:creationId xmlns:a16="http://schemas.microsoft.com/office/drawing/2014/main" id="{A782E3DC-1DF4-4C07-1061-62E8127B7FB1}"/>
              </a:ext>
            </a:extLst>
          </p:cNvPr>
          <p:cNvSpPr txBox="1"/>
          <p:nvPr/>
        </p:nvSpPr>
        <p:spPr>
          <a:xfrm>
            <a:off x="1843792" y="2868075"/>
            <a:ext cx="9712848" cy="523220"/>
          </a:xfrm>
          <a:prstGeom prst="rect">
            <a:avLst/>
          </a:prstGeom>
          <a:solidFill>
            <a:schemeClr val="bg1"/>
          </a:solidFill>
          <a:ln w="38100">
            <a:solidFill>
              <a:schemeClr val="accent4">
                <a:lumMod val="50000"/>
              </a:schemeClr>
            </a:solidFill>
          </a:ln>
        </p:spPr>
        <p:txBody>
          <a:bodyPr wrap="square" lIns="91440" tIns="45720" rIns="91440" bIns="45720" rtlCol="0" anchor="t">
            <a:spAutoFit/>
          </a:bodyPr>
          <a:lstStyle/>
          <a:p>
            <a:r>
              <a:rPr lang="en-GB" sz="1400" b="1" dirty="0"/>
              <a:t>参与国际图书馆员工作是图书馆协会、图书馆以及图书馆和信息工作人员工作的核心支柱</a:t>
            </a:r>
            <a:endParaRPr lang="en-GB" sz="1400" dirty="0"/>
          </a:p>
        </p:txBody>
      </p:sp>
      <p:sp>
        <p:nvSpPr>
          <p:cNvPr id="23" name="TextBox 22">
            <a:extLst>
              <a:ext uri="{FF2B5EF4-FFF2-40B4-BE49-F238E27FC236}">
                <a16:creationId xmlns:a16="http://schemas.microsoft.com/office/drawing/2014/main" id="{DB7E516F-8D34-94A4-A36C-C9539AB42A01}"/>
              </a:ext>
            </a:extLst>
          </p:cNvPr>
          <p:cNvSpPr txBox="1"/>
          <p:nvPr/>
        </p:nvSpPr>
        <p:spPr>
          <a:xfrm>
            <a:off x="766709" y="6379788"/>
            <a:ext cx="10802613" cy="400110"/>
          </a:xfrm>
          <a:prstGeom prst="rect">
            <a:avLst/>
          </a:prstGeom>
          <a:solidFill>
            <a:schemeClr val="bg1"/>
          </a:solidFill>
          <a:ln w="38100">
            <a:solidFill>
              <a:schemeClr val="accent4">
                <a:lumMod val="50000"/>
              </a:schemeClr>
            </a:solidFill>
          </a:ln>
        </p:spPr>
        <p:txBody>
          <a:bodyPr wrap="square" rtlCol="0">
            <a:spAutoFit/>
          </a:bodyPr>
          <a:lstStyle/>
          <a:p>
            <a:pPr algn="ctr"/>
            <a:r>
              <a:rPr lang="nl-NL" sz="2000" b="1"/>
              <a:t>成功的衡量标准</a:t>
            </a:r>
            <a:endParaRPr lang="en-GB" sz="2000"/>
          </a:p>
        </p:txBody>
      </p:sp>
    </p:spTree>
    <p:extLst>
      <p:ext uri="{BB962C8B-B14F-4D97-AF65-F5344CB8AC3E}">
        <p14:creationId xmlns:p14="http://schemas.microsoft.com/office/powerpoint/2010/main" val="1172637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25337" y="220187"/>
            <a:ext cx="11541326" cy="1354217"/>
          </a:xfrm>
          <a:prstGeom prst="rect">
            <a:avLst/>
          </a:prstGeom>
          <a:solidFill>
            <a:schemeClr val="accent2">
              <a:lumMod val="20000"/>
              <a:lumOff val="80000"/>
            </a:schemeClr>
          </a:solidFill>
          <a:ln w="38100">
            <a:solidFill>
              <a:schemeClr val="accent4">
                <a:lumMod val="50000"/>
              </a:schemeClr>
            </a:solidFill>
          </a:ln>
        </p:spPr>
        <p:txBody>
          <a:bodyPr wrap="square" lIns="91440" tIns="45720" rIns="91440" bIns="45720" rtlCol="0" anchor="t">
            <a:spAutoFit/>
          </a:bodyPr>
          <a:lstStyle/>
          <a:p>
            <a:r>
              <a:rPr lang="en-GB" b="1"/>
              <a:t>影响领域 1：充满活力的全球专业社区</a:t>
            </a:r>
          </a:p>
          <a:p>
            <a:r>
              <a:rPr lang="en-GB" sz="1600" i="1"/>
              <a:t>我们的成员和志愿者社区对我们实现变革的能力至关重要。作为全球图书馆组织，我们拥有得天独厚的优势，可以为交流、学习和启发以及相关标准和准则的制定提供空间和支持。通过这些，我们帮助世界各地的图书馆为其社区提供最佳服务，并实现作为全球组织的一部分所创造的各种可能性。</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a:t>我们在这里的工作包括</a:t>
            </a:r>
          </a:p>
          <a:p>
            <a:pPr marL="285750" indent="-285750">
              <a:buFont typeface="Arial" panose="020B0604020202020204" pitchFamily="34" charset="0"/>
              <a:buChar char="•"/>
            </a:pPr>
            <a:r>
              <a:rPr lang="nl-NL" sz="1600"/>
              <a:t>使志愿者团体充满活力、表现出色，成为学习的空间和新思想的孵化器</a:t>
            </a:r>
          </a:p>
          <a:p>
            <a:pPr marL="285750" indent="-285750">
              <a:buFont typeface="Arial" panose="020B0604020202020204" pitchFamily="34" charset="0"/>
              <a:buChar char="•"/>
            </a:pPr>
            <a:r>
              <a:rPr lang="nl-NL" sz="1600"/>
              <a:t>保持并扩大参与性会员队伍，为该领域贡献经验和力量</a:t>
            </a:r>
          </a:p>
          <a:p>
            <a:pPr marL="285750" indent="-285750">
              <a:buFont typeface="Arial" panose="020B0604020202020204" pitchFamily="34" charset="0"/>
              <a:buChar char="•"/>
            </a:pPr>
            <a:r>
              <a:rPr lang="nl-NL" sz="1600"/>
              <a:t>发展积极和参与性更强的社区，让我们领域的所有成员都能在我们的工作中找到自己的位置</a:t>
            </a:r>
          </a:p>
          <a:p>
            <a:pPr marL="285750" indent="-285750">
              <a:buFont typeface="Arial" panose="020B0604020202020204" pitchFamily="34" charset="0"/>
              <a:buChar char="•"/>
            </a:pPr>
            <a:r>
              <a:rPr lang="nl-NL" sz="1600"/>
              <a:t>坚持并制定世界级标准和指导方针，促进不断发展和国际化工作</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这</a:t>
            </a:r>
            <a:r>
              <a:rPr lang="en-US" b="1"/>
              <a:t>对全球图书馆领域</a:t>
            </a:r>
            <a:r>
              <a:rPr lang="nl-NL" b="1"/>
              <a:t>意味着什么</a:t>
            </a:r>
          </a:p>
          <a:p>
            <a:r>
              <a:rPr lang="en-GB" sz="1600"/>
              <a:t>世界各地的图书馆以及图书馆和信息工作者都受益于各种学习、发展和促进发展的机会，以及相关的、可获取的工具。我们可以共同努力，将机构、藏书和服务联系起来，进一步实现国际信息获取的目标。</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42795"/>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如果</a:t>
            </a:r>
          </a:p>
          <a:p>
            <a:r>
              <a:rPr lang="nl-NL" sz="1600"/>
              <a:t>我们的志愿者团体制定并实施了行动，提高了该领域实现变革的能力。我们的会员人数不断增加，尤其是在我们目前代表人数不足的领域，会员不仅积极参与，还在国际图联中应用和分享他们的参与成果。全世界的图书馆都在积极使用高质量的最新标准。 </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27547"/>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为监测进展情况，我们采取了以下措施：</a:t>
            </a:r>
          </a:p>
          <a:p>
            <a:r>
              <a:rPr lang="en-GB" sz="1600"/>
              <a:t>成员中的净促进者得分；国际图书馆员协会和图书馆联合会标准和材料的下载情况以及用户调查结果；志愿者经验调查；志愿者多样性衡量标准；志愿者能力和信心衡量标准。</a:t>
            </a:r>
          </a:p>
        </p:txBody>
      </p:sp>
    </p:spTree>
    <p:extLst>
      <p:ext uri="{BB962C8B-B14F-4D97-AF65-F5344CB8AC3E}">
        <p14:creationId xmlns:p14="http://schemas.microsoft.com/office/powerpoint/2010/main" val="19063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chemeClr val="tx2">
              <a:lumMod val="10000"/>
              <a:lumOff val="90000"/>
            </a:schemeClr>
          </a:solidFill>
          <a:ln w="38100">
            <a:solidFill>
              <a:schemeClr val="accent4">
                <a:lumMod val="50000"/>
              </a:schemeClr>
            </a:solidFill>
          </a:ln>
        </p:spPr>
        <p:txBody>
          <a:bodyPr wrap="square" rtlCol="0">
            <a:spAutoFit/>
          </a:bodyPr>
          <a:lstStyle/>
          <a:p>
            <a:r>
              <a:rPr lang="en-GB" b="1"/>
              <a:t>影响领域 2：图书馆作为各地的合作伙伴得到认可、尊重和重视</a:t>
            </a:r>
          </a:p>
          <a:p>
            <a:r>
              <a:rPr lang="en-GB" sz="1600" i="1"/>
              <a:t>我们只有通过有效的宣传和建立伙伴关系，确保获得所需的法律和资源，才能发挥 图书馆改变社会的潜力。这需要在各个层面开展协调工作，从全球政策空间对图书馆作用的有力和广泛认可，到地方层面对图书馆的扶持和赋权。我们还需要成为一个强有力的合作伙伴，能够与其他利益攸关方沟通。</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a:t>我们在这里的工作包括</a:t>
            </a:r>
          </a:p>
          <a:p>
            <a:pPr marL="285750" indent="-285750">
              <a:buFont typeface="Arial" panose="020B0604020202020204" pitchFamily="34" charset="0"/>
              <a:buChar char="•"/>
            </a:pPr>
            <a:r>
              <a:rPr lang="nl-NL" sz="1600"/>
              <a:t>在国际图书馆员协会和图书馆联合会能够做出独特贡献的相关国际政策领域，建 立自己的声音、形象和影响力</a:t>
            </a:r>
          </a:p>
          <a:p>
            <a:pPr marL="285750" indent="-285750">
              <a:buFont typeface="Arial" panose="020B0604020202020204" pitchFamily="34" charset="0"/>
              <a:buChar char="•"/>
            </a:pPr>
            <a:r>
              <a:rPr lang="nl-NL" sz="1600"/>
              <a:t>根据我们的战略并作为实现共同目标的一种手段，确定并制定与其他方面的合作战略</a:t>
            </a:r>
          </a:p>
          <a:p>
            <a:pPr marL="285750" indent="-285750">
              <a:buFont typeface="Arial" panose="020B0604020202020204" pitchFamily="34" charset="0"/>
              <a:buChar char="•"/>
            </a:pPr>
            <a:r>
              <a:rPr lang="nl-NL" sz="1600"/>
              <a:t>在政策问题和宣传图书馆价值观方面发挥思想领导作用</a:t>
            </a:r>
          </a:p>
          <a:p>
            <a:pPr marL="285750" indent="-285750">
              <a:buFont typeface="Arial" panose="020B0604020202020204" pitchFamily="34" charset="0"/>
              <a:buChar char="•"/>
            </a:pPr>
            <a:r>
              <a:rPr lang="nl-NL" sz="1600"/>
              <a:t>确保咨询资源和技能遍布整个领域，以实现我们全球工作的影响</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a:t>这</a:t>
            </a:r>
            <a:r>
              <a:rPr lang="en-GB" sz="1800" b="1"/>
              <a:t>对全球图书馆领域</a:t>
            </a:r>
            <a:r>
              <a:rPr lang="en-GB" b="1"/>
              <a:t>意味着什么</a:t>
            </a:r>
            <a:endParaRPr lang="en-GB" sz="1800"/>
          </a:p>
          <a:p>
            <a:r>
              <a:rPr lang="en-GB" sz="1600"/>
              <a:t>全球图书馆的声音是强大的，各地图书馆和图书馆与信息工作者可以借鉴我们在 全球层面的成功经验，开展自己的宣传和建立伙伴关系，并有效地参与国际活动。他们可以借鉴国际图联在确定和维护图书馆价值观方面所做的工作，以及帮助他们成为自信的图书馆倡导者的资源。 </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如果</a:t>
            </a:r>
          </a:p>
          <a:p>
            <a:r>
              <a:rPr lang="nl-NL" sz="1600"/>
              <a:t>我们看到图书馆的优先事项在联合国 2030 年后议程等重要全球文件中得到认可。我们的社区经常使用国际图书馆员协会和图书馆联合会提供的材料和机会，以加强宣传和合作工作（并能用合作伙伴的语言交流），并具有更强的代入感。图书馆的价值观，包括知识自由和开放科学，在法律和政策中得到体现。</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为监测进展情况，我们采取了以下措施：</a:t>
            </a:r>
          </a:p>
          <a:p>
            <a:r>
              <a:rPr lang="en-GB" sz="1600"/>
              <a:t>主要文本中提及图书馆的措施；政府间组织对图书馆采取的积极主动的做法；与 其他组织合作开展的行动的数量；利用国际图书馆员协会和图书馆联合会的政策工 作；宣传材料的采用情况（通过调查衡量）。</a:t>
            </a:r>
          </a:p>
        </p:txBody>
      </p:sp>
    </p:spTree>
    <p:extLst>
      <p:ext uri="{BB962C8B-B14F-4D97-AF65-F5344CB8AC3E}">
        <p14:creationId xmlns:p14="http://schemas.microsoft.com/office/powerpoint/2010/main" val="301590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chemeClr val="accent6">
              <a:lumMod val="20000"/>
              <a:lumOff val="80000"/>
            </a:schemeClr>
          </a:solidFill>
          <a:ln w="38100">
            <a:solidFill>
              <a:schemeClr val="accent4">
                <a:lumMod val="50000"/>
              </a:schemeClr>
            </a:solidFill>
          </a:ln>
        </p:spPr>
        <p:txBody>
          <a:bodyPr wrap="square" rtlCol="0">
            <a:spAutoFit/>
          </a:bodyPr>
          <a:lstStyle/>
          <a:p>
            <a:r>
              <a:rPr lang="nl-NL" b="1"/>
              <a:t>影响领域 3：图书馆能够在各个层面实现有意义的变革</a:t>
            </a:r>
          </a:p>
          <a:p>
            <a:r>
              <a:rPr lang="en-GB" sz="1600" i="1"/>
              <a:t>尽管每个图书馆都关注其所服务的个人和社区的需求，但作为一个整体，图书馆在推动我们工作领域的系统性变革方面具有独特的潜力。为此，我们需要必要的结构和技能来设计、实施和评估能够带来积极变化的项目、计划和倡议。国际图书馆员协会和图书馆联合会通过其全球影响力以及我们可以调动的专业知识和网络，在支持这项工作方面具有独特的优势。</a:t>
            </a:r>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a:t>我们在这里的工作包括</a:t>
            </a:r>
          </a:p>
          <a:p>
            <a:pPr marL="285750" indent="-285750">
              <a:buFont typeface="Arial" panose="020B0604020202020204" pitchFamily="34" charset="0"/>
              <a:buChar char="•"/>
            </a:pPr>
            <a:r>
              <a:rPr lang="nl-NL" sz="1600"/>
              <a:t>发展地区结构，使其既能在各自层面阐明全球优先事项，又能在国际图书馆员协 会协会和图书馆联合会更广泛战略的背景下，围绕具体需求制定具有影响力的工 作计划。</a:t>
            </a:r>
          </a:p>
          <a:p>
            <a:pPr marL="285750" indent="-285750">
              <a:buFont typeface="Arial" panose="020B0604020202020204" pitchFamily="34" charset="0"/>
              <a:buChar char="•"/>
            </a:pPr>
            <a:r>
              <a:rPr lang="nl-NL" sz="1600"/>
              <a:t>提供相关培训，增加现有培训的价值，满足已确定的需求领域</a:t>
            </a:r>
          </a:p>
          <a:p>
            <a:pPr marL="285750" indent="-285750">
              <a:buFont typeface="Arial" panose="020B0604020202020204" pitchFamily="34" charset="0"/>
              <a:buChar char="•"/>
            </a:pPr>
            <a:r>
              <a:rPr lang="nl-NL" sz="1600"/>
              <a:t>在建设有影响力的图书馆领域的更广泛努力中，支持图书馆协会的发展</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a:t>这</a:t>
            </a:r>
            <a:r>
              <a:rPr lang="en-GB" sz="1800" b="1"/>
              <a:t>对全球图书馆领域</a:t>
            </a:r>
            <a:r>
              <a:rPr lang="en-GB" b="1"/>
              <a:t>意味着什么</a:t>
            </a:r>
            <a:endParaRPr lang="en-GB" sz="1800"/>
          </a:p>
          <a:p>
            <a:r>
              <a:rPr lang="en-GB" sz="1600"/>
              <a:t>各地的图书馆以及图书馆和信息工作者队伍在各个层面上都拥有更强大的结构，使他们在面对变革时能够保持韧性，创造参与和交流的可能性，并参与到能为社会带来系统性变革的项目中去。他们还受益于对其工作更广泛的支持。</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en-GB" b="1"/>
              <a:t>如果</a:t>
            </a:r>
          </a:p>
          <a:p>
            <a:r>
              <a:rPr lang="en-GB" sz="1600"/>
              <a:t>我们已经建立了更强的地区形象，相关的委员会和办事处都有影响深远的项目记录。我们还开展了一系列培训活动，特别是围绕扩大影响开展的活动，这些活动为参与者的实际工作提供了借鉴。我们可以证明，图书馆协会以及图书馆领域的实施能力得到了加强。</a:t>
            </a:r>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nl-NL" b="1"/>
              <a:t>为监测进展情况，我们采取了以下措施：</a:t>
            </a:r>
          </a:p>
          <a:p>
            <a:r>
              <a:rPr lang="en-GB" sz="1600"/>
              <a:t>成员对地区机构工作的调查意见；在地区一级与外部合作伙伴发起的项目；培训课程的范围、接受情况、完成情况和后续行动；图书馆协会为产生影响和可持续性而采取的相关行动。</a:t>
            </a:r>
          </a:p>
        </p:txBody>
      </p:sp>
    </p:spTree>
    <p:extLst>
      <p:ext uri="{BB962C8B-B14F-4D97-AF65-F5344CB8AC3E}">
        <p14:creationId xmlns:p14="http://schemas.microsoft.com/office/powerpoint/2010/main" val="194193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BFE177-945D-C026-7A7A-4812FE3E7293}"/>
              </a:ext>
            </a:extLst>
          </p:cNvPr>
          <p:cNvSpPr txBox="1"/>
          <p:nvPr/>
        </p:nvSpPr>
        <p:spPr>
          <a:xfrm>
            <a:off x="346509" y="238124"/>
            <a:ext cx="11541326" cy="1354217"/>
          </a:xfrm>
          <a:prstGeom prst="rect">
            <a:avLst/>
          </a:prstGeom>
          <a:solidFill>
            <a:schemeClr val="accent5">
              <a:lumMod val="20000"/>
              <a:lumOff val="80000"/>
            </a:schemeClr>
          </a:solidFill>
          <a:ln w="38100">
            <a:solidFill>
              <a:schemeClr val="accent4">
                <a:lumMod val="50000"/>
              </a:schemeClr>
            </a:solidFill>
          </a:ln>
        </p:spPr>
        <p:txBody>
          <a:bodyPr wrap="square" rtlCol="0">
            <a:spAutoFit/>
          </a:bodyPr>
          <a:lstStyle/>
          <a:p>
            <a:r>
              <a:rPr lang="nl-NL" b="1" dirty="0"/>
              <a:t>推动者：面向未来的国际图书馆员协会和图书馆联合会</a:t>
            </a:r>
          </a:p>
          <a:p>
            <a:r>
              <a:rPr lang="nl-NL" sz="1600" i="1" dirty="0"/>
              <a:t>国际图书馆员协会和图书馆联合会通过我们的全球影响力、会员和志愿者群体以及与 全球参与者的关系，在发挥本战略所规定的作用方面具有得天独厚的优势。为了在第二个世纪实现这一目标，我们需要不断关注如何才能最有效地为会员和合作伙 伴服务。这样，我们才能确保良性循环，使我们能够更好地实现我们的目标，即通过图书馆可持续地取得进步。</a:t>
            </a:r>
            <a:endParaRPr lang="en-GB" sz="1600" i="1" dirty="0"/>
          </a:p>
        </p:txBody>
      </p:sp>
      <p:sp>
        <p:nvSpPr>
          <p:cNvPr id="5" name="TextBox 4">
            <a:extLst>
              <a:ext uri="{FF2B5EF4-FFF2-40B4-BE49-F238E27FC236}">
                <a16:creationId xmlns:a16="http://schemas.microsoft.com/office/drawing/2014/main" id="{828A1BB1-FF24-1C83-C149-2DA436D1ADB1}"/>
              </a:ext>
            </a:extLst>
          </p:cNvPr>
          <p:cNvSpPr txBox="1"/>
          <p:nvPr/>
        </p:nvSpPr>
        <p:spPr>
          <a:xfrm>
            <a:off x="346509" y="1744252"/>
            <a:ext cx="11541326" cy="1354217"/>
          </a:xfrm>
          <a:prstGeom prst="rect">
            <a:avLst/>
          </a:prstGeom>
          <a:solidFill>
            <a:schemeClr val="bg1"/>
          </a:solidFill>
          <a:ln w="38100">
            <a:solidFill>
              <a:schemeClr val="accent4">
                <a:lumMod val="50000"/>
              </a:schemeClr>
            </a:solidFill>
          </a:ln>
        </p:spPr>
        <p:txBody>
          <a:bodyPr wrap="square" rtlCol="0">
            <a:spAutoFit/>
          </a:bodyPr>
          <a:lstStyle/>
          <a:p>
            <a:r>
              <a:rPr lang="nl-NL" b="1" dirty="0"/>
              <a:t>我们在这里的工作包括</a:t>
            </a:r>
          </a:p>
          <a:p>
            <a:pPr marL="285750" indent="-285750">
              <a:buFont typeface="Arial" panose="020B0604020202020204" pitchFamily="34" charset="0"/>
              <a:buChar char="•"/>
            </a:pPr>
            <a:r>
              <a:rPr lang="nl-NL" sz="1600" dirty="0"/>
              <a:t>确保我们的管理有效、透明、符合目的，让我们社区的所有部分都有发言权</a:t>
            </a:r>
          </a:p>
          <a:p>
            <a:pPr marL="285750" indent="-285750">
              <a:buFont typeface="Arial" panose="020B0604020202020204" pitchFamily="34" charset="0"/>
              <a:buChar char="•"/>
            </a:pPr>
            <a:r>
              <a:rPr lang="nl-NL" sz="1600" dirty="0"/>
              <a:t>确保我们有效、可靠和可持续地实施项目和倡议，特别是在合作伙伴关系中</a:t>
            </a:r>
          </a:p>
          <a:p>
            <a:pPr marL="285750" indent="-285750">
              <a:buFont typeface="Arial" panose="020B0604020202020204" pitchFamily="34" charset="0"/>
              <a:buChar char="•"/>
            </a:pPr>
            <a:r>
              <a:rPr lang="nl-NL" sz="1600" dirty="0"/>
              <a:t>继续投资于我们的总部团队，使他们能够满足社区需求并为未来而建设</a:t>
            </a:r>
          </a:p>
          <a:p>
            <a:pPr marL="285750" indent="-285750">
              <a:buFont typeface="Arial" panose="020B0604020202020204" pitchFamily="34" charset="0"/>
              <a:buChar char="•"/>
            </a:pPr>
            <a:r>
              <a:rPr lang="nl-NL" sz="1600" dirty="0"/>
              <a:t>制定并实施成功的可持续发展战略，使我们能够实现资金来源的多样化，并实现我们的目标</a:t>
            </a:r>
          </a:p>
        </p:txBody>
      </p:sp>
      <p:sp>
        <p:nvSpPr>
          <p:cNvPr id="6" name="TextBox 5">
            <a:extLst>
              <a:ext uri="{FF2B5EF4-FFF2-40B4-BE49-F238E27FC236}">
                <a16:creationId xmlns:a16="http://schemas.microsoft.com/office/drawing/2014/main" id="{BE652E24-163A-C640-739F-6A485C69A6E8}"/>
              </a:ext>
            </a:extLst>
          </p:cNvPr>
          <p:cNvSpPr txBox="1"/>
          <p:nvPr/>
        </p:nvSpPr>
        <p:spPr>
          <a:xfrm>
            <a:off x="346509" y="3268317"/>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这</a:t>
            </a:r>
            <a:r>
              <a:rPr lang="nl-NL" sz="1800" b="1" err="1"/>
              <a:t>对全球</a:t>
            </a:r>
            <a:r>
              <a:rPr lang="nl-NL" sz="1800" b="1"/>
              <a:t>图书馆领域</a:t>
            </a:r>
            <a:r>
              <a:rPr lang="nl-NL" b="1"/>
              <a:t>意味着什么</a:t>
            </a:r>
            <a:endParaRPr lang="en-GB" sz="1800"/>
          </a:p>
          <a:p>
            <a:r>
              <a:rPr lang="en-GB" sz="1600"/>
              <a:t>世界各地的图书馆和图书馆与信息工作者可以继续依靠国际图联提供的专业交流空间、全球图书馆的声音、培训来源和提升自身工作的机会。参与国际图书馆员协会和图书馆联合会的活动将成为参与激动人心的创新项目的途径，从而带来更多的益处。</a:t>
            </a:r>
          </a:p>
        </p:txBody>
      </p:sp>
      <p:sp>
        <p:nvSpPr>
          <p:cNvPr id="7" name="TextBox 6">
            <a:extLst>
              <a:ext uri="{FF2B5EF4-FFF2-40B4-BE49-F238E27FC236}">
                <a16:creationId xmlns:a16="http://schemas.microsoft.com/office/drawing/2014/main" id="{4FACD8D8-A3FF-A9B4-2019-FEF2385A4708}"/>
              </a:ext>
            </a:extLst>
          </p:cNvPr>
          <p:cNvSpPr txBox="1"/>
          <p:nvPr/>
        </p:nvSpPr>
        <p:spPr>
          <a:xfrm>
            <a:off x="346509" y="4563343"/>
            <a:ext cx="11541326" cy="1107996"/>
          </a:xfrm>
          <a:prstGeom prst="rect">
            <a:avLst/>
          </a:prstGeom>
          <a:solidFill>
            <a:schemeClr val="bg1"/>
          </a:solidFill>
          <a:ln w="38100">
            <a:solidFill>
              <a:schemeClr val="accent4">
                <a:lumMod val="50000"/>
              </a:schemeClr>
            </a:solidFill>
          </a:ln>
        </p:spPr>
        <p:txBody>
          <a:bodyPr wrap="square" rtlCol="0">
            <a:spAutoFit/>
          </a:bodyPr>
          <a:lstStyle/>
          <a:p>
            <a:r>
              <a:rPr lang="nl-NL" b="1"/>
              <a:t>如果</a:t>
            </a:r>
          </a:p>
          <a:p>
            <a:r>
              <a:rPr lang="nl-NL" sz="1600"/>
              <a:t>国际图书馆员协会和图书馆联合会的会员和志愿者团体对国际图书馆员协会和图书馆 联合会的性质和能够提供的服务有着深刻的了解，并对此十分重视。我们成功实施了一系列项目，与资助者和其他赞助者建立了长期关系。我们拥有一支充满活力、积极进取的总部团队，能够有效、创新地满足社区的需求。</a:t>
            </a:r>
            <a:endParaRPr lang="en-GB" sz="1600"/>
          </a:p>
        </p:txBody>
      </p:sp>
      <p:sp>
        <p:nvSpPr>
          <p:cNvPr id="8" name="TextBox 7">
            <a:extLst>
              <a:ext uri="{FF2B5EF4-FFF2-40B4-BE49-F238E27FC236}">
                <a16:creationId xmlns:a16="http://schemas.microsoft.com/office/drawing/2014/main" id="{6B6D0889-D96B-50D2-5BF4-355FFB6EBFA1}"/>
              </a:ext>
            </a:extLst>
          </p:cNvPr>
          <p:cNvSpPr txBox="1"/>
          <p:nvPr/>
        </p:nvSpPr>
        <p:spPr>
          <a:xfrm>
            <a:off x="346508" y="5858369"/>
            <a:ext cx="11541325" cy="861774"/>
          </a:xfrm>
          <a:prstGeom prst="rect">
            <a:avLst/>
          </a:prstGeom>
          <a:solidFill>
            <a:schemeClr val="bg1"/>
          </a:solidFill>
          <a:ln w="38100">
            <a:solidFill>
              <a:schemeClr val="accent4">
                <a:lumMod val="50000"/>
              </a:schemeClr>
            </a:solidFill>
          </a:ln>
        </p:spPr>
        <p:txBody>
          <a:bodyPr wrap="square" rtlCol="0">
            <a:spAutoFit/>
          </a:bodyPr>
          <a:lstStyle/>
          <a:p>
            <a:r>
              <a:rPr lang="en-GB" b="1"/>
              <a:t>为监测进展情况，我们采取了以下措施：</a:t>
            </a:r>
          </a:p>
          <a:p>
            <a:r>
              <a:rPr lang="en-GB" sz="1600"/>
              <a:t>成员调查反馈和净促进者得分；成功交付的项目；员工调查反馈随时间的演变；战略伙伴关系的数量（和增长情况）</a:t>
            </a:r>
          </a:p>
        </p:txBody>
      </p:sp>
    </p:spTree>
    <p:extLst>
      <p:ext uri="{BB962C8B-B14F-4D97-AF65-F5344CB8AC3E}">
        <p14:creationId xmlns:p14="http://schemas.microsoft.com/office/powerpoint/2010/main" val="18738125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aed86671-ceca-4ccc-a07c-33fb66ba0904">
      <UserInfo>
        <DisplayName>Megan Price</DisplayName>
        <AccountId>29</AccountId>
        <AccountType/>
      </UserInfo>
      <UserInfo>
        <DisplayName>Claire McGuire</DisplayName>
        <AccountId>31</AccountId>
        <AccountType/>
      </UserInfo>
      <UserInfo>
        <DisplayName>Louis Takács</DisplayName>
        <AccountId>12</AccountId>
        <AccountType/>
      </UserInfo>
      <UserInfo>
        <DisplayName>Despina Gerasimidou</DisplayName>
        <AccountId>17</AccountId>
        <AccountType/>
      </UserInfo>
      <UserInfo>
        <DisplayName>Kristine Paberza</DisplayName>
        <AccountId>16</AccountId>
        <AccountType/>
      </UserInfo>
      <UserInfo>
        <DisplayName>Helen Mandl</DisplayName>
        <AccountId>14</AccountId>
        <AccountType/>
      </UserInfo>
      <UserInfo>
        <DisplayName>Stephen Wyber</DisplayName>
        <AccountId>9</AccountId>
        <AccountType/>
      </UserInfo>
      <UserInfo>
        <DisplayName>Maria De Brasdefer</DisplayName>
        <AccountId>34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8EDEC9E842C324C90A851AB44863371" ma:contentTypeVersion="6" ma:contentTypeDescription="Create a new document." ma:contentTypeScope="" ma:versionID="6c4b54df19ced1cccb338bd0cd26262b">
  <xsd:schema xmlns:xsd="http://www.w3.org/2001/XMLSchema" xmlns:xs="http://www.w3.org/2001/XMLSchema" xmlns:p="http://schemas.microsoft.com/office/2006/metadata/properties" xmlns:ns2="749f6082-1a60-4361-b735-54f0380d385a" xmlns:ns3="aed86671-ceca-4ccc-a07c-33fb66ba0904" targetNamespace="http://schemas.microsoft.com/office/2006/metadata/properties" ma:root="true" ma:fieldsID="56de4eb2355f3b85fe1fbb1c06c6c8a4" ns2:_="" ns3:_="">
    <xsd:import namespace="749f6082-1a60-4361-b735-54f0380d385a"/>
    <xsd:import namespace="aed86671-ceca-4ccc-a07c-33fb66ba090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9f6082-1a60-4361-b735-54f0380d38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d86671-ceca-4ccc-a07c-33fb66ba090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E263BB-6511-43B7-9C0C-F6C15F73D927}">
  <ds:schemaRefs>
    <ds:schemaRef ds:uri="http://schemas.microsoft.com/sharepoint/v3/contenttype/forms"/>
  </ds:schemaRefs>
</ds:datastoreItem>
</file>

<file path=customXml/itemProps2.xml><?xml version="1.0" encoding="utf-8"?>
<ds:datastoreItem xmlns:ds="http://schemas.openxmlformats.org/officeDocument/2006/customXml" ds:itemID="{353C69BC-2ED0-47A8-A3B8-C79DF06BA498}">
  <ds:schemaRefs>
    <ds:schemaRef ds:uri="749f6082-1a60-4361-b735-54f0380d385a"/>
    <ds:schemaRef ds:uri="aed86671-ceca-4ccc-a07c-33fb66ba090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B442733-AC65-4385-915B-E914C619B011}">
  <ds:schemaRefs>
    <ds:schemaRef ds:uri="749f6082-1a60-4361-b735-54f0380d385a"/>
    <ds:schemaRef ds:uri="aed86671-ceca-4ccc-a07c-33fb66ba09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TotalTime>
  <Words>540</Words>
  <Application>Microsoft Office PowerPoint</Application>
  <PresentationFormat>Widescreen</PresentationFormat>
  <Paragraphs>101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Wyber</dc:creator>
  <cp:keywords>, docId:D0D6E2F6E88C0BBFDF9150F0E1AD8C1B</cp:keywords>
  <cp:lastModifiedBy>Stephen Wyber</cp:lastModifiedBy>
  <cp:revision>67</cp:revision>
  <cp:lastPrinted>2024-03-19T11:36:38Z</cp:lastPrinted>
  <dcterms:created xsi:type="dcterms:W3CDTF">2024-03-04T13:16:56Z</dcterms:created>
  <dcterms:modified xsi:type="dcterms:W3CDTF">2024-05-02T12:59:43Z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0x01010048EDEC9E842C324C90A851AB44863371</vt:lpwstr>
  </property>
</Properties>
</file>