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2" r:id="rId5"/>
    <p:sldId id="257" r:id="rId6"/>
    <p:sldId id="259" r:id="rId7"/>
    <p:sldId id="258" r:id="rId8"/>
    <p:sldId id="260" r:id="rId9"/>
    <p:sldId id="261" r:id="rId10"/>
  </p:sldIdLst>
  <p:sldSz cx="12192000" cy="6858000"/>
  <p:notesSz cx="6808788" cy="9940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8C452D-9DAD-8E0A-476A-832EC3AE37FA}" name="Stephen Wyber" initials="SW" userId="S::Stephen.Wyber@ifla.org::2dc956e4-9658-4eec-b3f0-a7fc028dcaa9" providerId="AD"/>
  <p188:author id="{3BA8F6C0-0512-BC2E-D449-D545951AD2A4}" name="Kristine Paberza" initials="KP" userId="S::Kristine.Paberza@ifla.org::dfc7b6b9-e39e-461a-94d7-a5f1ee717d04" providerId="AD"/>
  <p188:author id="{FBEAE1D7-70B9-9B03-4E8A-6384CED9E5D3}" name="Stephen Wyber" initials="SW" userId="S::stephen.wyber@ifla.org::2dc956e4-9658-4eec-b3f0-a7fc028dcaa9" providerId="AD"/>
  <p188:author id="{D2B640F4-BE04-FA20-E261-2DA26F040656}" name="Sharon Memis" initials="SM" userId="S::Sharon.Memis@ifla.org::8d1d5573-d9fd-4ac3-9a40-43ffec98825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7" d="100"/>
          <a:sy n="47" d="100"/>
        </p:scale>
        <p:origin x="76" y="3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8/10/relationships/authors" Target="author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8ABC7-D40E-84D7-6656-C32A7AF52DA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A340D96-8A74-E98E-9803-26044E5945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2348D8C-0E07-68B5-EC4D-0F99172FF7CD}"/>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5" name="Footer Placeholder 4">
            <a:extLst>
              <a:ext uri="{FF2B5EF4-FFF2-40B4-BE49-F238E27FC236}">
                <a16:creationId xmlns:a16="http://schemas.microsoft.com/office/drawing/2014/main" id="{E85F6F65-5B2B-5825-1A1A-57363A46C3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689A48-0595-FF67-998B-1220E65F1882}"/>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562831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D6D43-17A3-FA38-F054-F03EEE7995F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790B90B-8F23-94CF-D8F0-62BB971550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AF8DF2-15E7-8D28-94EB-D13CF21604F1}"/>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5" name="Footer Placeholder 4">
            <a:extLst>
              <a:ext uri="{FF2B5EF4-FFF2-40B4-BE49-F238E27FC236}">
                <a16:creationId xmlns:a16="http://schemas.microsoft.com/office/drawing/2014/main" id="{9BF031A4-F2BE-8A2B-97BE-883BA9D344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6661A12-241F-ED16-3DA0-0EBCBDEDF8A3}"/>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306168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7BD068-1BC6-CECE-1DDB-9C5C6E27971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013004A-D64B-BF5F-D8D2-C6C77D1D5A7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7C8A8E-3F94-88B2-6186-5930274CC969}"/>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5" name="Footer Placeholder 4">
            <a:extLst>
              <a:ext uri="{FF2B5EF4-FFF2-40B4-BE49-F238E27FC236}">
                <a16:creationId xmlns:a16="http://schemas.microsoft.com/office/drawing/2014/main" id="{100C419A-8A5B-5AA2-D3BB-A2087561E4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FD6AAC-E0D8-C6DE-7173-8952BDC11FD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067235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2F741-3BBC-8F70-0016-AC4FBF6616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7B31026-CD4B-CC2A-8562-1F0F7AD5CF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9F6B10-7566-E54D-FE68-4106C109C26F}"/>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5" name="Footer Placeholder 4">
            <a:extLst>
              <a:ext uri="{FF2B5EF4-FFF2-40B4-BE49-F238E27FC236}">
                <a16:creationId xmlns:a16="http://schemas.microsoft.com/office/drawing/2014/main" id="{07E9C09C-5755-0073-9D22-FD9D4FBEAC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A051BE-7F48-F3FC-9291-80E974EBA6B0}"/>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969619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F57DD-793A-0C63-D66D-9A28B18320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13EE868-83A3-4E3F-37A0-3398C5734DD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0F50855-BC84-FE39-8FD9-719895FF45B3}"/>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5" name="Footer Placeholder 4">
            <a:extLst>
              <a:ext uri="{FF2B5EF4-FFF2-40B4-BE49-F238E27FC236}">
                <a16:creationId xmlns:a16="http://schemas.microsoft.com/office/drawing/2014/main" id="{CDC73781-29E4-3E7A-F4B5-3FA074EA3A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FBEBC8-14A7-281A-5543-08815E23FB84}"/>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260886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D7B4E-1FA3-B999-0B21-52A0F79C8B1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0419FF-6682-011E-E534-BF0BC4F73E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DF980C1-14D3-1C67-A85B-39D1FB203B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97A5878-E989-E44D-C868-85D52064B683}"/>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6" name="Footer Placeholder 5">
            <a:extLst>
              <a:ext uri="{FF2B5EF4-FFF2-40B4-BE49-F238E27FC236}">
                <a16:creationId xmlns:a16="http://schemas.microsoft.com/office/drawing/2014/main" id="{41532BFE-64B7-4CD1-8F9D-6D63E8AF41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AA78F9-C3A0-1090-1140-0180071E5731}"/>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2594610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6C535-7CF7-7514-464D-5E5EFE54E06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5CC7BDC-5508-E924-E5C9-C008A6E398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6E4B74-7A0C-7816-029F-CE4F8D62DD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5121805-689C-2679-CB59-9D119F3C1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50200E-EDCD-C55F-8A8F-83A03C0414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61268E5-4889-C245-9598-144C69B5F1F7}"/>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8" name="Footer Placeholder 7">
            <a:extLst>
              <a:ext uri="{FF2B5EF4-FFF2-40B4-BE49-F238E27FC236}">
                <a16:creationId xmlns:a16="http://schemas.microsoft.com/office/drawing/2014/main" id="{F5827DCA-B4EC-6DCB-CEBE-A7BBC1D62A0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155AAC6-F87A-834F-0FC5-94EB75BAAD6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633742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24BFB-0758-7E97-5447-1711E2F417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1283C3D-D36E-2FE5-4C73-56ACAED54BB9}"/>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4" name="Footer Placeholder 3">
            <a:extLst>
              <a:ext uri="{FF2B5EF4-FFF2-40B4-BE49-F238E27FC236}">
                <a16:creationId xmlns:a16="http://schemas.microsoft.com/office/drawing/2014/main" id="{89AE0242-E15A-83B0-F545-3081F2F5A38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97A6344-B2CC-13AF-A8E7-C0D6964441B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062223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305C8B-CCA3-B18B-4D98-080A69E66B13}"/>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3" name="Footer Placeholder 2">
            <a:extLst>
              <a:ext uri="{FF2B5EF4-FFF2-40B4-BE49-F238E27FC236}">
                <a16:creationId xmlns:a16="http://schemas.microsoft.com/office/drawing/2014/main" id="{C0DE2875-53A0-AE4A-BAE2-2BEF347581A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0E3890D-0F8C-700D-AB86-08F0600BEDDF}"/>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48548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5D83D-793F-0254-1CD7-1A49D6AF12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BB0A822-A57B-D833-BCCA-C35013C9F9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C3DB9A2-94D5-DE98-2E6F-3E33D06C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8FA7D0-697D-C352-6053-4F40048FA162}"/>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6" name="Footer Placeholder 5">
            <a:extLst>
              <a:ext uri="{FF2B5EF4-FFF2-40B4-BE49-F238E27FC236}">
                <a16:creationId xmlns:a16="http://schemas.microsoft.com/office/drawing/2014/main" id="{8FE6493E-1F73-6A89-272A-6BE5D0C582B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59F0276-1EA3-7C68-46C0-9E5A41BC0128}"/>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917211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6FD-3175-EE18-3CB3-3780776A78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16FEA9E-534E-7451-E3E3-F002CDCDAA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765144A-55F5-4EC4-4AB5-B160807E8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058F99-EB4E-F6DF-719F-06C681D436B5}"/>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6" name="Footer Placeholder 5">
            <a:extLst>
              <a:ext uri="{FF2B5EF4-FFF2-40B4-BE49-F238E27FC236}">
                <a16:creationId xmlns:a16="http://schemas.microsoft.com/office/drawing/2014/main" id="{F6A088BC-E099-351D-07B5-88440D4FB5C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2008851-0CD9-9DB0-4A74-6A0A0E9B9838}"/>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901305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396AAF-2503-643A-7265-337815034E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01DAC45-9CD7-A370-88F3-0CCB6E4F19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35ABA0-6744-2532-DB83-00C2193C89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92F345B-7A45-4853-B65A-F82B5A16987B}" type="datetimeFigureOut">
              <a:rPr lang="en-GB" smtClean="0"/>
              <a:t>02/05/2024</a:t>
            </a:fld>
            <a:endParaRPr lang="en-GB"/>
          </a:p>
        </p:txBody>
      </p:sp>
      <p:sp>
        <p:nvSpPr>
          <p:cNvPr id="5" name="Footer Placeholder 4">
            <a:extLst>
              <a:ext uri="{FF2B5EF4-FFF2-40B4-BE49-F238E27FC236}">
                <a16:creationId xmlns:a16="http://schemas.microsoft.com/office/drawing/2014/main" id="{65737789-147B-8A26-9E70-424476CF2C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7E0BE5D-FF19-55EB-A019-B82CDD53C3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D63E488-82AC-4F87-BC23-0173576F4031}" type="slidenum">
              <a:rPr lang="en-GB" smtClean="0"/>
              <a:t>‹#›</a:t>
            </a:fld>
            <a:endParaRPr lang="en-GB"/>
          </a:p>
        </p:txBody>
      </p:sp>
    </p:spTree>
    <p:extLst>
      <p:ext uri="{BB962C8B-B14F-4D97-AF65-F5344CB8AC3E}">
        <p14:creationId xmlns:p14="http://schemas.microsoft.com/office/powerpoint/2010/main" val="3432214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E31189F-2587-112E-34E9-7E9B44108145}"/>
              </a:ext>
            </a:extLst>
          </p:cNvPr>
          <p:cNvSpPr txBox="1"/>
          <p:nvPr/>
        </p:nvSpPr>
        <p:spPr>
          <a:xfrm>
            <a:off x="571715" y="997949"/>
            <a:ext cx="11048570" cy="2677656"/>
          </a:xfrm>
          <a:prstGeom prst="rect">
            <a:avLst/>
          </a:prstGeom>
          <a:solidFill>
            <a:schemeClr val="bg1"/>
          </a:solidFill>
          <a:ln w="38100">
            <a:solidFill>
              <a:schemeClr val="accent4">
                <a:lumMod val="50000"/>
              </a:schemeClr>
            </a:solidFill>
          </a:ln>
        </p:spPr>
        <p:txBody>
          <a:bodyPr wrap="square" rtlCol="0">
            <a:spAutoFit/>
          </a:bodyPr>
          <a:lstStyle/>
          <a:p>
            <a:pPr algn="r"/>
            <a:r>
              <a:rPr lang="ar-AE" sz="1400" dirty="0"/>
              <a:t>تأسس الاتحاد الدولي لجمعيات المكتبات والمكتبات والعاملين في مجال المكتبات والمعلومات وغيرهم من العاملين في مجال المكتبات والمعلومات على أساس الإيمان بأننا - جمعيات المكتبات والمكتبات والعاملين في مجال المكتبات والمعلومات وغيرهم - يمكننا أن نفعل معاً من خلال العمل معاً على الصعيد الدولي أكثر مما يمكننا أن نفعله منفصلين. وعلى وجه الخصوص</a:t>
            </a:r>
          </a:p>
          <a:p>
            <a:pPr algn="r"/>
            <a:endParaRPr lang="ar-AE" sz="1400" dirty="0"/>
          </a:p>
          <a:p>
            <a:pPr algn="r"/>
            <a:r>
              <a:rPr lang="ar-AE" sz="1400" dirty="0"/>
              <a:t>1. لدينا ما يكفي من القواسم المشتركة من حيث المهام التي نسعى إلى تحقيقها، والقيم التي نحملها، والتحديات التي نواجهها بما يعني أنه من الممكن والقيّم في آن واحد تبادل الخبرات وتطوير المعايير والمبادئ التوجيهية وغيرها من النقاط المرجعية المشتركة على المستوى الدولي</a:t>
            </a:r>
          </a:p>
          <a:p>
            <a:pPr algn="r"/>
            <a:r>
              <a:rPr lang="ar-AE" sz="1400" dirty="0"/>
              <a:t>2. يمكن للمكتبات أن تدعم المستخدمين والمجتمعات الأوسع نطاقاً على أفضل وجه في بيئة معلومات عالمية من خلال التعاون العملي. ويتم تسهيل ذلك من خلال الهياكل والأدوات التي تجعل التعاون أكثر بساطة</a:t>
            </a:r>
          </a:p>
          <a:p>
            <a:pPr algn="r"/>
            <a:r>
              <a:rPr lang="ar-AE" sz="1400" dirty="0"/>
              <a:t>3. المناقشات التي تجري والقرارات المتخذة على المستوى العالمي لا تؤثر على المكتبات فحسب، بل تستفيد أيضًا من مدخلات المكتبات. من المهم أن يكون هناك صوت للمكتبات على الطاولة.</a:t>
            </a:r>
          </a:p>
          <a:p>
            <a:pPr algn="r"/>
            <a:r>
              <a:rPr lang="ar-AE" sz="1400" dirty="0"/>
              <a:t>4. هناك شراكات يمكن أن نقيمها على المستوى العالمي يمكن أن تعود بالفائدة على جمعيات المكتبات ومؤسساتها وقواها العاملة في كل مكان</a:t>
            </a:r>
          </a:p>
          <a:p>
            <a:pPr algn="r"/>
            <a:r>
              <a:rPr lang="ar-AE" sz="1400" dirty="0"/>
              <a:t>5. لدينا التزام تجاه بعضنا البعض، وشعور بالتضامن، يمكن أن يتحول إلى نتائج من خلال العمل الدولي</a:t>
            </a:r>
          </a:p>
          <a:p>
            <a:pPr algn="r"/>
            <a:endParaRPr lang="ar-AE" sz="1400" dirty="0"/>
          </a:p>
          <a:p>
            <a:pPr algn="r"/>
            <a:r>
              <a:rPr lang="ar-AE" sz="1400" dirty="0"/>
              <a:t>تعمل هذه الاستراتيجية على تفعيل مهمتنا، وتحقيق إمكاناتنا لإحداث فرق في مجال المكتبات العالمية، وبالتالي المجتمعات التي تخدمها</a:t>
            </a:r>
          </a:p>
        </p:txBody>
      </p:sp>
      <p:sp>
        <p:nvSpPr>
          <p:cNvPr id="5" name="TextBox 4">
            <a:extLst>
              <a:ext uri="{FF2B5EF4-FFF2-40B4-BE49-F238E27FC236}">
                <a16:creationId xmlns:a16="http://schemas.microsoft.com/office/drawing/2014/main" id="{493B4D0F-96C7-B3FB-AA0C-B838EF375BC1}"/>
              </a:ext>
            </a:extLst>
          </p:cNvPr>
          <p:cNvSpPr txBox="1"/>
          <p:nvPr/>
        </p:nvSpPr>
        <p:spPr>
          <a:xfrm>
            <a:off x="571715" y="413174"/>
            <a:ext cx="11048570" cy="584775"/>
          </a:xfrm>
          <a:prstGeom prst="rect">
            <a:avLst/>
          </a:prstGeom>
          <a:solidFill>
            <a:schemeClr val="bg1"/>
          </a:solidFill>
          <a:ln w="38100">
            <a:solidFill>
              <a:schemeClr val="accent4">
                <a:lumMod val="50000"/>
              </a:schemeClr>
            </a:solidFill>
          </a:ln>
        </p:spPr>
        <p:txBody>
          <a:bodyPr wrap="square" rtlCol="0">
            <a:spAutoFit/>
          </a:bodyPr>
          <a:lstStyle/>
          <a:p>
            <a:pPr algn="r"/>
            <a:r>
              <a:rPr lang="ar-AE" sz="3200" b="1" dirty="0"/>
              <a:t>لماذا العمل معاً على المستوى الدولي؟</a:t>
            </a:r>
            <a:endParaRPr lang="en-GB" sz="3200" dirty="0"/>
          </a:p>
        </p:txBody>
      </p:sp>
      <p:sp>
        <p:nvSpPr>
          <p:cNvPr id="2" name="TextBox 1">
            <a:extLst>
              <a:ext uri="{FF2B5EF4-FFF2-40B4-BE49-F238E27FC236}">
                <a16:creationId xmlns:a16="http://schemas.microsoft.com/office/drawing/2014/main" id="{EF61356D-2BAF-A956-412F-A27DC3CF60FD}"/>
              </a:ext>
            </a:extLst>
          </p:cNvPr>
          <p:cNvSpPr txBox="1"/>
          <p:nvPr/>
        </p:nvSpPr>
        <p:spPr>
          <a:xfrm>
            <a:off x="571715" y="4589779"/>
            <a:ext cx="11048570" cy="2092881"/>
          </a:xfrm>
          <a:prstGeom prst="rect">
            <a:avLst/>
          </a:prstGeom>
          <a:solidFill>
            <a:schemeClr val="bg1"/>
          </a:solidFill>
          <a:ln w="38100">
            <a:solidFill>
              <a:schemeClr val="accent4">
                <a:lumMod val="50000"/>
              </a:schemeClr>
            </a:solidFill>
          </a:ln>
        </p:spPr>
        <p:txBody>
          <a:bodyPr wrap="square" rtlCol="0">
            <a:spAutoFit/>
          </a:bodyPr>
          <a:lstStyle/>
          <a:p>
            <a:pPr algn="r"/>
            <a:r>
              <a:rPr lang="ar-AE" sz="1300" dirty="0"/>
              <a:t>وتحدد الاستراتيجية نظريتنا في التغيير لأنواع الإجراءات التي يتخذها الاتحاد الدولي للمكتبات العالمية - من خلال مجموعات المتطوعين ومشاركة الأعضاء والمقر الرئيسي وغيره - والتي تؤدي إلى نتائج واقعية، وعلى وجه الخصوص ما ينبغي أن تكون عليه نتائج عملنا في مجال المكتبات العالمية. </a:t>
            </a:r>
          </a:p>
          <a:p>
            <a:pPr algn="r"/>
            <a:endParaRPr lang="ar-AE" sz="1300" dirty="0"/>
          </a:p>
          <a:p>
            <a:pPr algn="r"/>
            <a:r>
              <a:rPr lang="ar-AE" sz="1300" dirty="0"/>
              <a:t>جميع أجزاء الإفلا لديها القدرة على المساهمة في جميع مجالات التأثير وينبغي أن تضع ذلك في الاعتبار عند وضع خطط العمل. وعلاوة على ذلك، فإن مجالات التأثير المختلفة تدعم بعضها البعض - ولا ينبغي النظر إليها على أنها تعمل بشكل مستقل أو في صوامع. وبالمثل، هناك طرق مختلفة لاستخدام هذه الاستراتيجية - من فهم الاتحاد الدولي لجمعيات التأثير إلى تحديد فرص المشاركة، وحتى كهيكل لاستراتيجيات أخرى.</a:t>
            </a:r>
          </a:p>
          <a:p>
            <a:pPr algn="r"/>
            <a:endParaRPr lang="ar-AE" sz="1300" dirty="0"/>
          </a:p>
          <a:p>
            <a:pPr algn="r"/>
            <a:r>
              <a:rPr lang="ar-AE" sz="1300" dirty="0"/>
              <a:t>كما سيضع الاتحاد الدولي للاتصالات السلكية واللاسلكية لوحة تحكم، بما في ذلك مقاييس النتائج ومؤشرات الأداء الرئيسية، للسماح بتتبع التقدم المحرز. </a:t>
            </a:r>
          </a:p>
          <a:p>
            <a:pPr algn="r"/>
            <a:endParaRPr lang="ar-AE" sz="1300" dirty="0"/>
          </a:p>
          <a:p>
            <a:pPr algn="r"/>
            <a:r>
              <a:rPr lang="ar-AE" sz="1300" dirty="0"/>
              <a:t>وأخيرًا، بالإضافة إلى الاستراتيجية، سنضع خططًا مدتها عام واحد، بما في ذلك التخطيط الإرشادي لمدة عامين، من أجل جعل إجراءاتنا أكثر واقعية.</a:t>
            </a:r>
          </a:p>
        </p:txBody>
      </p:sp>
      <p:sp>
        <p:nvSpPr>
          <p:cNvPr id="3" name="TextBox 2">
            <a:extLst>
              <a:ext uri="{FF2B5EF4-FFF2-40B4-BE49-F238E27FC236}">
                <a16:creationId xmlns:a16="http://schemas.microsoft.com/office/drawing/2014/main" id="{A18CA071-2C6F-9396-406E-516CA6EC1EA1}"/>
              </a:ext>
            </a:extLst>
          </p:cNvPr>
          <p:cNvSpPr txBox="1"/>
          <p:nvPr/>
        </p:nvSpPr>
        <p:spPr>
          <a:xfrm>
            <a:off x="571715" y="4005004"/>
            <a:ext cx="11048570" cy="584775"/>
          </a:xfrm>
          <a:prstGeom prst="rect">
            <a:avLst/>
          </a:prstGeom>
          <a:solidFill>
            <a:schemeClr val="bg1"/>
          </a:solidFill>
          <a:ln w="38100">
            <a:solidFill>
              <a:schemeClr val="accent4">
                <a:lumMod val="50000"/>
              </a:schemeClr>
            </a:solidFill>
          </a:ln>
        </p:spPr>
        <p:txBody>
          <a:bodyPr wrap="square" rtlCol="0">
            <a:spAutoFit/>
          </a:bodyPr>
          <a:lstStyle/>
          <a:p>
            <a:pPr algn="r"/>
            <a:r>
              <a:rPr lang="ar-AE" sz="3200" b="1" dirty="0"/>
              <a:t>كيفية قراءة هذه الاستراتيجية</a:t>
            </a:r>
          </a:p>
        </p:txBody>
      </p:sp>
    </p:spTree>
    <p:extLst>
      <p:ext uri="{BB962C8B-B14F-4D97-AF65-F5344CB8AC3E}">
        <p14:creationId xmlns:p14="http://schemas.microsoft.com/office/powerpoint/2010/main" val="1312623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C3C0E-04D2-492B-6C9D-415FB097912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EB3F8F1-0B52-BD7B-9CFE-A51D0249FC33}"/>
              </a:ext>
            </a:extLst>
          </p:cNvPr>
          <p:cNvSpPr txBox="1"/>
          <p:nvPr/>
        </p:nvSpPr>
        <p:spPr>
          <a:xfrm>
            <a:off x="766715" y="78102"/>
            <a:ext cx="10802620" cy="369332"/>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الرؤية: مستقبل مستدام للجميع من خلال المعرفة والمعلومات</a:t>
            </a:r>
            <a:endParaRPr lang="en-GB" dirty="0"/>
          </a:p>
        </p:txBody>
      </p:sp>
      <p:sp>
        <p:nvSpPr>
          <p:cNvPr id="5" name="TextBox 4">
            <a:extLst>
              <a:ext uri="{FF2B5EF4-FFF2-40B4-BE49-F238E27FC236}">
                <a16:creationId xmlns:a16="http://schemas.microsoft.com/office/drawing/2014/main" id="{BD391B6E-ADB0-F323-E70D-C4826FF43B71}"/>
              </a:ext>
            </a:extLst>
          </p:cNvPr>
          <p:cNvSpPr txBox="1"/>
          <p:nvPr/>
        </p:nvSpPr>
        <p:spPr>
          <a:xfrm>
            <a:off x="766710" y="593911"/>
            <a:ext cx="10802620" cy="646331"/>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كيفية تحقيق ذلك: امتلاك المكتبات وقواها العاملة وجمعياتها على مستوى العالم القدرة والاتصالات والثقة والمرونة لتحقيق إمكاناتها في دفع عجلة التنمية المستدامة في عالم سريع التطور</a:t>
            </a:r>
            <a:endParaRPr lang="en-GB" dirty="0"/>
          </a:p>
        </p:txBody>
      </p:sp>
      <p:sp>
        <p:nvSpPr>
          <p:cNvPr id="6" name="TextBox 5">
            <a:extLst>
              <a:ext uri="{FF2B5EF4-FFF2-40B4-BE49-F238E27FC236}">
                <a16:creationId xmlns:a16="http://schemas.microsoft.com/office/drawing/2014/main" id="{8FC87E05-6A17-D35A-4AEE-E41C9D1338A1}"/>
              </a:ext>
            </a:extLst>
          </p:cNvPr>
          <p:cNvSpPr txBox="1"/>
          <p:nvPr/>
        </p:nvSpPr>
        <p:spPr>
          <a:xfrm>
            <a:off x="1841683" y="3532975"/>
            <a:ext cx="3178067" cy="1815882"/>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pPr algn="r"/>
            <a:r>
              <a:rPr lang="ar-AE" sz="1600" b="1" dirty="0"/>
              <a:t>مجتمعات عالمية ومهنية نابضة بالحياة</a:t>
            </a:r>
            <a:endParaRPr lang="ar-AE" sz="1600" dirty="0"/>
          </a:p>
          <a:p>
            <a:pPr algn="r"/>
            <a:r>
              <a:rPr lang="ar-AE" sz="1600" dirty="0"/>
              <a:t>- مجموعات تطوعية متنوعة وعالية الأداء</a:t>
            </a:r>
          </a:p>
          <a:p>
            <a:pPr algn="r"/>
            <a:r>
              <a:rPr lang="ar-AE" sz="1600" dirty="0"/>
              <a:t>- مجتمعات ديناميكية من الممارسين تقدم إمكانيات مشاركة ثرية </a:t>
            </a:r>
          </a:p>
          <a:p>
            <a:pPr algn="r"/>
            <a:r>
              <a:rPr lang="ar-AE" sz="1600" dirty="0"/>
              <a:t>- عضوية واسعة ومتفاعلة</a:t>
            </a:r>
          </a:p>
          <a:p>
            <a:pPr algn="r"/>
            <a:r>
              <a:rPr lang="ar-AE" sz="1600" dirty="0"/>
              <a:t>- معايير عالمية المستوى</a:t>
            </a:r>
          </a:p>
          <a:p>
            <a:pPr algn="r"/>
            <a:r>
              <a:rPr lang="ar-AE" sz="1600" dirty="0"/>
              <a:t>- مساحات وأماكن للتواصل</a:t>
            </a:r>
          </a:p>
        </p:txBody>
      </p:sp>
      <p:sp>
        <p:nvSpPr>
          <p:cNvPr id="7" name="TextBox 6">
            <a:extLst>
              <a:ext uri="{FF2B5EF4-FFF2-40B4-BE49-F238E27FC236}">
                <a16:creationId xmlns:a16="http://schemas.microsoft.com/office/drawing/2014/main" id="{05029050-4FCC-EBE9-0980-CD12D6DC38EA}"/>
              </a:ext>
            </a:extLst>
          </p:cNvPr>
          <p:cNvSpPr txBox="1"/>
          <p:nvPr/>
        </p:nvSpPr>
        <p:spPr>
          <a:xfrm>
            <a:off x="766709" y="3514742"/>
            <a:ext cx="881537" cy="2677656"/>
          </a:xfrm>
          <a:prstGeom prst="rect">
            <a:avLst/>
          </a:prstGeom>
          <a:solidFill>
            <a:schemeClr val="bg1"/>
          </a:solidFill>
          <a:ln w="38100">
            <a:solidFill>
              <a:schemeClr val="accent4">
                <a:lumMod val="50000"/>
              </a:schemeClr>
            </a:solidFill>
          </a:ln>
        </p:spPr>
        <p:txBody>
          <a:bodyPr wrap="square" rtlCol="0">
            <a:spAutoFit/>
          </a:bodyPr>
          <a:lstStyle/>
          <a:p>
            <a:pPr algn="r"/>
            <a:endParaRPr lang="nl-NL" sz="1400" b="1" dirty="0"/>
          </a:p>
          <a:p>
            <a:pPr algn="r"/>
            <a:r>
              <a:rPr lang="ar-AE" sz="1400" b="1" dirty="0"/>
              <a:t>ما الذي سيفعله الاتحاد الدولي لجمعيات القانون الدولي للمحاسبين القانونيين لتحقيق ذلك</a:t>
            </a:r>
            <a:endParaRPr lang="nl-NL" sz="1400" b="1" dirty="0"/>
          </a:p>
          <a:p>
            <a:pPr algn="r"/>
            <a:endParaRPr lang="en-GB" sz="1400" dirty="0"/>
          </a:p>
        </p:txBody>
      </p:sp>
      <p:sp>
        <p:nvSpPr>
          <p:cNvPr id="13" name="TextBox 12">
            <a:extLst>
              <a:ext uri="{FF2B5EF4-FFF2-40B4-BE49-F238E27FC236}">
                <a16:creationId xmlns:a16="http://schemas.microsoft.com/office/drawing/2014/main" id="{E4A99E05-DCEC-800E-9907-3A3724C8A61F}"/>
              </a:ext>
            </a:extLst>
          </p:cNvPr>
          <p:cNvSpPr txBox="1"/>
          <p:nvPr/>
        </p:nvSpPr>
        <p:spPr>
          <a:xfrm>
            <a:off x="766709" y="1357933"/>
            <a:ext cx="881537" cy="2031325"/>
          </a:xfrm>
          <a:prstGeom prst="rect">
            <a:avLst/>
          </a:prstGeom>
          <a:solidFill>
            <a:schemeClr val="bg1"/>
          </a:solidFill>
          <a:ln w="38100">
            <a:solidFill>
              <a:schemeClr val="accent4">
                <a:lumMod val="50000"/>
              </a:schemeClr>
            </a:solidFill>
          </a:ln>
        </p:spPr>
        <p:txBody>
          <a:bodyPr wrap="square" rtlCol="0">
            <a:spAutoFit/>
          </a:bodyPr>
          <a:lstStyle/>
          <a:p>
            <a:pPr algn="r"/>
            <a:endParaRPr lang="nl-NL" sz="1400" b="1" dirty="0"/>
          </a:p>
          <a:p>
            <a:pPr algn="r"/>
            <a:endParaRPr lang="nl-NL" sz="1400" b="1" dirty="0"/>
          </a:p>
          <a:p>
            <a:pPr algn="r"/>
            <a:r>
              <a:rPr lang="ar-AE" sz="1400" b="1" dirty="0"/>
              <a:t>ما يعنيه ذلك بالنسبة لمجال المكتبات العالمية</a:t>
            </a:r>
            <a:endParaRPr lang="nl-NL" sz="1400" b="1" dirty="0"/>
          </a:p>
          <a:p>
            <a:pPr algn="r"/>
            <a:endParaRPr lang="ar-AE" sz="1400" b="1" dirty="0"/>
          </a:p>
          <a:p>
            <a:pPr algn="r"/>
            <a:endParaRPr lang="en-GB" sz="1400" dirty="0"/>
          </a:p>
        </p:txBody>
      </p:sp>
      <p:sp>
        <p:nvSpPr>
          <p:cNvPr id="3" name="TextBox 2">
            <a:extLst>
              <a:ext uri="{FF2B5EF4-FFF2-40B4-BE49-F238E27FC236}">
                <a16:creationId xmlns:a16="http://schemas.microsoft.com/office/drawing/2014/main" id="{ABBD554C-5D14-AABF-9922-A77A30D53074}"/>
              </a:ext>
            </a:extLst>
          </p:cNvPr>
          <p:cNvSpPr txBox="1"/>
          <p:nvPr/>
        </p:nvSpPr>
        <p:spPr>
          <a:xfrm>
            <a:off x="5116469" y="3539496"/>
            <a:ext cx="3178067" cy="1815882"/>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pPr algn="r"/>
            <a:r>
              <a:rPr lang="ar-AE" sz="1600" b="1" dirty="0"/>
              <a:t>الاعتراف بالمكتبات وتمثيلها وتقديرها كشركاء</a:t>
            </a:r>
          </a:p>
          <a:p>
            <a:pPr algn="r"/>
            <a:r>
              <a:rPr lang="ar-AE" sz="1600" dirty="0"/>
              <a:t>- حملة فعالة لتأمين الاعتراف بالمكتبات ودعمها في المحافل الدولية</a:t>
            </a:r>
          </a:p>
          <a:p>
            <a:pPr algn="r"/>
            <a:r>
              <a:rPr lang="ar-AE" sz="1600" dirty="0"/>
              <a:t>- شبكة واسعة وبناءة بين الشركاء وأصحاب المصلحة</a:t>
            </a:r>
          </a:p>
          <a:p>
            <a:pPr algn="r"/>
            <a:r>
              <a:rPr lang="ar-AE" sz="1600" dirty="0"/>
              <a:t>- قيم قوية وريادة فكرية</a:t>
            </a:r>
          </a:p>
        </p:txBody>
      </p:sp>
      <p:sp>
        <p:nvSpPr>
          <p:cNvPr id="17" name="TextBox 16">
            <a:extLst>
              <a:ext uri="{FF2B5EF4-FFF2-40B4-BE49-F238E27FC236}">
                <a16:creationId xmlns:a16="http://schemas.microsoft.com/office/drawing/2014/main" id="{5C5D8E53-52AD-EE61-C1A9-A000EE7A0C29}"/>
              </a:ext>
            </a:extLst>
          </p:cNvPr>
          <p:cNvSpPr txBox="1"/>
          <p:nvPr/>
        </p:nvSpPr>
        <p:spPr>
          <a:xfrm>
            <a:off x="8391254" y="3539496"/>
            <a:ext cx="3178067" cy="1815882"/>
          </a:xfrm>
          <a:prstGeom prst="rect">
            <a:avLst/>
          </a:prstGeom>
          <a:solidFill>
            <a:schemeClr val="bg1"/>
          </a:solidFill>
          <a:ln w="38100">
            <a:solidFill>
              <a:schemeClr val="accent4">
                <a:lumMod val="50000"/>
              </a:schemeClr>
            </a:solidFill>
          </a:ln>
        </p:spPr>
        <p:txBody>
          <a:bodyPr wrap="square" rtlCol="0">
            <a:spAutoFit/>
          </a:bodyPr>
          <a:lstStyle/>
          <a:p>
            <a:pPr algn="r"/>
            <a:r>
              <a:rPr lang="ar-AE" sz="1600" b="1" dirty="0"/>
              <a:t>تمكين المكتبات من إحداث تغيير هادف على جميع المستويات</a:t>
            </a:r>
          </a:p>
          <a:p>
            <a:pPr algn="r"/>
            <a:r>
              <a:rPr lang="ar-AE" sz="1600" dirty="0"/>
              <a:t>- تتيح الهياكل الإقليمية صوتاً إقليمياً قوياً وخطط عمل واضحة وعمل منسق</a:t>
            </a:r>
          </a:p>
          <a:p>
            <a:pPr algn="r"/>
            <a:r>
              <a:rPr lang="ar-AE" sz="1600" dirty="0"/>
              <a:t>- التدريب الملائم والمؤثر</a:t>
            </a:r>
          </a:p>
          <a:p>
            <a:pPr algn="r"/>
            <a:r>
              <a:rPr lang="ar-AE" sz="1600" dirty="0"/>
              <a:t>- دعم الجمعيات والمجالات الأوسع نطاقاً كبنى تحتية للتغيير</a:t>
            </a:r>
          </a:p>
        </p:txBody>
      </p:sp>
      <p:sp>
        <p:nvSpPr>
          <p:cNvPr id="18" name="TextBox 17">
            <a:extLst>
              <a:ext uri="{FF2B5EF4-FFF2-40B4-BE49-F238E27FC236}">
                <a16:creationId xmlns:a16="http://schemas.microsoft.com/office/drawing/2014/main" id="{CB12689B-A8CC-663C-AA9C-B6ADBD04AC11}"/>
              </a:ext>
            </a:extLst>
          </p:cNvPr>
          <p:cNvSpPr txBox="1"/>
          <p:nvPr/>
        </p:nvSpPr>
        <p:spPr>
          <a:xfrm>
            <a:off x="1841683" y="5573371"/>
            <a:ext cx="9712848" cy="584775"/>
          </a:xfrm>
          <a:prstGeom prst="rect">
            <a:avLst/>
          </a:prstGeom>
          <a:solidFill>
            <a:schemeClr val="bg1"/>
          </a:solidFill>
          <a:ln w="38100">
            <a:solidFill>
              <a:schemeClr val="accent4">
                <a:lumMod val="50000"/>
              </a:schemeClr>
            </a:solidFill>
          </a:ln>
        </p:spPr>
        <p:txBody>
          <a:bodyPr wrap="square" rtlCol="0">
            <a:spAutoFit/>
          </a:bodyPr>
          <a:lstStyle/>
          <a:p>
            <a:pPr algn="r"/>
            <a:r>
              <a:rPr lang="ar-AE" sz="1600" b="1" dirty="0"/>
              <a:t>عامل التمكين التجهيز المستقبلي للاتحاد الدولي للأغذية والزراعة</a:t>
            </a:r>
          </a:p>
          <a:p>
            <a:pPr algn="r"/>
            <a:r>
              <a:rPr lang="ar-AE" sz="1600" dirty="0"/>
              <a:t>- بناء الشراكات والإدارة/الشفافية والحوكمة الرشيدة/الكفاءة في التنفيذ/المقر الرئيسي المدار بشكل جيد/التركيز على التأثير/الاستدامة</a:t>
            </a:r>
          </a:p>
        </p:txBody>
      </p:sp>
      <p:sp>
        <p:nvSpPr>
          <p:cNvPr id="19" name="TextBox 18">
            <a:extLst>
              <a:ext uri="{FF2B5EF4-FFF2-40B4-BE49-F238E27FC236}">
                <a16:creationId xmlns:a16="http://schemas.microsoft.com/office/drawing/2014/main" id="{B022971E-F8AD-20D9-F043-69DAFDEE28C3}"/>
              </a:ext>
            </a:extLst>
          </p:cNvPr>
          <p:cNvSpPr txBox="1"/>
          <p:nvPr/>
        </p:nvSpPr>
        <p:spPr>
          <a:xfrm>
            <a:off x="1842327" y="1364957"/>
            <a:ext cx="3178067" cy="1323439"/>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pPr algn="r"/>
            <a:r>
              <a:rPr lang="ar-AE" sz="1600" b="1" dirty="0"/>
              <a:t>ممارسة مهنية مبتكرة وفعالة وأخلاقية</a:t>
            </a:r>
          </a:p>
          <a:p>
            <a:pPr algn="r"/>
            <a:r>
              <a:rPr lang="ar-AE" sz="1600" dirty="0"/>
              <a:t>تقوم القوى العاملة في مجال المكتبات والمعلومات بتطوير المعرفة والوصول إلى الأدوات التي تزيد من قدرتها على تحقيق مهامها من أجل المنفعة العامة</a:t>
            </a:r>
            <a:endParaRPr lang="en-GB" sz="1400" dirty="0"/>
          </a:p>
        </p:txBody>
      </p:sp>
      <p:sp>
        <p:nvSpPr>
          <p:cNvPr id="20" name="TextBox 19">
            <a:extLst>
              <a:ext uri="{FF2B5EF4-FFF2-40B4-BE49-F238E27FC236}">
                <a16:creationId xmlns:a16="http://schemas.microsoft.com/office/drawing/2014/main" id="{09199729-946A-7E54-0E85-860E4E29E181}"/>
              </a:ext>
            </a:extLst>
          </p:cNvPr>
          <p:cNvSpPr txBox="1"/>
          <p:nvPr/>
        </p:nvSpPr>
        <p:spPr>
          <a:xfrm>
            <a:off x="5114741" y="1360603"/>
            <a:ext cx="3178067" cy="1169551"/>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pPr algn="r"/>
            <a:r>
              <a:rPr lang="ar-AE" sz="1400" b="1" dirty="0"/>
              <a:t>المشاركة المؤثرة مع أصحاب المصلحة والمجتمعات المحلية</a:t>
            </a:r>
          </a:p>
          <a:p>
            <a:pPr algn="r"/>
            <a:r>
              <a:rPr lang="ar-AE" sz="1400" dirty="0"/>
              <a:t>تتمتع القوى العاملة في مجال المكتبات والمعلومات في كل مكان بالثقة والمهارات والموارد اللازمة لإبراز أهمية المكتبات المدعومة بشكل مناسب</a:t>
            </a:r>
            <a:endParaRPr lang="en-GB" sz="1400" dirty="0"/>
          </a:p>
        </p:txBody>
      </p:sp>
      <p:sp>
        <p:nvSpPr>
          <p:cNvPr id="21" name="TextBox 20">
            <a:extLst>
              <a:ext uri="{FF2B5EF4-FFF2-40B4-BE49-F238E27FC236}">
                <a16:creationId xmlns:a16="http://schemas.microsoft.com/office/drawing/2014/main" id="{ADBC7BFE-5F9B-F464-04B2-7E6A6903CD1E}"/>
              </a:ext>
            </a:extLst>
          </p:cNvPr>
          <p:cNvSpPr txBox="1"/>
          <p:nvPr/>
        </p:nvSpPr>
        <p:spPr>
          <a:xfrm>
            <a:off x="8392554" y="1382069"/>
            <a:ext cx="3178067" cy="1323439"/>
          </a:xfrm>
          <a:prstGeom prst="rect">
            <a:avLst/>
          </a:prstGeom>
          <a:solidFill>
            <a:schemeClr val="bg1"/>
          </a:solidFill>
          <a:ln w="38100">
            <a:solidFill>
              <a:schemeClr val="accent4">
                <a:lumMod val="50000"/>
              </a:schemeClr>
            </a:solidFill>
          </a:ln>
        </p:spPr>
        <p:txBody>
          <a:bodyPr wrap="square" rtlCol="0">
            <a:spAutoFit/>
          </a:bodyPr>
          <a:lstStyle/>
          <a:p>
            <a:pPr algn="r"/>
            <a:r>
              <a:rPr lang="ar-AE" sz="1600" b="1" dirty="0"/>
              <a:t>الهياكل والقدرة على تحقيق أهداف التنمية</a:t>
            </a:r>
          </a:p>
          <a:p>
            <a:pPr algn="r"/>
            <a:r>
              <a:rPr lang="ar-AE" sz="1600" dirty="0"/>
              <a:t>تتمتع القوى العاملة في مجال المكتبات والمعلومات على جميع المستويات بالهياكل والشبكات اللازمة للتعاون من أجل الإنجاز وتقييم النجاح</a:t>
            </a:r>
            <a:endParaRPr lang="nl-NL" sz="1400" dirty="0"/>
          </a:p>
        </p:txBody>
      </p:sp>
      <p:sp>
        <p:nvSpPr>
          <p:cNvPr id="22" name="TextBox 21">
            <a:extLst>
              <a:ext uri="{FF2B5EF4-FFF2-40B4-BE49-F238E27FC236}">
                <a16:creationId xmlns:a16="http://schemas.microsoft.com/office/drawing/2014/main" id="{A782E3DC-1DF4-4C07-1061-62E8127B7FB1}"/>
              </a:ext>
            </a:extLst>
          </p:cNvPr>
          <p:cNvSpPr txBox="1"/>
          <p:nvPr/>
        </p:nvSpPr>
        <p:spPr>
          <a:xfrm>
            <a:off x="1843792" y="2868075"/>
            <a:ext cx="9712848" cy="369332"/>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pPr algn="r"/>
            <a:r>
              <a:rPr lang="ar-AE" b="1" dirty="0"/>
              <a:t>تمثل المشاركة في المكتبات الدولية ركيزة أساسية لعمل جمعيات المكتبات والمكتبات والقوى العاملة في مجال المكتبات والمعلومات</a:t>
            </a:r>
          </a:p>
        </p:txBody>
      </p:sp>
      <p:sp>
        <p:nvSpPr>
          <p:cNvPr id="23" name="TextBox 22">
            <a:extLst>
              <a:ext uri="{FF2B5EF4-FFF2-40B4-BE49-F238E27FC236}">
                <a16:creationId xmlns:a16="http://schemas.microsoft.com/office/drawing/2014/main" id="{DB7E516F-8D34-94A4-A36C-C9539AB42A01}"/>
              </a:ext>
            </a:extLst>
          </p:cNvPr>
          <p:cNvSpPr txBox="1"/>
          <p:nvPr/>
        </p:nvSpPr>
        <p:spPr>
          <a:xfrm>
            <a:off x="766709" y="6379788"/>
            <a:ext cx="10802613" cy="400110"/>
          </a:xfrm>
          <a:prstGeom prst="rect">
            <a:avLst/>
          </a:prstGeom>
          <a:solidFill>
            <a:schemeClr val="bg1"/>
          </a:solidFill>
          <a:ln w="38100">
            <a:solidFill>
              <a:schemeClr val="accent4">
                <a:lumMod val="50000"/>
              </a:schemeClr>
            </a:solidFill>
          </a:ln>
        </p:spPr>
        <p:txBody>
          <a:bodyPr wrap="square" rtlCol="0">
            <a:spAutoFit/>
          </a:bodyPr>
          <a:lstStyle/>
          <a:p>
            <a:pPr algn="ctr"/>
            <a:r>
              <a:rPr lang="ar-AE" sz="2000" b="1" dirty="0"/>
              <a:t>مقاييس النجاح</a:t>
            </a:r>
          </a:p>
        </p:txBody>
      </p:sp>
    </p:spTree>
    <p:extLst>
      <p:ext uri="{BB962C8B-B14F-4D97-AF65-F5344CB8AC3E}">
        <p14:creationId xmlns:p14="http://schemas.microsoft.com/office/powerpoint/2010/main" val="1172637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25337" y="220187"/>
            <a:ext cx="11541326" cy="1323439"/>
          </a:xfrm>
          <a:prstGeom prst="rect">
            <a:avLst/>
          </a:prstGeom>
          <a:solidFill>
            <a:schemeClr val="accent2">
              <a:lumMod val="20000"/>
              <a:lumOff val="80000"/>
            </a:schemeClr>
          </a:solidFill>
          <a:ln w="38100">
            <a:solidFill>
              <a:schemeClr val="accent4">
                <a:lumMod val="50000"/>
              </a:schemeClr>
            </a:solidFill>
          </a:ln>
        </p:spPr>
        <p:txBody>
          <a:bodyPr wrap="square" lIns="91440" tIns="45720" rIns="91440" bIns="45720" rtlCol="0" anchor="t">
            <a:spAutoFit/>
          </a:bodyPr>
          <a:lstStyle/>
          <a:p>
            <a:pPr algn="r"/>
            <a:r>
              <a:rPr lang="ar-AE" sz="2000" b="1" dirty="0"/>
              <a:t>مجال التأثير 1: مجتمعات مهنية عالمية نابضة بالحياة</a:t>
            </a:r>
          </a:p>
          <a:p>
            <a:pPr algn="r"/>
            <a:r>
              <a:rPr lang="ar-AE" sz="2000" dirty="0"/>
              <a:t>يعتبر مجتمعنا من الأعضاء والمتطوعين أمراً أساسياً لقدرتنا على إحداث التغيير. فنحن في وضع فريد من نوعه، بصفتنا المنظمة العالمية للمكتبات، لتوفير مساحة ودعم للتبادل والتعلم والإلهام، فضلاً عن تطوير المعايير والمبادئ التوجيهية ذات الصلة. ومن خلال ذلك، نساعد المكتبات في كل مكان على تقديم أفضل خدمة ممكنة لمجتمعاتها، فضلاً عن تحقيق الإمكانيات التي يتيحها كوننا جزءاً من منظمة عالمية.</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8" y="1662171"/>
            <a:ext cx="11541326" cy="1477328"/>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يتضمن عملنا هنا</a:t>
            </a:r>
          </a:p>
          <a:p>
            <a:pPr algn="r"/>
            <a:r>
              <a:rPr lang="ar-AE" dirty="0"/>
              <a:t>- تمكين مجموعات تطوعية ديناميكية وعالية الأداء، تعمل كمساحات للتعلم، وحاضنات للأفكار الجديدة</a:t>
            </a:r>
          </a:p>
          <a:p>
            <a:pPr algn="r"/>
            <a:r>
              <a:rPr lang="ar-AE" dirty="0"/>
              <a:t>- الحفاظ على العضوية المتفاعلة التي تساهم بالخبرة والطاقة في هذا المجال وتوسيع نطاقها</a:t>
            </a:r>
          </a:p>
          <a:p>
            <a:pPr algn="r"/>
            <a:r>
              <a:rPr lang="ar-AE" dirty="0"/>
              <a:t>- تطوير مجتمعات نشطة ومتفاعلة على نطاق أوسع، مما يسمح لجميع أعضاء مجالنا بإيجاد مكانهم في عملنا</a:t>
            </a:r>
          </a:p>
          <a:p>
            <a:pPr algn="r"/>
            <a:r>
              <a:rPr lang="ar-AE" dirty="0"/>
              <a:t>- دعم وإنشاء معايير ومبادئ توجيهية عالمية المستوى تسهل التطور المستمر والعمل الدولي</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1200329"/>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ماذا يعني هذا بالنسبة لمجال المكتبات العالمية</a:t>
            </a:r>
            <a:endParaRPr lang="ar-AE" dirty="0"/>
          </a:p>
          <a:p>
            <a:pPr algn="r"/>
            <a:r>
              <a:rPr lang="ar-AE" dirty="0"/>
              <a:t>تستفيد المكتبات والقوى العاملة في مجال المكتبات والمعلومات في كل مكان من مجموعة واسعة من الفرص للتعلم والتطوير والمساهمة في التنمية، فضلاً عن الأدوات ذات الصلة التي يمكن الوصول إليها. وبشكل جماعي، يمكننا أن نعمل معًا ونربط بين المؤسسات والمجموعات والخدمات لتحقيق المزيد من هدف الوصول الدولي إلى المعلومات.</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42795"/>
            <a:ext cx="11541326" cy="1200329"/>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نعلم أننا قد نجحنا إذا</a:t>
            </a:r>
          </a:p>
          <a:p>
            <a:pPr algn="r"/>
            <a:r>
              <a:rPr lang="ar-AE" dirty="0"/>
              <a:t>قامت مجموعات المتطوعين لدينا بتطوير وتنفيذ إجراءات تعزز قدرة المجال على إحداث التغيير. تنمو عضويتنا، لا سيما في المجالات التي ينقصنا فيها التمثيل حالياً، ولا يكتفي الأعضاء بالمشاركة النشطة فحسب، بل يطبقون ويتبادلون نتائج مشاركتهم في الاتحاد الدولي للمكتبات والمعلومات، ويتبادلون نتائجها. وتستخدم المكتبات في جميع أنحاء العالم معايير عالية الجودة وحديثة بشكل فعال. </a:t>
            </a:r>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27547"/>
            <a:ext cx="11541325" cy="923330"/>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لرصد التقدم المحرز، نستخدم المقاييس التالية:</a:t>
            </a:r>
          </a:p>
          <a:p>
            <a:pPr algn="r"/>
            <a:r>
              <a:rPr lang="ar-AE" dirty="0"/>
              <a:t>صافي درجات المروجين بين الأعضاء؛ تنزيلات معايير ومواد الاتحاد الدولي لجمعيات رعاية الأسرة الدولية، ونتائج استقصاءات المستخدمين؛ استقصاءات تجربة المتطوعين؛ مقاييس التنوع بين المتطوعين؛ مقاييس القدرات والثقة بين المتطوعين.</a:t>
            </a:r>
          </a:p>
        </p:txBody>
      </p:sp>
    </p:spTree>
    <p:extLst>
      <p:ext uri="{BB962C8B-B14F-4D97-AF65-F5344CB8AC3E}">
        <p14:creationId xmlns:p14="http://schemas.microsoft.com/office/powerpoint/2010/main" val="190635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261884"/>
          </a:xfrm>
          <a:prstGeom prst="rect">
            <a:avLst/>
          </a:prstGeom>
          <a:solidFill>
            <a:schemeClr val="tx2">
              <a:lumMod val="10000"/>
              <a:lumOff val="90000"/>
            </a:schemeClr>
          </a:solidFill>
          <a:ln w="38100">
            <a:solidFill>
              <a:schemeClr val="accent4">
                <a:lumMod val="50000"/>
              </a:schemeClr>
            </a:solidFill>
          </a:ln>
        </p:spPr>
        <p:txBody>
          <a:bodyPr wrap="square" rtlCol="0">
            <a:spAutoFit/>
          </a:bodyPr>
          <a:lstStyle/>
          <a:p>
            <a:pPr algn="r"/>
            <a:r>
              <a:rPr lang="ar-AE" sz="1900" b="1" dirty="0"/>
              <a:t>مجال التأثير 2: الاعتراف بالمكتبات واحترامها وتقديرها كشركاء في كل مكان</a:t>
            </a:r>
          </a:p>
          <a:p>
            <a:pPr algn="r"/>
            <a:r>
              <a:rPr lang="ar-AE" sz="1900" dirty="0"/>
              <a:t>لن نتمكن من تحقيق إمكانات المكتبات في تغيير المجتمع إلا إذا تمكنا من تأمين القوانين والموارد التي نحتاجها، من خلال الدعوة الفعالة وبناء الشراكات. وهذا يتطلب عملًا منسقًا على جميع المستويات، بدءًا من الاعتراف القوي والواسع بدور المكتبات في مجالات السياسات العالمية إلى تمكين المكتبات وتمكينها على المستوى المحلي. كما نحتاج أيضًا إلى أن نكون شركاء أقوياء، قادرين على التحدث بلغة أصحاب المصلحة الآخرين.</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8" y="1603959"/>
            <a:ext cx="11541326" cy="1477328"/>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يتضمن عملنا هنا</a:t>
            </a:r>
          </a:p>
          <a:p>
            <a:pPr algn="r"/>
            <a:r>
              <a:rPr lang="ar-AE" dirty="0"/>
              <a:t>- بناء صوت وصورة ونفوذ في مجالات السياسة الدولية ذات الصلة حيث يستطيع الاتحاد الدولي لجمعيات اللغة الإنجليزية أن يساهم فيها بشكل فريد</a:t>
            </a:r>
          </a:p>
          <a:p>
            <a:pPr algn="r"/>
            <a:r>
              <a:rPr lang="ar-AE" dirty="0"/>
              <a:t>- تحديد وتطوير استراتيجيات الشراكة مع الآخرين، بما يتماشى مع استراتيجيتنا وكوسيلة لتحقيق الأهداف المشتركة</a:t>
            </a:r>
          </a:p>
          <a:p>
            <a:pPr algn="r"/>
            <a:r>
              <a:rPr lang="ar-AE" dirty="0"/>
              <a:t>- توفير القيادة الفكرية في هذا المجال بشأن قضايا السياسات وتعزيز قيم المكتبات.</a:t>
            </a:r>
          </a:p>
          <a:p>
            <a:pPr algn="r"/>
            <a:r>
              <a:rPr lang="ar-AE" dirty="0"/>
              <a:t>- ضمان نشر الموارد والمهارات الاستشارية في جميع أنحاء الميدان، لتحقيق تأثير عملنا العالمي</a:t>
            </a:r>
            <a:endParaRPr lang="ar-AE" b="1" dirty="0"/>
          </a:p>
        </p:txBody>
      </p:sp>
      <p:sp>
        <p:nvSpPr>
          <p:cNvPr id="6" name="TextBox 5">
            <a:extLst>
              <a:ext uri="{FF2B5EF4-FFF2-40B4-BE49-F238E27FC236}">
                <a16:creationId xmlns:a16="http://schemas.microsoft.com/office/drawing/2014/main" id="{BE652E24-163A-C640-739F-6A485C69A6E8}"/>
              </a:ext>
            </a:extLst>
          </p:cNvPr>
          <p:cNvSpPr txBox="1"/>
          <p:nvPr/>
        </p:nvSpPr>
        <p:spPr>
          <a:xfrm>
            <a:off x="346508" y="3178092"/>
            <a:ext cx="11541326" cy="1200329"/>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ماذا يعني هذا بالنسبة لمجال المكتبات العالمية</a:t>
            </a:r>
          </a:p>
          <a:p>
            <a:pPr algn="r"/>
            <a:r>
              <a:rPr lang="ar-AE" dirty="0"/>
              <a:t>إن الصوت العالمي للمكتبات قوي، ويمكن للمكتبات والقوى العاملة في مجال المكتبات والمعلومات في كل مكان أن تستفيد من نجاحاتنا على المستوى العالمي في مجال الدعوة وبناء الشراكات الخاصة بها، وكذلك المشاركة بفعالية في الأنشطة الدولية. ويمكنهم الاستفادة من عمل الاتحاد الدولي للمكتبات والمعلومات في تحديد قيم المكتبات ودعمها، وكذلك الموارد التي تساعدهم على أن يصبحوا دعاة واثقين للمكتبات.</a:t>
            </a:r>
            <a:endParaRPr lang="ar-AE" b="1" dirty="0"/>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481455"/>
            <a:ext cx="11541326" cy="1200329"/>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نعلم أننا نجحنا إذا</a:t>
            </a:r>
          </a:p>
          <a:p>
            <a:pPr algn="r"/>
            <a:r>
              <a:rPr lang="ar-AE" dirty="0"/>
              <a:t>رأينا أولويات المكتبات معترف بها في النصوص العالمية الرئيسية مثل جدول أعمال الأمم المتحدة لما بعد عام 2030. يستخدم مجتمعنا بانتظام المواد والفرص التي أنشأها الاتحاد الدولي لجمعيات المكتبات العالمية لتعزيز أعمال المناصرة والشراكات (ويمكنه التحدث بلغة الشركاء)، ويكون لديه شعور أقوى بالقدرة على التأثير. تنعكس قيم المكتبات، بما في ذلك الحرية الفكرية والعلوم المفتوحة، في القانون والسياسة.</a:t>
            </a:r>
            <a:endParaRPr lang="ar-AE" b="1" dirty="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776481"/>
            <a:ext cx="11541325" cy="923330"/>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لرصد التقدم المحرز، نستخدم المقاييس التالية:</a:t>
            </a:r>
          </a:p>
          <a:p>
            <a:pPr algn="r"/>
            <a:r>
              <a:rPr lang="ar-AE" dirty="0"/>
              <a:t>مقاييس الإشارات المرجعية للمكتبات في النصوص الرئيسية؛ والنهج الاستباقية للمكتبات من قبل المنظمات الحكومية الدولية؛ وعدد الإجراءات التي يتم تنفيذها بالشراكة مع الآخرين؛ واستخدام عمل الاتحاد الدولي للمكتبات والمكتبات في مجال السياسات؛ واستيعاب مواد الدعوة (تقاس من خلال الاستبيانات)</a:t>
            </a:r>
          </a:p>
        </p:txBody>
      </p:sp>
    </p:spTree>
    <p:extLst>
      <p:ext uri="{BB962C8B-B14F-4D97-AF65-F5344CB8AC3E}">
        <p14:creationId xmlns:p14="http://schemas.microsoft.com/office/powerpoint/2010/main" val="3015907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200329"/>
          </a:xfrm>
          <a:prstGeom prst="rect">
            <a:avLst/>
          </a:prstGeom>
          <a:solidFill>
            <a:schemeClr val="accent6">
              <a:lumMod val="20000"/>
              <a:lumOff val="80000"/>
            </a:schemeClr>
          </a:solidFill>
          <a:ln w="38100">
            <a:solidFill>
              <a:schemeClr val="accent4">
                <a:lumMod val="50000"/>
              </a:schemeClr>
            </a:solidFill>
          </a:ln>
        </p:spPr>
        <p:txBody>
          <a:bodyPr wrap="square" rtlCol="0">
            <a:spAutoFit/>
          </a:bodyPr>
          <a:lstStyle/>
          <a:p>
            <a:pPr algn="r"/>
            <a:r>
              <a:rPr lang="ar-AE" b="1" dirty="0"/>
              <a:t>مجال التأثير 3: تمكين المكتبات من إحداث تغيير هادف على جميع المستويات</a:t>
            </a:r>
          </a:p>
          <a:p>
            <a:pPr algn="r"/>
            <a:r>
              <a:rPr lang="ar-AE" dirty="0"/>
              <a:t>في حين تركز كل مكتبة على احتياجات الأفراد والمجتمعات التي تخدمها، فإن المكتبات مجتمعةً تتمتع بإمكانيات فريدة من نوعها لدفع عجلة التغيير المنهجي في المجالات التي نعمل فيها. وللقيام بذلك، نحن بحاجة إلى الهياكل والمهارات اللازمة لتصميم وتقديم وتقييم المشاريع والبرامج والمبادرات التي تؤدي إلى تغيير إيجابي. ويحتل الاتحاد الدولي للمكتبات الحرة موقعاً فريداً لدعم هذا العمل من خلال انتشاره العالمي والخبرات والشبكات التي يمكننا حشدها.</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525888"/>
            <a:ext cx="11541326" cy="1477328"/>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يتضمن عملنا هنا</a:t>
            </a:r>
          </a:p>
          <a:p>
            <a:pPr algn="r"/>
            <a:r>
              <a:rPr lang="ar-AE" dirty="0"/>
              <a:t>- تطوير هياكل إقليمية قادرة على التعبير عن الأولويات العالمية على مستواها، وبناء برامج عمل عالية التأثير حول احتياجات محددة في سياق استراتيجية الاتحاد الدولي لجمعيات ومؤسسات المكتبات العالمية</a:t>
            </a:r>
          </a:p>
          <a:p>
            <a:pPr algn="r"/>
            <a:r>
              <a:rPr lang="ar-AE" dirty="0"/>
              <a:t>- تطوير عرض من التدريب ذي الصلة الذي يضيف قيمة إلى ما هو قائم ويستجيب لمجالات الاحتياج المحددة</a:t>
            </a:r>
          </a:p>
          <a:p>
            <a:pPr algn="r"/>
            <a:r>
              <a:rPr lang="ar-AE" dirty="0"/>
              <a:t>- دعم تطوير جمعيات المكتبات، في سياق الجهود الأوسع نطاقاً لبناء مجالات مكتبات مؤثرة</a:t>
            </a:r>
            <a:endParaRPr lang="ar-AE" b="1" dirty="0"/>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104541"/>
            <a:ext cx="11541326" cy="1200329"/>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ماذا يعني هذا بالنسبة لمجال المكتبات العالمية</a:t>
            </a:r>
          </a:p>
          <a:p>
            <a:pPr algn="r"/>
            <a:r>
              <a:rPr lang="ar-AE" dirty="0"/>
              <a:t>تتمتع المكتبات والقوى العاملة في مجال المكتبات والمعلومات في كل مكان بهياكل أقوى على جميع المستويات تمكنها من الصمود في مواجهة التغيير، وتخلق لها إمكانيات للمشاركة والتبادل، وكذلك للمشاركة في المشاريع التي تؤدي إلى تغيير منهجي في مجتمعاتها. كما أنهم يستفيدون من مجموعة أقوى من الدعم لعملهم.</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413215"/>
            <a:ext cx="11541326" cy="1200329"/>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نحن نعلم أننا قد نجحنا إذا</a:t>
            </a:r>
          </a:p>
          <a:p>
            <a:pPr algn="r"/>
            <a:r>
              <a:rPr lang="ar-AE" dirty="0"/>
              <a:t>قمنا بتطوير صورة إقليمية أقوى، حيث تمتلك اللجان والمكاتب ذات الصلة سجلاً حافلاً بالمشاريع المؤثرة. لدينا أيضًا مجموعة من الأنشطة التدريبية، لا سيما حول بناء التأثير، والتي تقدم دروسًا يتم تناولها في العمل العملي للمشاركين. يمكننا أن نبرهن على تعزيز جمعيات المكتبات، وكذلك مجالات المكتبات، من حيث القدرة على التنفيذ.</a:t>
            </a:r>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735537"/>
            <a:ext cx="11541325" cy="923330"/>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لرصد التقدم المحرز، نستخدم المقاييس التالية:</a:t>
            </a:r>
          </a:p>
          <a:p>
            <a:pPr algn="r"/>
            <a:r>
              <a:rPr lang="ar-AE" dirty="0"/>
              <a:t>آراء الأعضاء في استقصاء آراء الأعضاء بشأن عمل الهياكل الإقليمية؛ والمشاريع التي تم إطلاقها مع الشركاء الخارجيين على المستوى الإقليمي؛ ونطاق الدورات التدريبية واستيعابها وإتمامها ومتابعتها؛ وجمعيات المكتبات التي تتخذ الإجراءات ذات الصلة من أجل التأثير والاستدامة.</a:t>
            </a:r>
          </a:p>
        </p:txBody>
      </p:sp>
    </p:spTree>
    <p:extLst>
      <p:ext uri="{BB962C8B-B14F-4D97-AF65-F5344CB8AC3E}">
        <p14:creationId xmlns:p14="http://schemas.microsoft.com/office/powerpoint/2010/main" val="1941935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101644"/>
            <a:ext cx="11541326" cy="1477328"/>
          </a:xfrm>
          <a:prstGeom prst="rect">
            <a:avLst/>
          </a:prstGeom>
          <a:solidFill>
            <a:schemeClr val="accent5">
              <a:lumMod val="20000"/>
              <a:lumOff val="80000"/>
            </a:schemeClr>
          </a:solidFill>
          <a:ln w="38100">
            <a:solidFill>
              <a:schemeClr val="accent4">
                <a:lumMod val="50000"/>
              </a:schemeClr>
            </a:solidFill>
          </a:ln>
        </p:spPr>
        <p:txBody>
          <a:bodyPr wrap="square" rtlCol="0">
            <a:spAutoFit/>
          </a:bodyPr>
          <a:lstStyle/>
          <a:p>
            <a:pPr algn="r"/>
            <a:r>
              <a:rPr lang="ar-AE" b="1" dirty="0"/>
              <a:t>عامل التمكين استشراف مستقبل الاتحاد الدولي لجمعيات الصليب الأحمر والهلال الأحمر</a:t>
            </a:r>
          </a:p>
          <a:p>
            <a:pPr algn="r"/>
            <a:r>
              <a:rPr lang="ar-AE" dirty="0"/>
              <a:t>يحتل الاتحاد الدولي لجمعيات الصليب الأحمر والهلال الأحمر موقعاً فريداً من خلال انتشاره العالمي ومجتمع أعضائه والمتطوعين وعلاقته مع الجهات الفاعلة العالمية للقيام بالأدوار المنصوص عليها في هذه الاستراتيجية. وللقيام بذلك في قرننا الثاني، نحن بحاجة إلى التركيز باستمرار على كيفية تقديم خدماتنا بشكل أكثر فعالية لأعضائنا وشركائنا على حد سواء. ومن خلال ذلك، يمكننا أن نضمن حلقة مثمرة تمكننا من تحقيق هدفنا المتمثل في تحقيق التقدم من خلال المكتبات على نحو مستدام.</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8" y="1682086"/>
            <a:ext cx="11541326" cy="1477328"/>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يتضمن عملنا هنا</a:t>
            </a:r>
          </a:p>
          <a:p>
            <a:pPr algn="r"/>
            <a:r>
              <a:rPr lang="ar-AE" dirty="0"/>
              <a:t>- التأكد من أن حوكمتنا فعالة وشفافة وملائمة للغرض، مما يمنح جميع شرائح مجتمعنا صوتاً مسموعاً</a:t>
            </a:r>
          </a:p>
          <a:p>
            <a:pPr algn="r"/>
            <a:r>
              <a:rPr lang="ar-AE" dirty="0"/>
              <a:t>- ضمان فعاليتنا وموثوقيتنا واستدامتنا في تنفيذ المشاريع والمبادرات، لا سيما في الشراكات</a:t>
            </a:r>
          </a:p>
          <a:p>
            <a:pPr algn="r"/>
            <a:r>
              <a:rPr lang="ar-AE" dirty="0"/>
              <a:t>- الاستمرار في الاستثمار في فريق المقر الرئيسي لدينا حتى يتمكنوا من الاستجابة لاحتياجات المجتمع والبناء للمستقبل</a:t>
            </a:r>
          </a:p>
          <a:p>
            <a:pPr algn="r"/>
            <a:r>
              <a:rPr lang="ar-AE" dirty="0"/>
              <a:t>- تطوير وتنفيذ استراتيجية استدامة ناجحة تسمح لنا بتنويع التمويل وتحقيق أهدافنا.</a:t>
            </a:r>
            <a:endParaRPr lang="ar-AE" b="1" dirty="0"/>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54669"/>
            <a:ext cx="11541326" cy="1200329"/>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ماذا يعني هذا بالنسبة لمجال المكتبات العالمية</a:t>
            </a:r>
          </a:p>
          <a:p>
            <a:pPr algn="r"/>
            <a:r>
              <a:rPr lang="ar-AE" dirty="0"/>
              <a:t>يمكن للمكتبات والقوى العاملة في مجال المكتبات والمعلومات في كل مكان أن تستمر في الاعتماد على الاتحاد الدولي للمكتبات والمعلومات في توفير مساحة للتبادل المهني، وصوت للمكتبات على مستوى العالم، ومصدر للتدريب وفرص تعزيز عملها. وتصبح المشاركة في الاتحاد الدولي للمكتبات والمعلومات، طريقاً للانخراط في مشاريع مثيرة ومبتكرة تجلب مجموعة واسعة من الفوائد.</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49695"/>
            <a:ext cx="11541326" cy="1200329"/>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نحن نعلم أننا قد نجحنا إذا</a:t>
            </a:r>
          </a:p>
          <a:p>
            <a:pPr algn="r"/>
            <a:r>
              <a:rPr lang="ar-AE" dirty="0"/>
              <a:t>إذا كان لدى أعضاء الاتحاد الدولي لجمعيات ومؤسسات المتطوعين فهم قوي لما يمثله الاتحاد الدولي لجمعيات المتطوعين وما يمكن أن يقدمه، ويقدرون ذلك. لدينا محفظة من المشاريع التي تم تنفيذها بنجاح، مما أدى إلى علاقات طويلة الأمد مع الممولين وغيرهم من الجهات الراعية. لدينا فريق ديناميكي ومتحمس في المقر الرئيسي، قادر على الاستجابة بفعالية وابتكار لاحتياجات المجتمع</a:t>
            </a:r>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44721"/>
            <a:ext cx="11541325" cy="923330"/>
          </a:xfrm>
          <a:prstGeom prst="rect">
            <a:avLst/>
          </a:prstGeom>
          <a:solidFill>
            <a:schemeClr val="bg1"/>
          </a:solidFill>
          <a:ln w="38100">
            <a:solidFill>
              <a:schemeClr val="accent4">
                <a:lumMod val="50000"/>
              </a:schemeClr>
            </a:solidFill>
          </a:ln>
        </p:spPr>
        <p:txBody>
          <a:bodyPr wrap="square" rtlCol="0">
            <a:spAutoFit/>
          </a:bodyPr>
          <a:lstStyle/>
          <a:p>
            <a:pPr algn="r"/>
            <a:r>
              <a:rPr lang="ar-AE" b="1" dirty="0"/>
              <a:t>لرصد التقدم المحرز، نستخدم المقاييس التالية:</a:t>
            </a:r>
          </a:p>
          <a:p>
            <a:pPr algn="r"/>
            <a:r>
              <a:rPr lang="ar-AE" dirty="0"/>
              <a:t>آراء الأعضاء في استطلاعات الرأي ودرجات المروجين الصافية؛ والمشاريع التي تم تسليمها بنجاح؛ وتطور آراء الموظفين في استطلاعات الرأي مع مرور الوقت؛ وعدد الشراكات الاستراتيجية (والنمو)</a:t>
            </a:r>
          </a:p>
        </p:txBody>
      </p:sp>
    </p:spTree>
    <p:extLst>
      <p:ext uri="{BB962C8B-B14F-4D97-AF65-F5344CB8AC3E}">
        <p14:creationId xmlns:p14="http://schemas.microsoft.com/office/powerpoint/2010/main" val="18738125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aed86671-ceca-4ccc-a07c-33fb66ba0904">
      <UserInfo>
        <DisplayName>Megan Price</DisplayName>
        <AccountId>29</AccountId>
        <AccountType/>
      </UserInfo>
      <UserInfo>
        <DisplayName>Claire McGuire</DisplayName>
        <AccountId>31</AccountId>
        <AccountType/>
      </UserInfo>
      <UserInfo>
        <DisplayName>Louis Takács</DisplayName>
        <AccountId>12</AccountId>
        <AccountType/>
      </UserInfo>
      <UserInfo>
        <DisplayName>Despina Gerasimidou</DisplayName>
        <AccountId>17</AccountId>
        <AccountType/>
      </UserInfo>
      <UserInfo>
        <DisplayName>Kristine Paberza</DisplayName>
        <AccountId>16</AccountId>
        <AccountType/>
      </UserInfo>
      <UserInfo>
        <DisplayName>Helen Mandl</DisplayName>
        <AccountId>14</AccountId>
        <AccountType/>
      </UserInfo>
      <UserInfo>
        <DisplayName>Stephen Wyber</DisplayName>
        <AccountId>9</AccountId>
        <AccountType/>
      </UserInfo>
      <UserInfo>
        <DisplayName>Maria De Brasdefer</DisplayName>
        <AccountId>34</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8EDEC9E842C324C90A851AB44863371" ma:contentTypeVersion="6" ma:contentTypeDescription="Create a new document." ma:contentTypeScope="" ma:versionID="6c4b54df19ced1cccb338bd0cd26262b">
  <xsd:schema xmlns:xsd="http://www.w3.org/2001/XMLSchema" xmlns:xs="http://www.w3.org/2001/XMLSchema" xmlns:p="http://schemas.microsoft.com/office/2006/metadata/properties" xmlns:ns2="749f6082-1a60-4361-b735-54f0380d385a" xmlns:ns3="aed86671-ceca-4ccc-a07c-33fb66ba0904" targetNamespace="http://schemas.microsoft.com/office/2006/metadata/properties" ma:root="true" ma:fieldsID="56de4eb2355f3b85fe1fbb1c06c6c8a4" ns2:_="" ns3:_="">
    <xsd:import namespace="749f6082-1a60-4361-b735-54f0380d385a"/>
    <xsd:import namespace="aed86671-ceca-4ccc-a07c-33fb66ba090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9f6082-1a60-4361-b735-54f0380d38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ed86671-ceca-4ccc-a07c-33fb66ba09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E263BB-6511-43B7-9C0C-F6C15F73D927}">
  <ds:schemaRefs>
    <ds:schemaRef ds:uri="http://schemas.microsoft.com/sharepoint/v3/contenttype/forms"/>
  </ds:schemaRefs>
</ds:datastoreItem>
</file>

<file path=customXml/itemProps2.xml><?xml version="1.0" encoding="utf-8"?>
<ds:datastoreItem xmlns:ds="http://schemas.openxmlformats.org/officeDocument/2006/customXml" ds:itemID="{353C69BC-2ED0-47A8-A3B8-C79DF06BA498}">
  <ds:schemaRefs>
    <ds:schemaRef ds:uri="749f6082-1a60-4361-b735-54f0380d385a"/>
    <ds:schemaRef ds:uri="aed86671-ceca-4ccc-a07c-33fb66ba090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1B442733-AC65-4385-915B-E914C619B011}">
  <ds:schemaRefs>
    <ds:schemaRef ds:uri="749f6082-1a60-4361-b735-54f0380d385a"/>
    <ds:schemaRef ds:uri="aed86671-ceca-4ccc-a07c-33fb66ba090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26</TotalTime>
  <Words>1990</Words>
  <Application>Microsoft Office PowerPoint</Application>
  <PresentationFormat>Widescreen</PresentationFormat>
  <Paragraphs>100</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Aptos</vt:lpstr>
      <vt:lpstr>Aptos Display</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Wyber</dc:creator>
  <cp:lastModifiedBy>Stephen Wyber</cp:lastModifiedBy>
  <cp:revision>68</cp:revision>
  <cp:lastPrinted>2024-03-19T11:36:38Z</cp:lastPrinted>
  <dcterms:created xsi:type="dcterms:W3CDTF">2024-03-04T13:16:56Z</dcterms:created>
  <dcterms:modified xsi:type="dcterms:W3CDTF">2024-05-02T15:34:08Z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0x01010048EDEC9E842C324C90A851AB44863371</vt:lpwstr>
  </property>
</Properties>
</file>