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2" r:id="rId5"/>
    <p:sldId id="257" r:id="rId6"/>
    <p:sldId id="259" r:id="rId7"/>
    <p:sldId id="258" r:id="rId8"/>
    <p:sldId id="260" r:id="rId9"/>
    <p:sldId id="261" r:id="rId10"/>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8C452D-9DAD-8E0A-476A-832EC3AE37FA}" name="Stephen Wyber" initials="SW" userId="S::Stephen.Wyber@ifla.org::2dc956e4-9658-4eec-b3f0-a7fc028dcaa9" providerId="AD"/>
  <p188:author id="{3BA8F6C0-0512-BC2E-D449-D545951AD2A4}" name="Kristine Paberza" initials="KP" userId="S::Kristine.Paberza@ifla.org::dfc7b6b9-e39e-461a-94d7-a5f1ee717d04" providerId="AD"/>
  <p188:author id="{FBEAE1D7-70B9-9B03-4E8A-6384CED9E5D3}" name="Stephen Wyber" initials="SW" userId="S::stephen.wyber@ifla.org::2dc956e4-9658-4eec-b3f0-a7fc028dcaa9" providerId="AD"/>
  <p188:author id="{D2B640F4-BE04-FA20-E261-2DA26F040656}" name="Sharon Memis" initials="SM" userId="S::Sharon.Memis@ifla.org::8d1d5573-d9fd-4ac3-9a40-43ffec98825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924" y="6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ABC7-D40E-84D7-6656-C32A7AF52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340D96-8A74-E98E-9803-26044E5945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2348D8C-0E07-68B5-EC4D-0F99172FF7CD}"/>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E85F6F65-5B2B-5825-1A1A-57363A46C3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89A48-0595-FF67-998B-1220E65F1882}"/>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5628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6D43-17A3-FA38-F054-F03EEE7995F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90B90B-8F23-94CF-D8F0-62BB97155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AF8DF2-15E7-8D28-94EB-D13CF21604F1}"/>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9BF031A4-F2BE-8A2B-97BE-883BA9D34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661A12-241F-ED16-3DA0-0EBCBDEDF8A3}"/>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30616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BD068-1BC6-CECE-1DDB-9C5C6E2797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13004A-D64B-BF5F-D8D2-C6C77D1D5A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C8A8E-3F94-88B2-6186-5930274CC969}"/>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100C419A-8A5B-5AA2-D3BB-A2087561E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D6AAC-E0D8-C6DE-7173-8952BDC11FD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723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F741-3BBC-8F70-0016-AC4FBF6616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B31026-CD4B-CC2A-8562-1F0F7AD5CF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9F6B10-7566-E54D-FE68-4106C109C26F}"/>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07E9C09C-5755-0073-9D22-FD9D4FBEA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A051BE-7F48-F3FC-9291-80E974EBA6B0}"/>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96961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F57DD-793A-0C63-D66D-9A28B18320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3EE868-83A3-4E3F-37A0-3398C5734D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F50855-BC84-FE39-8FD9-719895FF45B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CDC73781-29E4-3E7A-F4B5-3FA074EA3A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FBEBC8-14A7-281A-5543-08815E23FB84}"/>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26088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7B4E-1FA3-B999-0B21-52A0F79C8B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419FF-6682-011E-E534-BF0BC4F73E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980C1-14D3-1C67-A85B-39D1FB203B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7A5878-E989-E44D-C868-85D52064B68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41532BFE-64B7-4CD1-8F9D-6D63E8AF41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A78F9-C3A0-1090-1140-0180071E5731}"/>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259461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C535-7CF7-7514-464D-5E5EFE54E0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C7BDC-5508-E924-E5C9-C008A6E398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6E4B74-7A0C-7816-029F-CE4F8D62D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21805-689C-2679-CB59-9D119F3C1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200E-EDCD-C55F-8A8F-83A03C041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1268E5-4889-C245-9598-144C69B5F1F7}"/>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8" name="Footer Placeholder 7">
            <a:extLst>
              <a:ext uri="{FF2B5EF4-FFF2-40B4-BE49-F238E27FC236}">
                <a16:creationId xmlns:a16="http://schemas.microsoft.com/office/drawing/2014/main" id="{F5827DCA-B4EC-6DCB-CEBE-A7BBC1D62A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55AAC6-F87A-834F-0FC5-94EB75BAAD6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63374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24BFB-0758-7E97-5447-1711E2F417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83C3D-D36E-2FE5-4C73-56ACAED54BB9}"/>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4" name="Footer Placeholder 3">
            <a:extLst>
              <a:ext uri="{FF2B5EF4-FFF2-40B4-BE49-F238E27FC236}">
                <a16:creationId xmlns:a16="http://schemas.microsoft.com/office/drawing/2014/main" id="{89AE0242-E15A-83B0-F545-3081F2F5A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7A6344-B2CC-13AF-A8E7-C0D6964441B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222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05C8B-CCA3-B18B-4D98-080A69E66B1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3" name="Footer Placeholder 2">
            <a:extLst>
              <a:ext uri="{FF2B5EF4-FFF2-40B4-BE49-F238E27FC236}">
                <a16:creationId xmlns:a16="http://schemas.microsoft.com/office/drawing/2014/main" id="{C0DE2875-53A0-AE4A-BAE2-2BEF34758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0E3890D-0F8C-700D-AB86-08F0600BEDDF}"/>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4854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83D-793F-0254-1CD7-1A49D6AF1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B0A822-A57B-D833-BCCA-C35013C9F9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3DB9A2-94D5-DE98-2E6F-3E33D06C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FA7D0-697D-C352-6053-4F40048FA162}"/>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8FE6493E-1F73-6A89-272A-6BE5D0C58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F0276-1EA3-7C68-46C0-9E5A41BC012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917211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6FD-3175-EE18-3CB3-3780776A78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6FEA9E-534E-7451-E3E3-F002CDCD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65144A-55F5-4EC4-4AB5-B160807E8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058F99-EB4E-F6DF-719F-06C681D436B5}"/>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F6A088BC-E099-351D-07B5-88440D4FB5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008851-0CD9-9DB0-4A74-6A0A0E9B983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901305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96AAF-2503-643A-7265-337815034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Klicken Sie hier, um den Master-Titelstil zu bearbeiten</a:t>
            </a:r>
            <a:endParaRPr lang="en-GB"/>
          </a:p>
        </p:txBody>
      </p:sp>
      <p:sp>
        <p:nvSpPr>
          <p:cNvPr id="3" name="Text Placeholder 2">
            <a:extLst>
              <a:ext uri="{FF2B5EF4-FFF2-40B4-BE49-F238E27FC236}">
                <a16:creationId xmlns:a16="http://schemas.microsoft.com/office/drawing/2014/main" id="{F01DAC45-9CD7-A370-88F3-0CCB6E4F1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Klicken Sie auf , um Mastertextstile zu bearbeiten</a:t>
            </a:r>
          </a:p>
          <a:p>
            <a:pPr lvl="1"/>
            <a:r>
              <a:rPr lang="en-US"/>
              <a:t>Zweite Ebene</a:t>
            </a:r>
          </a:p>
          <a:p>
            <a:pPr lvl="2"/>
            <a:r>
              <a:rPr lang="en-US"/>
              <a:t>Dritte Ebene</a:t>
            </a:r>
          </a:p>
          <a:p>
            <a:pPr lvl="3"/>
            <a:r>
              <a:rPr lang="en-US"/>
              <a:t>Vierte Ebene</a:t>
            </a:r>
          </a:p>
          <a:p>
            <a:pPr lvl="4"/>
            <a:r>
              <a:rPr lang="en-US"/>
              <a:t>Fünfte Ebene</a:t>
            </a:r>
            <a:endParaRPr lang="en-GB"/>
          </a:p>
        </p:txBody>
      </p:sp>
      <p:sp>
        <p:nvSpPr>
          <p:cNvPr id="4" name="Date Placeholder 3">
            <a:extLst>
              <a:ext uri="{FF2B5EF4-FFF2-40B4-BE49-F238E27FC236}">
                <a16:creationId xmlns:a16="http://schemas.microsoft.com/office/drawing/2014/main" id="{6C35ABA0-6744-2532-DB83-00C2193C8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65737789-147B-8A26-9E70-424476CF2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7E0BE5D-FF19-55EB-A019-B82CDD53C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63E488-82AC-4F87-BC23-0173576F4031}" type="slidenum">
              <a:rPr lang="en-GB" smtClean="0"/>
              <a:t>‹#›</a:t>
            </a:fld>
            <a:endParaRPr lang="en-GB"/>
          </a:p>
        </p:txBody>
      </p:sp>
    </p:spTree>
    <p:extLst>
      <p:ext uri="{BB962C8B-B14F-4D97-AF65-F5344CB8AC3E}">
        <p14:creationId xmlns:p14="http://schemas.microsoft.com/office/powerpoint/2010/main" val="343221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997949"/>
            <a:ext cx="11048570" cy="3093154"/>
          </a:xfrm>
          <a:prstGeom prst="rect">
            <a:avLst/>
          </a:prstGeom>
          <a:solidFill>
            <a:schemeClr val="bg1"/>
          </a:solidFill>
          <a:ln w="38100">
            <a:solidFill>
              <a:schemeClr val="accent4">
                <a:lumMod val="50000"/>
              </a:schemeClr>
            </a:solidFill>
          </a:ln>
        </p:spPr>
        <p:txBody>
          <a:bodyPr wrap="square" rtlCol="0">
            <a:spAutoFit/>
          </a:bodyPr>
          <a:lstStyle/>
          <a:p>
            <a:r>
              <a:rPr lang="nl-NL" sz="1200" dirty="0"/>
              <a:t>Die IFLA wurde in der Überzeugung gegründet, dass wir - Bibliotheksverbände, Bibliotheken, Bibliotheks- und Informationsfachleute und andere - gemeinsam mehr erreichen können, wenn wir international zusammenarbeiten, als wenn wir getrennt arbeiten. Im Besonderen:</a:t>
            </a:r>
          </a:p>
          <a:p>
            <a:endParaRPr lang="nl-NL" sz="1200" dirty="0"/>
          </a:p>
          <a:p>
            <a:pPr marL="342900" indent="-342900">
              <a:buFont typeface="+mj-lt"/>
              <a:buAutoNum type="arabicPeriod"/>
            </a:pPr>
            <a:r>
              <a:rPr lang="nl-NL" sz="1200" dirty="0"/>
              <a:t>Wir haben genügend Gemeinsamkeiten in Bezug auf die von uns angestrebten Ziele, die von uns vertretenen Werte und die Herausforderungen, mit denen wir konfrontiert sind, so dass ein Erfahrungsaustausch und die Entwicklung von Standards, Leitlinien und anderen gemeinsamen Bezugspunkten auf internationaler Ebene sowohl möglich als auch wertvoll ist.</a:t>
            </a:r>
          </a:p>
          <a:p>
            <a:pPr marL="342900" indent="-342900">
              <a:buFont typeface="+mj-lt"/>
              <a:buAutoNum type="arabicPeriod"/>
            </a:pPr>
            <a:r>
              <a:rPr lang="en-GB" sz="1200" dirty="0" err="1"/>
              <a:t>Bibliotheken</a:t>
            </a:r>
            <a:r>
              <a:rPr lang="en-GB" sz="1200" dirty="0"/>
              <a:t> </a:t>
            </a:r>
            <a:r>
              <a:rPr lang="en-GB" sz="1200" dirty="0" err="1"/>
              <a:t>können</a:t>
            </a:r>
            <a:r>
              <a:rPr lang="en-GB" sz="1200" dirty="0"/>
              <a:t> </a:t>
            </a:r>
            <a:r>
              <a:rPr lang="en-GB" sz="1200" dirty="0" err="1"/>
              <a:t>Nutzer</a:t>
            </a:r>
            <a:r>
              <a:rPr lang="en-GB" sz="1200" dirty="0"/>
              <a:t> und </a:t>
            </a:r>
            <a:r>
              <a:rPr lang="en-GB" sz="1200" dirty="0" err="1"/>
              <a:t>weitere</a:t>
            </a:r>
            <a:r>
              <a:rPr lang="en-GB" sz="1200" dirty="0"/>
              <a:t> </a:t>
            </a:r>
            <a:r>
              <a:rPr lang="en-GB" sz="1200" dirty="0" err="1"/>
              <a:t>Gemeinschaften</a:t>
            </a:r>
            <a:r>
              <a:rPr lang="en-GB" sz="1200" dirty="0"/>
              <a:t> in </a:t>
            </a:r>
            <a:r>
              <a:rPr lang="en-GB" sz="1200" dirty="0" err="1"/>
              <a:t>einem</a:t>
            </a:r>
            <a:r>
              <a:rPr lang="en-GB" sz="1200" dirty="0"/>
              <a:t> </a:t>
            </a:r>
            <a:r>
              <a:rPr lang="en-GB" sz="1200" dirty="0" err="1"/>
              <a:t>globalen</a:t>
            </a:r>
            <a:r>
              <a:rPr lang="en-GB" sz="1200" dirty="0"/>
              <a:t> </a:t>
            </a:r>
            <a:r>
              <a:rPr lang="en-GB" sz="1200" dirty="0" err="1"/>
              <a:t>Informationsumfeld</a:t>
            </a:r>
            <a:r>
              <a:rPr lang="en-GB" sz="1200" dirty="0"/>
              <a:t> am </a:t>
            </a:r>
            <a:r>
              <a:rPr lang="en-GB" sz="1200" dirty="0" err="1"/>
              <a:t>besten</a:t>
            </a:r>
            <a:r>
              <a:rPr lang="en-GB" sz="1200" dirty="0"/>
              <a:t> </a:t>
            </a:r>
            <a:r>
              <a:rPr lang="en-GB" sz="1200" dirty="0" err="1"/>
              <a:t>durch</a:t>
            </a:r>
            <a:r>
              <a:rPr lang="en-GB" sz="1200" dirty="0"/>
              <a:t> </a:t>
            </a:r>
            <a:r>
              <a:rPr lang="en-GB" sz="1200" dirty="0" err="1"/>
              <a:t>praktische</a:t>
            </a:r>
            <a:r>
              <a:rPr lang="en-GB" sz="1200" dirty="0"/>
              <a:t> </a:t>
            </a:r>
            <a:r>
              <a:rPr lang="en-GB" sz="1200" dirty="0" err="1"/>
              <a:t>Zusammenarbeit</a:t>
            </a:r>
            <a:r>
              <a:rPr lang="en-GB" sz="1200" dirty="0"/>
              <a:t> </a:t>
            </a:r>
            <a:r>
              <a:rPr lang="en-GB" sz="1200" dirty="0" err="1"/>
              <a:t>unterstützen</a:t>
            </a:r>
            <a:r>
              <a:rPr lang="en-GB" sz="1200" dirty="0"/>
              <a:t>. Dies </a:t>
            </a:r>
            <a:r>
              <a:rPr lang="en-GB" sz="1200" dirty="0" err="1"/>
              <a:t>wird</a:t>
            </a:r>
            <a:r>
              <a:rPr lang="en-GB" sz="1200" dirty="0"/>
              <a:t> </a:t>
            </a:r>
            <a:r>
              <a:rPr lang="en-GB" sz="1200" dirty="0" err="1"/>
              <a:t>durch</a:t>
            </a:r>
            <a:r>
              <a:rPr lang="en-GB" sz="1200" dirty="0"/>
              <a:t> </a:t>
            </a:r>
            <a:r>
              <a:rPr lang="en-GB" sz="1200" dirty="0" err="1"/>
              <a:t>Strukturen</a:t>
            </a:r>
            <a:r>
              <a:rPr lang="en-GB" sz="1200" dirty="0"/>
              <a:t> und </a:t>
            </a:r>
            <a:r>
              <a:rPr lang="en-GB" sz="1200" dirty="0" err="1"/>
              <a:t>Instrumente</a:t>
            </a:r>
            <a:r>
              <a:rPr lang="en-GB" sz="1200" dirty="0"/>
              <a:t> </a:t>
            </a:r>
            <a:r>
              <a:rPr lang="en-GB" sz="1200" dirty="0" err="1"/>
              <a:t>erleichtert</a:t>
            </a:r>
            <a:r>
              <a:rPr lang="en-GB" sz="1200" dirty="0"/>
              <a:t>, die </a:t>
            </a:r>
            <a:r>
              <a:rPr lang="en-GB" sz="1200" dirty="0" err="1"/>
              <a:t>die</a:t>
            </a:r>
            <a:r>
              <a:rPr lang="en-GB" sz="1200" dirty="0"/>
              <a:t> </a:t>
            </a:r>
            <a:r>
              <a:rPr lang="en-GB" sz="1200" dirty="0" err="1"/>
              <a:t>Zusammenarbeit</a:t>
            </a:r>
            <a:r>
              <a:rPr lang="en-GB" sz="1200" dirty="0"/>
              <a:t> </a:t>
            </a:r>
            <a:r>
              <a:rPr lang="en-GB" sz="1200" dirty="0" err="1"/>
              <a:t>vereinfachen</a:t>
            </a:r>
            <a:endParaRPr lang="en-GB" sz="1200" dirty="0"/>
          </a:p>
          <a:p>
            <a:pPr marL="342900" indent="-342900">
              <a:buFont typeface="+mj-lt"/>
              <a:buAutoNum type="arabicPeriod"/>
            </a:pPr>
            <a:r>
              <a:rPr lang="en-GB" sz="1200" dirty="0"/>
              <a:t>Die auf </a:t>
            </a:r>
            <a:r>
              <a:rPr lang="en-GB" sz="1200" dirty="0" err="1"/>
              <a:t>globaler</a:t>
            </a:r>
            <a:r>
              <a:rPr lang="en-GB" sz="1200" dirty="0"/>
              <a:t> Ebene </a:t>
            </a:r>
            <a:r>
              <a:rPr lang="en-GB" sz="1200" dirty="0" err="1"/>
              <a:t>stattfindenden</a:t>
            </a:r>
            <a:r>
              <a:rPr lang="en-GB" sz="1200" dirty="0"/>
              <a:t> </a:t>
            </a:r>
            <a:r>
              <a:rPr lang="en-GB" sz="1200" dirty="0" err="1"/>
              <a:t>Diskussionen</a:t>
            </a:r>
            <a:r>
              <a:rPr lang="en-GB" sz="1200" dirty="0"/>
              <a:t> und </a:t>
            </a:r>
            <a:r>
              <a:rPr lang="en-GB" sz="1200" dirty="0" err="1"/>
              <a:t>getroffenen</a:t>
            </a:r>
            <a:r>
              <a:rPr lang="en-GB" sz="1200" dirty="0"/>
              <a:t> </a:t>
            </a:r>
            <a:r>
              <a:rPr lang="en-GB" sz="1200" dirty="0" err="1"/>
              <a:t>Entscheidungen</a:t>
            </a:r>
            <a:r>
              <a:rPr lang="en-GB" sz="1200" dirty="0"/>
              <a:t> </a:t>
            </a:r>
            <a:r>
              <a:rPr lang="en-GB" sz="1200" dirty="0" err="1"/>
              <a:t>betreffen</a:t>
            </a:r>
            <a:r>
              <a:rPr lang="en-GB" sz="1200" dirty="0"/>
              <a:t> </a:t>
            </a:r>
            <a:r>
              <a:rPr lang="en-GB" sz="1200" dirty="0" err="1"/>
              <a:t>nicht</a:t>
            </a:r>
            <a:r>
              <a:rPr lang="en-GB" sz="1200" dirty="0"/>
              <a:t> </a:t>
            </a:r>
            <a:r>
              <a:rPr lang="en-GB" sz="1200" dirty="0" err="1"/>
              <a:t>nur</a:t>
            </a:r>
            <a:r>
              <a:rPr lang="en-GB" sz="1200" dirty="0"/>
              <a:t> </a:t>
            </a:r>
            <a:r>
              <a:rPr lang="en-GB" sz="1200" dirty="0" err="1"/>
              <a:t>Bibliotheken</a:t>
            </a:r>
            <a:r>
              <a:rPr lang="en-GB" sz="1200" dirty="0"/>
              <a:t>, </a:t>
            </a:r>
            <a:r>
              <a:rPr lang="en-GB" sz="1200" dirty="0" err="1"/>
              <a:t>sondern</a:t>
            </a:r>
            <a:r>
              <a:rPr lang="en-GB" sz="1200" dirty="0"/>
              <a:t> </a:t>
            </a:r>
            <a:r>
              <a:rPr lang="en-GB" sz="1200" dirty="0" err="1"/>
              <a:t>profitieren</a:t>
            </a:r>
            <a:r>
              <a:rPr lang="en-GB" sz="1200" dirty="0"/>
              <a:t> </a:t>
            </a:r>
            <a:r>
              <a:rPr lang="en-GB" sz="1200" dirty="0" err="1"/>
              <a:t>auch</a:t>
            </a:r>
            <a:r>
              <a:rPr lang="en-GB" sz="1200" dirty="0"/>
              <a:t> von den </a:t>
            </a:r>
            <a:r>
              <a:rPr lang="en-GB" sz="1200" dirty="0" err="1"/>
              <a:t>Beiträgen</a:t>
            </a:r>
            <a:r>
              <a:rPr lang="en-GB" sz="1200" dirty="0"/>
              <a:t> der </a:t>
            </a:r>
            <a:r>
              <a:rPr lang="en-GB" sz="1200" dirty="0" err="1"/>
              <a:t>Bibliotheken</a:t>
            </a:r>
            <a:r>
              <a:rPr lang="en-GB" sz="1200" dirty="0"/>
              <a:t>. Es </a:t>
            </a:r>
            <a:r>
              <a:rPr lang="en-GB" sz="1200" dirty="0" err="1"/>
              <a:t>ist</a:t>
            </a:r>
            <a:r>
              <a:rPr lang="en-GB" sz="1200" dirty="0"/>
              <a:t> </a:t>
            </a:r>
            <a:r>
              <a:rPr lang="en-GB" sz="1200" dirty="0" err="1"/>
              <a:t>wichtig</a:t>
            </a:r>
            <a:r>
              <a:rPr lang="en-GB" sz="1200" dirty="0"/>
              <a:t>, </a:t>
            </a:r>
            <a:r>
              <a:rPr lang="en-GB" sz="1200" dirty="0" err="1"/>
              <a:t>dass</a:t>
            </a:r>
            <a:r>
              <a:rPr lang="en-GB" sz="1200" dirty="0"/>
              <a:t> die </a:t>
            </a:r>
            <a:r>
              <a:rPr lang="en-GB" sz="1200" dirty="0" err="1"/>
              <a:t>Bibliotheken</a:t>
            </a:r>
            <a:r>
              <a:rPr lang="en-GB" sz="1200" dirty="0"/>
              <a:t> </a:t>
            </a:r>
            <a:r>
              <a:rPr lang="en-GB" sz="1200" dirty="0" err="1"/>
              <a:t>eine</a:t>
            </a:r>
            <a:r>
              <a:rPr lang="en-GB" sz="1200" dirty="0"/>
              <a:t> </a:t>
            </a:r>
            <a:r>
              <a:rPr lang="en-GB" sz="1200" dirty="0" err="1"/>
              <a:t>Stimme</a:t>
            </a:r>
            <a:r>
              <a:rPr lang="en-GB" sz="1200" dirty="0"/>
              <a:t> am Tisch </a:t>
            </a:r>
            <a:r>
              <a:rPr lang="en-GB" sz="1200" dirty="0" err="1"/>
              <a:t>haben</a:t>
            </a:r>
            <a:r>
              <a:rPr lang="en-GB" sz="1200" dirty="0"/>
              <a:t>.</a:t>
            </a:r>
          </a:p>
          <a:p>
            <a:pPr marL="342900" indent="-342900">
              <a:buFont typeface="+mj-lt"/>
              <a:buAutoNum type="arabicPeriod"/>
            </a:pPr>
            <a:r>
              <a:rPr lang="en-GB" sz="1200" dirty="0"/>
              <a:t>Es </a:t>
            </a:r>
            <a:r>
              <a:rPr lang="en-GB" sz="1200" dirty="0" err="1"/>
              <a:t>gibt</a:t>
            </a:r>
            <a:r>
              <a:rPr lang="en-GB" sz="1200" dirty="0"/>
              <a:t> </a:t>
            </a:r>
            <a:r>
              <a:rPr lang="en-GB" sz="1200" dirty="0" err="1"/>
              <a:t>Partnerschaften</a:t>
            </a:r>
            <a:r>
              <a:rPr lang="en-GB" sz="1200" dirty="0"/>
              <a:t>, die </a:t>
            </a:r>
            <a:r>
              <a:rPr lang="en-GB" sz="1200" dirty="0" err="1"/>
              <a:t>wir</a:t>
            </a:r>
            <a:r>
              <a:rPr lang="en-GB" sz="1200" dirty="0"/>
              <a:t> auf </a:t>
            </a:r>
            <a:r>
              <a:rPr lang="en-GB" sz="1200" dirty="0" err="1"/>
              <a:t>globaler</a:t>
            </a:r>
            <a:r>
              <a:rPr lang="en-GB" sz="1200" dirty="0"/>
              <a:t> Ebene </a:t>
            </a:r>
            <a:r>
              <a:rPr lang="en-GB" sz="1200" dirty="0" err="1"/>
              <a:t>eingehen</a:t>
            </a:r>
            <a:r>
              <a:rPr lang="en-GB" sz="1200" dirty="0"/>
              <a:t> </a:t>
            </a:r>
            <a:r>
              <a:rPr lang="en-GB" sz="1200" dirty="0" err="1"/>
              <a:t>können</a:t>
            </a:r>
            <a:r>
              <a:rPr lang="en-GB" sz="1200" dirty="0"/>
              <a:t> und die den </a:t>
            </a:r>
            <a:r>
              <a:rPr lang="en-GB" sz="1200" dirty="0" err="1"/>
              <a:t>Bibliotheksverbänden</a:t>
            </a:r>
            <a:r>
              <a:rPr lang="en-GB" sz="1200" dirty="0"/>
              <a:t>, </a:t>
            </a:r>
            <a:r>
              <a:rPr lang="en-GB" sz="1200" dirty="0" err="1"/>
              <a:t>Institutionen</a:t>
            </a:r>
            <a:r>
              <a:rPr lang="en-GB" sz="1200" dirty="0"/>
              <a:t> und </a:t>
            </a:r>
            <a:r>
              <a:rPr lang="en-GB" sz="1200" dirty="0" err="1"/>
              <a:t>ihren</a:t>
            </a:r>
            <a:r>
              <a:rPr lang="en-GB" sz="1200" dirty="0"/>
              <a:t> </a:t>
            </a:r>
            <a:r>
              <a:rPr lang="en-GB" sz="1200" dirty="0" err="1"/>
              <a:t>Mitarbeitern</a:t>
            </a:r>
            <a:r>
              <a:rPr lang="en-GB" sz="1200" dirty="0"/>
              <a:t> </a:t>
            </a:r>
            <a:r>
              <a:rPr lang="en-GB" sz="1200" dirty="0" err="1"/>
              <a:t>überall</a:t>
            </a:r>
            <a:r>
              <a:rPr lang="en-GB" sz="1200" dirty="0"/>
              <a:t> </a:t>
            </a:r>
            <a:r>
              <a:rPr lang="en-GB" sz="1200" dirty="0" err="1"/>
              <a:t>Vorteile</a:t>
            </a:r>
            <a:r>
              <a:rPr lang="en-GB" sz="1200" dirty="0"/>
              <a:t> </a:t>
            </a:r>
            <a:r>
              <a:rPr lang="en-GB" sz="1200" dirty="0" err="1"/>
              <a:t>bringen</a:t>
            </a:r>
            <a:r>
              <a:rPr lang="en-GB" sz="1200" dirty="0"/>
              <a:t> </a:t>
            </a:r>
            <a:r>
              <a:rPr lang="en-GB" sz="1200" dirty="0" err="1"/>
              <a:t>können</a:t>
            </a:r>
            <a:r>
              <a:rPr lang="en-GB" sz="1200" dirty="0"/>
              <a:t>.</a:t>
            </a:r>
          </a:p>
          <a:p>
            <a:pPr marL="342900" indent="-342900">
              <a:buFont typeface="+mj-lt"/>
              <a:buAutoNum type="arabicPeriod"/>
            </a:pPr>
            <a:r>
              <a:rPr lang="en-GB" sz="1200" dirty="0" err="1"/>
              <a:t>Wir</a:t>
            </a:r>
            <a:r>
              <a:rPr lang="en-GB" sz="1200" dirty="0"/>
              <a:t> </a:t>
            </a:r>
            <a:r>
              <a:rPr lang="en-GB" sz="1200" dirty="0" err="1"/>
              <a:t>haben</a:t>
            </a:r>
            <a:r>
              <a:rPr lang="en-GB" sz="1200" dirty="0"/>
              <a:t> </a:t>
            </a:r>
            <a:r>
              <a:rPr lang="en-GB" sz="1200" dirty="0" err="1"/>
              <a:t>ein</a:t>
            </a:r>
            <a:r>
              <a:rPr lang="en-GB" sz="1200" dirty="0"/>
              <a:t> Engagement </a:t>
            </a:r>
            <a:r>
              <a:rPr lang="en-GB" sz="1200" dirty="0" err="1"/>
              <a:t>füreinander</a:t>
            </a:r>
            <a:r>
              <a:rPr lang="en-GB" sz="1200" dirty="0"/>
              <a:t> und </a:t>
            </a:r>
            <a:r>
              <a:rPr lang="en-GB" sz="1200" dirty="0" err="1"/>
              <a:t>ein</a:t>
            </a:r>
            <a:r>
              <a:rPr lang="en-GB" sz="1200" dirty="0"/>
              <a:t> </a:t>
            </a:r>
            <a:r>
              <a:rPr lang="en-GB" sz="1200" dirty="0" err="1"/>
              <a:t>Gefühl</a:t>
            </a:r>
            <a:r>
              <a:rPr lang="en-GB" sz="1200" dirty="0"/>
              <a:t> der </a:t>
            </a:r>
            <a:r>
              <a:rPr lang="en-GB" sz="1200" dirty="0" err="1"/>
              <a:t>Solidarität</a:t>
            </a:r>
            <a:r>
              <a:rPr lang="en-GB" sz="1200" dirty="0"/>
              <a:t>, das </a:t>
            </a:r>
            <a:r>
              <a:rPr lang="en-GB" sz="1200" dirty="0" err="1"/>
              <a:t>durch</a:t>
            </a:r>
            <a:r>
              <a:rPr lang="en-GB" sz="1200" dirty="0"/>
              <a:t> </a:t>
            </a:r>
            <a:r>
              <a:rPr lang="en-GB" sz="1200" dirty="0" err="1"/>
              <a:t>internationale</a:t>
            </a:r>
            <a:r>
              <a:rPr lang="en-GB" sz="1200" dirty="0"/>
              <a:t> </a:t>
            </a:r>
            <a:r>
              <a:rPr lang="en-GB" sz="1200" dirty="0" err="1"/>
              <a:t>Maßnahmen</a:t>
            </a:r>
            <a:r>
              <a:rPr lang="en-GB" sz="1200" dirty="0"/>
              <a:t> in </a:t>
            </a:r>
            <a:r>
              <a:rPr lang="en-GB" sz="1200" dirty="0" err="1"/>
              <a:t>Ergebnisse</a:t>
            </a:r>
            <a:r>
              <a:rPr lang="en-GB" sz="1200" dirty="0"/>
              <a:t> </a:t>
            </a:r>
            <a:r>
              <a:rPr lang="en-GB" sz="1200" dirty="0" err="1"/>
              <a:t>umgewandelt</a:t>
            </a:r>
            <a:r>
              <a:rPr lang="en-GB" sz="1200" dirty="0"/>
              <a:t> </a:t>
            </a:r>
            <a:r>
              <a:rPr lang="en-GB" sz="1200" dirty="0" err="1"/>
              <a:t>werden</a:t>
            </a:r>
            <a:r>
              <a:rPr lang="en-GB" sz="1200" dirty="0"/>
              <a:t> </a:t>
            </a:r>
            <a:r>
              <a:rPr lang="en-GB" sz="1200" dirty="0" err="1"/>
              <a:t>kann</a:t>
            </a:r>
            <a:endParaRPr lang="en-GB" sz="1200" dirty="0"/>
          </a:p>
          <a:p>
            <a:endParaRPr lang="en-GB" sz="1200" dirty="0"/>
          </a:p>
          <a:p>
            <a:r>
              <a:rPr lang="en-GB" sz="1200" dirty="0" err="1"/>
              <a:t>Diese</a:t>
            </a:r>
            <a:r>
              <a:rPr lang="en-GB" sz="1200" dirty="0"/>
              <a:t> </a:t>
            </a:r>
            <a:r>
              <a:rPr lang="en-GB" sz="1200" dirty="0" err="1"/>
              <a:t>Strategie</a:t>
            </a:r>
            <a:r>
              <a:rPr lang="en-GB" sz="1200" dirty="0"/>
              <a:t> </a:t>
            </a:r>
            <a:r>
              <a:rPr lang="en-GB" sz="1200" dirty="0" err="1"/>
              <a:t>zielt</a:t>
            </a:r>
            <a:r>
              <a:rPr lang="en-GB" sz="1200" dirty="0"/>
              <a:t> </a:t>
            </a:r>
            <a:r>
              <a:rPr lang="en-GB" sz="1200" dirty="0" err="1"/>
              <a:t>darauf</a:t>
            </a:r>
            <a:r>
              <a:rPr lang="en-GB" sz="1200" dirty="0"/>
              <a:t> ab, </a:t>
            </a:r>
            <a:r>
              <a:rPr lang="en-GB" sz="1200" dirty="0" err="1"/>
              <a:t>unseren</a:t>
            </a:r>
            <a:r>
              <a:rPr lang="en-GB" sz="1200" dirty="0"/>
              <a:t> </a:t>
            </a:r>
            <a:r>
              <a:rPr lang="en-GB" sz="1200" dirty="0" err="1"/>
              <a:t>Auftrag</a:t>
            </a:r>
            <a:r>
              <a:rPr lang="en-GB" sz="1200" dirty="0"/>
              <a:t> </a:t>
            </a:r>
            <a:r>
              <a:rPr lang="en-GB" sz="1200" dirty="0" err="1"/>
              <a:t>zu</a:t>
            </a:r>
            <a:r>
              <a:rPr lang="en-GB" sz="1200" dirty="0"/>
              <a:t> </a:t>
            </a:r>
            <a:r>
              <a:rPr lang="en-GB" sz="1200" dirty="0" err="1"/>
              <a:t>operationalisieren</a:t>
            </a:r>
            <a:r>
              <a:rPr lang="en-GB" sz="1200" dirty="0"/>
              <a:t> und </a:t>
            </a:r>
            <a:r>
              <a:rPr lang="en-GB" sz="1200" dirty="0" err="1"/>
              <a:t>unser</a:t>
            </a:r>
            <a:r>
              <a:rPr lang="en-GB" sz="1200" dirty="0"/>
              <a:t> </a:t>
            </a:r>
            <a:r>
              <a:rPr lang="en-GB" sz="1200" dirty="0" err="1"/>
              <a:t>Potenzial</a:t>
            </a:r>
            <a:r>
              <a:rPr lang="en-GB" sz="1200" dirty="0"/>
              <a:t> </a:t>
            </a:r>
            <a:r>
              <a:rPr lang="en-GB" sz="1200" dirty="0" err="1"/>
              <a:t>auszuschöpfen</a:t>
            </a:r>
            <a:r>
              <a:rPr lang="en-GB" sz="1200" dirty="0"/>
              <a:t>, um für das </a:t>
            </a:r>
            <a:r>
              <a:rPr lang="en-GB" sz="1200" dirty="0" err="1"/>
              <a:t>globale</a:t>
            </a:r>
            <a:r>
              <a:rPr lang="en-GB" sz="1200" dirty="0"/>
              <a:t> </a:t>
            </a:r>
            <a:r>
              <a:rPr lang="en-GB" sz="1200" dirty="0" err="1"/>
              <a:t>Bibliothekswesen</a:t>
            </a:r>
            <a:r>
              <a:rPr lang="en-GB" sz="1200" dirty="0"/>
              <a:t> und </a:t>
            </a:r>
            <a:r>
              <a:rPr lang="en-GB" sz="1200" dirty="0" err="1"/>
              <a:t>damit</a:t>
            </a:r>
            <a:r>
              <a:rPr lang="en-GB" sz="1200" dirty="0"/>
              <a:t> für die </a:t>
            </a:r>
            <a:r>
              <a:rPr lang="en-GB" sz="1200" dirty="0" err="1"/>
              <a:t>Gemeinschaften</a:t>
            </a:r>
            <a:r>
              <a:rPr lang="en-GB" sz="1200" dirty="0"/>
              <a:t>, </a:t>
            </a:r>
            <a:r>
              <a:rPr lang="en-GB" sz="1200" dirty="0" err="1"/>
              <a:t>denen</a:t>
            </a:r>
            <a:r>
              <a:rPr lang="en-GB" sz="1200" dirty="0"/>
              <a:t> es </a:t>
            </a:r>
            <a:r>
              <a:rPr lang="en-GB" sz="1200" dirty="0" err="1"/>
              <a:t>dient</a:t>
            </a:r>
            <a:r>
              <a:rPr lang="en-GB" sz="1200" dirty="0"/>
              <a:t>, </a:t>
            </a:r>
            <a:r>
              <a:rPr lang="en-GB" sz="1200" dirty="0" err="1"/>
              <a:t>etwas</a:t>
            </a:r>
            <a:r>
              <a:rPr lang="en-GB" sz="1200" dirty="0"/>
              <a:t> </a:t>
            </a:r>
            <a:r>
              <a:rPr lang="en-GB" sz="1200" dirty="0" err="1"/>
              <a:t>zu</a:t>
            </a:r>
            <a:r>
              <a:rPr lang="en-GB" sz="1200" dirty="0"/>
              <a:t> </a:t>
            </a:r>
            <a:r>
              <a:rPr lang="en-GB" sz="1200" dirty="0" err="1"/>
              <a:t>bewirken</a:t>
            </a:r>
            <a:endParaRPr lang="en-GB" sz="1200" dirty="0"/>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41317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Warum international zusammenarbeiten?</a:t>
            </a:r>
            <a:endParaRPr lang="en-GB" sz="320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589779"/>
            <a:ext cx="11048570" cy="1785104"/>
          </a:xfrm>
          <a:prstGeom prst="rect">
            <a:avLst/>
          </a:prstGeom>
          <a:solidFill>
            <a:schemeClr val="bg1"/>
          </a:solidFill>
          <a:ln w="38100">
            <a:solidFill>
              <a:schemeClr val="accent4">
                <a:lumMod val="50000"/>
              </a:schemeClr>
            </a:solidFill>
          </a:ln>
        </p:spPr>
        <p:txBody>
          <a:bodyPr wrap="square" rtlCol="0">
            <a:spAutoFit/>
          </a:bodyPr>
          <a:lstStyle/>
          <a:p>
            <a:r>
              <a:rPr lang="en-GB" sz="1100" dirty="0"/>
              <a:t>Die </a:t>
            </a:r>
            <a:r>
              <a:rPr lang="en-GB" sz="1100" dirty="0" err="1"/>
              <a:t>Strategie</a:t>
            </a:r>
            <a:r>
              <a:rPr lang="en-GB" sz="1100" dirty="0"/>
              <a:t> </a:t>
            </a:r>
            <a:r>
              <a:rPr lang="en-GB" sz="1100" dirty="0" err="1"/>
              <a:t>legt</a:t>
            </a:r>
            <a:r>
              <a:rPr lang="en-GB" sz="1100" dirty="0"/>
              <a:t> </a:t>
            </a:r>
            <a:r>
              <a:rPr lang="en-GB" sz="1100" dirty="0" err="1"/>
              <a:t>unsere</a:t>
            </a:r>
            <a:r>
              <a:rPr lang="en-GB" sz="1100" dirty="0"/>
              <a:t> </a:t>
            </a:r>
            <a:r>
              <a:rPr lang="en-GB" sz="1100" dirty="0" err="1"/>
              <a:t>Theorie</a:t>
            </a:r>
            <a:r>
              <a:rPr lang="en-GB" sz="1100" dirty="0"/>
              <a:t> des </a:t>
            </a:r>
            <a:r>
              <a:rPr lang="en-GB" sz="1100" dirty="0" err="1"/>
              <a:t>Wandels</a:t>
            </a:r>
            <a:r>
              <a:rPr lang="en-GB" sz="1100" dirty="0"/>
              <a:t> für die </a:t>
            </a:r>
            <a:r>
              <a:rPr lang="en-GB" sz="1100" dirty="0" err="1"/>
              <a:t>Arten</a:t>
            </a:r>
            <a:r>
              <a:rPr lang="en-GB" sz="1100" dirty="0"/>
              <a:t> von </a:t>
            </a:r>
            <a:r>
              <a:rPr lang="en-GB" sz="1100" dirty="0" err="1"/>
              <a:t>Maßnahmen</a:t>
            </a:r>
            <a:r>
              <a:rPr lang="en-GB" sz="1100" dirty="0"/>
              <a:t> </a:t>
            </a:r>
            <a:r>
              <a:rPr lang="en-GB" sz="1100" dirty="0" err="1"/>
              <a:t>dar</a:t>
            </a:r>
            <a:r>
              <a:rPr lang="en-GB" sz="1100" dirty="0"/>
              <a:t>, die von der IFLA - </a:t>
            </a:r>
            <a:r>
              <a:rPr lang="en-GB" sz="1100" dirty="0" err="1"/>
              <a:t>durch</a:t>
            </a:r>
            <a:r>
              <a:rPr lang="en-GB" sz="1100" dirty="0"/>
              <a:t> </a:t>
            </a:r>
            <a:r>
              <a:rPr lang="en-GB" sz="1100" dirty="0" err="1"/>
              <a:t>ihre</a:t>
            </a:r>
            <a:r>
              <a:rPr lang="en-GB" sz="1100" dirty="0"/>
              <a:t> </a:t>
            </a:r>
            <a:r>
              <a:rPr lang="en-GB" sz="1100" dirty="0" err="1"/>
              <a:t>Freiwilligengruppen</a:t>
            </a:r>
            <a:r>
              <a:rPr lang="en-GB" sz="1100" dirty="0"/>
              <a:t>, das Engagement der </a:t>
            </a:r>
            <a:r>
              <a:rPr lang="en-GB" sz="1100" dirty="0" err="1"/>
              <a:t>Mitglieder</a:t>
            </a:r>
            <a:r>
              <a:rPr lang="en-GB" sz="1100" dirty="0"/>
              <a:t>, den </a:t>
            </a:r>
            <a:r>
              <a:rPr lang="en-GB" sz="1100" dirty="0" err="1"/>
              <a:t>Hauptsitz</a:t>
            </a:r>
            <a:r>
              <a:rPr lang="en-GB" sz="1100" dirty="0"/>
              <a:t> und </a:t>
            </a:r>
            <a:r>
              <a:rPr lang="en-GB" sz="1100" dirty="0" err="1"/>
              <a:t>darüber</a:t>
            </a:r>
            <a:r>
              <a:rPr lang="en-GB" sz="1100" dirty="0"/>
              <a:t> </a:t>
            </a:r>
            <a:r>
              <a:rPr lang="en-GB" sz="1100" dirty="0" err="1"/>
              <a:t>hinaus</a:t>
            </a:r>
            <a:r>
              <a:rPr lang="en-GB" sz="1100" dirty="0"/>
              <a:t> - </a:t>
            </a:r>
            <a:r>
              <a:rPr lang="en-GB" sz="1100" dirty="0" err="1"/>
              <a:t>ergriffen</a:t>
            </a:r>
            <a:r>
              <a:rPr lang="en-GB" sz="1100" dirty="0"/>
              <a:t> </a:t>
            </a:r>
            <a:r>
              <a:rPr lang="en-GB" sz="1100" dirty="0" err="1"/>
              <a:t>werden</a:t>
            </a:r>
            <a:r>
              <a:rPr lang="en-GB" sz="1100" dirty="0"/>
              <a:t> und </a:t>
            </a:r>
            <a:r>
              <a:rPr lang="en-GB" sz="1100" dirty="0" err="1"/>
              <a:t>zu</a:t>
            </a:r>
            <a:r>
              <a:rPr lang="en-GB" sz="1100" dirty="0"/>
              <a:t> </a:t>
            </a:r>
            <a:r>
              <a:rPr lang="en-GB" sz="1100" dirty="0" err="1"/>
              <a:t>realen</a:t>
            </a:r>
            <a:r>
              <a:rPr lang="en-GB" sz="1100" dirty="0"/>
              <a:t> </a:t>
            </a:r>
            <a:r>
              <a:rPr lang="en-GB" sz="1100" dirty="0" err="1"/>
              <a:t>Ergebnissen</a:t>
            </a:r>
            <a:r>
              <a:rPr lang="en-GB" sz="1100" dirty="0"/>
              <a:t> </a:t>
            </a:r>
            <a:r>
              <a:rPr lang="en-GB" sz="1100" dirty="0" err="1"/>
              <a:t>führen</a:t>
            </a:r>
            <a:r>
              <a:rPr lang="en-GB" sz="1100" dirty="0"/>
              <a:t>, und </a:t>
            </a:r>
            <a:r>
              <a:rPr lang="en-GB" sz="1100" dirty="0" err="1"/>
              <a:t>insbesondere</a:t>
            </a:r>
            <a:r>
              <a:rPr lang="en-GB" sz="1100" dirty="0"/>
              <a:t>, was die </a:t>
            </a:r>
            <a:r>
              <a:rPr lang="en-GB" sz="1100" dirty="0" err="1"/>
              <a:t>Ergebnisse</a:t>
            </a:r>
            <a:r>
              <a:rPr lang="en-GB" sz="1100" dirty="0"/>
              <a:t> </a:t>
            </a:r>
            <a:r>
              <a:rPr lang="en-GB" sz="1100" dirty="0" err="1"/>
              <a:t>unserer</a:t>
            </a:r>
            <a:r>
              <a:rPr lang="en-GB" sz="1100" dirty="0"/>
              <a:t> Arbeit für den </a:t>
            </a:r>
            <a:r>
              <a:rPr lang="en-GB" sz="1100" dirty="0" err="1"/>
              <a:t>globalen</a:t>
            </a:r>
            <a:r>
              <a:rPr lang="en-GB" sz="1100" dirty="0"/>
              <a:t> </a:t>
            </a:r>
            <a:r>
              <a:rPr lang="en-GB" sz="1100" dirty="0" err="1"/>
              <a:t>Bibliotheksbereich</a:t>
            </a:r>
            <a:r>
              <a:rPr lang="en-GB" sz="1100" dirty="0"/>
              <a:t> sein </a:t>
            </a:r>
            <a:r>
              <a:rPr lang="en-GB" sz="1100" dirty="0" err="1"/>
              <a:t>sollten</a:t>
            </a:r>
            <a:r>
              <a:rPr lang="en-GB" sz="1100" dirty="0"/>
              <a:t>. </a:t>
            </a:r>
          </a:p>
          <a:p>
            <a:endParaRPr lang="en-GB" sz="1100" dirty="0"/>
          </a:p>
          <a:p>
            <a:r>
              <a:rPr lang="en-GB" sz="1100" dirty="0"/>
              <a:t>Alle </a:t>
            </a:r>
            <a:r>
              <a:rPr lang="en-GB" sz="1100" dirty="0" err="1"/>
              <a:t>Teile</a:t>
            </a:r>
            <a:r>
              <a:rPr lang="en-GB" sz="1100" dirty="0"/>
              <a:t> der IFLA </a:t>
            </a:r>
            <a:r>
              <a:rPr lang="en-GB" sz="1100" dirty="0" err="1"/>
              <a:t>haben</a:t>
            </a:r>
            <a:r>
              <a:rPr lang="en-GB" sz="1100" dirty="0"/>
              <a:t> das </a:t>
            </a:r>
            <a:r>
              <a:rPr lang="en-GB" sz="1100" dirty="0" err="1"/>
              <a:t>Potenzial</a:t>
            </a:r>
            <a:r>
              <a:rPr lang="en-GB" sz="1100" dirty="0"/>
              <a:t>, </a:t>
            </a:r>
            <a:r>
              <a:rPr lang="en-GB" sz="1100" dirty="0" err="1"/>
              <a:t>zu</a:t>
            </a:r>
            <a:r>
              <a:rPr lang="en-GB" sz="1100" dirty="0"/>
              <a:t> </a:t>
            </a:r>
            <a:r>
              <a:rPr lang="en-GB" sz="1100" dirty="0" err="1"/>
              <a:t>allen</a:t>
            </a:r>
            <a:r>
              <a:rPr lang="en-GB" sz="1100" dirty="0"/>
              <a:t> </a:t>
            </a:r>
            <a:r>
              <a:rPr lang="en-GB" sz="1100" dirty="0" err="1"/>
              <a:t>Wirkungsbereichen</a:t>
            </a:r>
            <a:r>
              <a:rPr lang="en-GB" sz="1100" dirty="0"/>
              <a:t> </a:t>
            </a:r>
            <a:r>
              <a:rPr lang="en-GB" sz="1100" dirty="0" err="1"/>
              <a:t>beizutragen</a:t>
            </a:r>
            <a:r>
              <a:rPr lang="en-GB" sz="1100" dirty="0"/>
              <a:t> und </a:t>
            </a:r>
            <a:r>
              <a:rPr lang="en-GB" sz="1100" dirty="0" err="1"/>
              <a:t>sollten</a:t>
            </a:r>
            <a:r>
              <a:rPr lang="en-GB" sz="1100" dirty="0"/>
              <a:t> dies </a:t>
            </a:r>
            <a:r>
              <a:rPr lang="en-GB" sz="1100" dirty="0" err="1"/>
              <a:t>bei</a:t>
            </a:r>
            <a:r>
              <a:rPr lang="en-GB" sz="1100" dirty="0"/>
              <a:t> der </a:t>
            </a:r>
            <a:r>
              <a:rPr lang="en-GB" sz="1100" dirty="0" err="1"/>
              <a:t>Entwicklung</a:t>
            </a:r>
            <a:r>
              <a:rPr lang="en-GB" sz="1100" dirty="0"/>
              <a:t> von </a:t>
            </a:r>
            <a:r>
              <a:rPr lang="en-GB" sz="1100" dirty="0" err="1"/>
              <a:t>Aktionsplänen</a:t>
            </a:r>
            <a:r>
              <a:rPr lang="en-GB" sz="1100" dirty="0"/>
              <a:t> </a:t>
            </a:r>
            <a:r>
              <a:rPr lang="en-GB" sz="1100" dirty="0" err="1"/>
              <a:t>berücksichtigen</a:t>
            </a:r>
            <a:r>
              <a:rPr lang="en-GB" sz="1100" dirty="0"/>
              <a:t>. </a:t>
            </a:r>
            <a:r>
              <a:rPr lang="en-GB" sz="1100" dirty="0" err="1"/>
              <a:t>Außerdem</a:t>
            </a:r>
            <a:r>
              <a:rPr lang="en-GB" sz="1100" dirty="0"/>
              <a:t> </a:t>
            </a:r>
            <a:r>
              <a:rPr lang="en-GB" sz="1100" dirty="0" err="1"/>
              <a:t>unterstützen</a:t>
            </a:r>
            <a:r>
              <a:rPr lang="en-GB" sz="1100" dirty="0"/>
              <a:t> </a:t>
            </a:r>
            <a:r>
              <a:rPr lang="en-GB" sz="1100" dirty="0" err="1"/>
              <a:t>sich</a:t>
            </a:r>
            <a:r>
              <a:rPr lang="en-GB" sz="1100" dirty="0"/>
              <a:t> die </a:t>
            </a:r>
            <a:r>
              <a:rPr lang="en-GB" sz="1100" dirty="0" err="1"/>
              <a:t>verschiedenen</a:t>
            </a:r>
            <a:r>
              <a:rPr lang="en-GB" sz="1100" dirty="0"/>
              <a:t> </a:t>
            </a:r>
            <a:r>
              <a:rPr lang="en-GB" sz="1100" dirty="0" err="1"/>
              <a:t>Wirkungsbereiche</a:t>
            </a:r>
            <a:r>
              <a:rPr lang="en-GB" sz="1100" dirty="0"/>
              <a:t> </a:t>
            </a:r>
            <a:r>
              <a:rPr lang="en-GB" sz="1100" dirty="0" err="1"/>
              <a:t>gegenseitig</a:t>
            </a:r>
            <a:r>
              <a:rPr lang="en-GB" sz="1100" dirty="0"/>
              <a:t> - </a:t>
            </a:r>
            <a:r>
              <a:rPr lang="en-GB" sz="1100" dirty="0" err="1"/>
              <a:t>sie</a:t>
            </a:r>
            <a:r>
              <a:rPr lang="en-GB" sz="1100" dirty="0"/>
              <a:t> </a:t>
            </a:r>
            <a:r>
              <a:rPr lang="en-GB" sz="1100" dirty="0" err="1"/>
              <a:t>sollten</a:t>
            </a:r>
            <a:r>
              <a:rPr lang="en-GB" sz="1100" dirty="0"/>
              <a:t> </a:t>
            </a:r>
            <a:r>
              <a:rPr lang="en-GB" sz="1100" dirty="0" err="1"/>
              <a:t>nicht</a:t>
            </a:r>
            <a:r>
              <a:rPr lang="en-GB" sz="1100" dirty="0"/>
              <a:t> </a:t>
            </a:r>
            <a:r>
              <a:rPr lang="en-GB" sz="1100" dirty="0" err="1"/>
              <a:t>als</a:t>
            </a:r>
            <a:r>
              <a:rPr lang="en-GB" sz="1100" dirty="0"/>
              <a:t> </a:t>
            </a:r>
            <a:r>
              <a:rPr lang="en-GB" sz="1100" dirty="0" err="1"/>
              <a:t>unabhängig</a:t>
            </a:r>
            <a:r>
              <a:rPr lang="en-GB" sz="1100" dirty="0"/>
              <a:t> </a:t>
            </a:r>
            <a:r>
              <a:rPr lang="en-GB" sz="1100" dirty="0" err="1"/>
              <a:t>oder</a:t>
            </a:r>
            <a:r>
              <a:rPr lang="en-GB" sz="1100" dirty="0"/>
              <a:t> in Silos </a:t>
            </a:r>
            <a:r>
              <a:rPr lang="en-GB" sz="1100" dirty="0" err="1"/>
              <a:t>arbeitend</a:t>
            </a:r>
            <a:r>
              <a:rPr lang="en-GB" sz="1100" dirty="0"/>
              <a:t> </a:t>
            </a:r>
            <a:r>
              <a:rPr lang="en-GB" sz="1100" dirty="0" err="1"/>
              <a:t>betrachtet</a:t>
            </a:r>
            <a:r>
              <a:rPr lang="en-GB" sz="1100" dirty="0"/>
              <a:t> </a:t>
            </a:r>
            <a:r>
              <a:rPr lang="en-GB" sz="1100" dirty="0" err="1"/>
              <a:t>werden</a:t>
            </a:r>
            <a:r>
              <a:rPr lang="en-GB" sz="1100" dirty="0"/>
              <a:t>. </a:t>
            </a:r>
            <a:r>
              <a:rPr lang="en-GB" sz="1100" dirty="0" err="1"/>
              <a:t>Ebenso</a:t>
            </a:r>
            <a:r>
              <a:rPr lang="en-GB" sz="1100" dirty="0"/>
              <a:t> </a:t>
            </a:r>
            <a:r>
              <a:rPr lang="en-GB" sz="1100" dirty="0" err="1"/>
              <a:t>gibt</a:t>
            </a:r>
            <a:r>
              <a:rPr lang="en-GB" sz="1100" dirty="0"/>
              <a:t> es </a:t>
            </a:r>
            <a:r>
              <a:rPr lang="en-GB" sz="1100" dirty="0" err="1"/>
              <a:t>verschiedene</a:t>
            </a:r>
            <a:r>
              <a:rPr lang="en-GB" sz="1100" dirty="0"/>
              <a:t> </a:t>
            </a:r>
            <a:r>
              <a:rPr lang="en-GB" sz="1100" dirty="0" err="1"/>
              <a:t>Möglichkeiten</a:t>
            </a:r>
            <a:r>
              <a:rPr lang="en-GB" sz="1100" dirty="0"/>
              <a:t>, </a:t>
            </a:r>
            <a:r>
              <a:rPr lang="en-GB" sz="1100" dirty="0" err="1"/>
              <a:t>diese</a:t>
            </a:r>
            <a:r>
              <a:rPr lang="en-GB" sz="1100" dirty="0"/>
              <a:t> </a:t>
            </a:r>
            <a:r>
              <a:rPr lang="en-GB" sz="1100" dirty="0" err="1"/>
              <a:t>Strategie</a:t>
            </a:r>
            <a:r>
              <a:rPr lang="en-GB" sz="1100" dirty="0"/>
              <a:t> </a:t>
            </a:r>
            <a:r>
              <a:rPr lang="en-GB" sz="1100" dirty="0" err="1"/>
              <a:t>zu</a:t>
            </a:r>
            <a:r>
              <a:rPr lang="en-GB" sz="1100" dirty="0"/>
              <a:t> </a:t>
            </a:r>
            <a:r>
              <a:rPr lang="en-GB" sz="1100" dirty="0" err="1"/>
              <a:t>nutzen</a:t>
            </a:r>
            <a:r>
              <a:rPr lang="en-GB" sz="1100" dirty="0"/>
              <a:t> - </a:t>
            </a:r>
            <a:r>
              <a:rPr lang="en-GB" sz="1100" dirty="0" err="1"/>
              <a:t>vom</a:t>
            </a:r>
            <a:r>
              <a:rPr lang="en-GB" sz="1100" dirty="0"/>
              <a:t> </a:t>
            </a:r>
            <a:r>
              <a:rPr lang="en-GB" sz="1100" dirty="0" err="1"/>
              <a:t>Verständnis</a:t>
            </a:r>
            <a:r>
              <a:rPr lang="en-GB" sz="1100" dirty="0"/>
              <a:t> der IFLA bis </a:t>
            </a:r>
            <a:r>
              <a:rPr lang="en-GB" sz="1100" dirty="0" err="1"/>
              <a:t>hin</a:t>
            </a:r>
            <a:r>
              <a:rPr lang="en-GB" sz="1100" dirty="0"/>
              <a:t> </a:t>
            </a:r>
            <a:r>
              <a:rPr lang="en-GB" sz="1100" dirty="0" err="1"/>
              <a:t>zur</a:t>
            </a:r>
            <a:r>
              <a:rPr lang="en-GB" sz="1100" dirty="0"/>
              <a:t> </a:t>
            </a:r>
            <a:r>
              <a:rPr lang="en-GB" sz="1100" dirty="0" err="1"/>
              <a:t>Identifizierung</a:t>
            </a:r>
            <a:r>
              <a:rPr lang="en-GB" sz="1100" dirty="0"/>
              <a:t> von </a:t>
            </a:r>
            <a:r>
              <a:rPr lang="en-GB" sz="1100" dirty="0" err="1"/>
              <a:t>Möglichkeiten</a:t>
            </a:r>
            <a:r>
              <a:rPr lang="en-GB" sz="1100" dirty="0"/>
              <a:t>, </a:t>
            </a:r>
            <a:r>
              <a:rPr lang="en-GB" sz="1100" dirty="0" err="1"/>
              <a:t>sich</a:t>
            </a:r>
            <a:r>
              <a:rPr lang="en-GB" sz="1100" dirty="0"/>
              <a:t> </a:t>
            </a:r>
            <a:r>
              <a:rPr lang="en-GB" sz="1100" dirty="0" err="1"/>
              <a:t>zu</a:t>
            </a:r>
            <a:r>
              <a:rPr lang="en-GB" sz="1100" dirty="0"/>
              <a:t> </a:t>
            </a:r>
            <a:r>
              <a:rPr lang="en-GB" sz="1100" dirty="0" err="1"/>
              <a:t>engagieren</a:t>
            </a:r>
            <a:r>
              <a:rPr lang="en-GB" sz="1100" dirty="0"/>
              <a:t>, und </a:t>
            </a:r>
            <a:r>
              <a:rPr lang="en-GB" sz="1100" dirty="0" err="1"/>
              <a:t>sogar</a:t>
            </a:r>
            <a:r>
              <a:rPr lang="en-GB" sz="1100" dirty="0"/>
              <a:t> </a:t>
            </a:r>
            <a:r>
              <a:rPr lang="en-GB" sz="1100" dirty="0" err="1"/>
              <a:t>als</a:t>
            </a:r>
            <a:r>
              <a:rPr lang="en-GB" sz="1100" dirty="0"/>
              <a:t> </a:t>
            </a:r>
            <a:r>
              <a:rPr lang="en-GB" sz="1100" dirty="0" err="1"/>
              <a:t>Struktur</a:t>
            </a:r>
            <a:r>
              <a:rPr lang="en-GB" sz="1100" dirty="0"/>
              <a:t> für </a:t>
            </a:r>
            <a:r>
              <a:rPr lang="en-GB" sz="1100" dirty="0" err="1"/>
              <a:t>andere</a:t>
            </a:r>
            <a:r>
              <a:rPr lang="en-GB" sz="1100" dirty="0"/>
              <a:t> </a:t>
            </a:r>
            <a:r>
              <a:rPr lang="en-GB" sz="1100" dirty="0" err="1"/>
              <a:t>Strategien</a:t>
            </a:r>
            <a:r>
              <a:rPr lang="en-GB" sz="1100" dirty="0"/>
              <a:t>.</a:t>
            </a:r>
          </a:p>
          <a:p>
            <a:endParaRPr lang="en-GB" sz="1100" dirty="0"/>
          </a:p>
          <a:p>
            <a:r>
              <a:rPr lang="en-GB" sz="1100" dirty="0"/>
              <a:t>Die IFLA </a:t>
            </a:r>
            <a:r>
              <a:rPr lang="en-GB" sz="1100" dirty="0" err="1"/>
              <a:t>wird</a:t>
            </a:r>
            <a:r>
              <a:rPr lang="en-GB" sz="1100" dirty="0"/>
              <a:t> </a:t>
            </a:r>
            <a:r>
              <a:rPr lang="en-GB" sz="1100" dirty="0" err="1"/>
              <a:t>auch</a:t>
            </a:r>
            <a:r>
              <a:rPr lang="en-GB" sz="1100" dirty="0"/>
              <a:t> </a:t>
            </a:r>
            <a:r>
              <a:rPr lang="en-GB" sz="1100" dirty="0" err="1"/>
              <a:t>ein</a:t>
            </a:r>
            <a:r>
              <a:rPr lang="en-GB" sz="1100" dirty="0"/>
              <a:t> Dashboard </a:t>
            </a:r>
            <a:r>
              <a:rPr lang="en-GB" sz="1100" dirty="0" err="1"/>
              <a:t>entwickeln</a:t>
            </a:r>
            <a:r>
              <a:rPr lang="en-GB" sz="1100" dirty="0"/>
              <a:t>, das </a:t>
            </a:r>
            <a:r>
              <a:rPr lang="en-GB" sz="1100" dirty="0" err="1"/>
              <a:t>Ergebniskennzahlen</a:t>
            </a:r>
            <a:r>
              <a:rPr lang="en-GB" sz="1100" dirty="0"/>
              <a:t> und </a:t>
            </a:r>
            <a:r>
              <a:rPr lang="en-GB" sz="1100" dirty="0" err="1"/>
              <a:t>wichtige</a:t>
            </a:r>
            <a:r>
              <a:rPr lang="en-GB" sz="1100" dirty="0"/>
              <a:t> </a:t>
            </a:r>
            <a:r>
              <a:rPr lang="en-GB" sz="1100" dirty="0" err="1"/>
              <a:t>Leistungsindikatoren</a:t>
            </a:r>
            <a:r>
              <a:rPr lang="en-GB" sz="1100" dirty="0"/>
              <a:t> </a:t>
            </a:r>
            <a:r>
              <a:rPr lang="en-GB" sz="1100" dirty="0" err="1"/>
              <a:t>enthält</a:t>
            </a:r>
            <a:r>
              <a:rPr lang="en-GB" sz="1100" dirty="0"/>
              <a:t>, um die </a:t>
            </a:r>
            <a:r>
              <a:rPr lang="en-GB" sz="1100" dirty="0" err="1"/>
              <a:t>Verfolgung</a:t>
            </a:r>
            <a:r>
              <a:rPr lang="en-GB" sz="1100" dirty="0"/>
              <a:t> der </a:t>
            </a:r>
            <a:r>
              <a:rPr lang="en-GB" sz="1100" dirty="0" err="1"/>
              <a:t>Fortschritte</a:t>
            </a:r>
            <a:r>
              <a:rPr lang="en-GB" sz="1100" dirty="0"/>
              <a:t> </a:t>
            </a:r>
            <a:r>
              <a:rPr lang="en-GB" sz="1100" dirty="0" err="1"/>
              <a:t>zu</a:t>
            </a:r>
            <a:r>
              <a:rPr lang="en-GB" sz="1100" dirty="0"/>
              <a:t> </a:t>
            </a:r>
            <a:r>
              <a:rPr lang="en-GB" sz="1100" dirty="0" err="1"/>
              <a:t>ermöglichen</a:t>
            </a:r>
            <a:r>
              <a:rPr lang="en-GB" sz="1100" dirty="0"/>
              <a:t>. </a:t>
            </a:r>
          </a:p>
          <a:p>
            <a:endParaRPr lang="en-GB" sz="1100" dirty="0"/>
          </a:p>
          <a:p>
            <a:r>
              <a:rPr lang="en-GB" sz="1100" dirty="0" err="1"/>
              <a:t>Schließlich</a:t>
            </a:r>
            <a:r>
              <a:rPr lang="en-GB" sz="1100" dirty="0"/>
              <a:t> </a:t>
            </a:r>
            <a:r>
              <a:rPr lang="en-GB" sz="1100" dirty="0" err="1"/>
              <a:t>werden</a:t>
            </a:r>
            <a:r>
              <a:rPr lang="en-GB" sz="1100" dirty="0"/>
              <a:t> </a:t>
            </a:r>
            <a:r>
              <a:rPr lang="en-GB" sz="1100" dirty="0" err="1"/>
              <a:t>wir</a:t>
            </a:r>
            <a:r>
              <a:rPr lang="en-GB" sz="1100" dirty="0"/>
              <a:t> </a:t>
            </a:r>
            <a:r>
              <a:rPr lang="en-GB" sz="1100" dirty="0" err="1"/>
              <a:t>zusätzlich</a:t>
            </a:r>
            <a:r>
              <a:rPr lang="en-GB" sz="1100" dirty="0"/>
              <a:t> </a:t>
            </a:r>
            <a:r>
              <a:rPr lang="en-GB" sz="1100" dirty="0" err="1"/>
              <a:t>zur</a:t>
            </a:r>
            <a:r>
              <a:rPr lang="en-GB" sz="1100" dirty="0"/>
              <a:t> </a:t>
            </a:r>
            <a:r>
              <a:rPr lang="en-GB" sz="1100" dirty="0" err="1"/>
              <a:t>Strategie</a:t>
            </a:r>
            <a:r>
              <a:rPr lang="en-GB" sz="1100" dirty="0"/>
              <a:t> 1-Jahres-Pläne </a:t>
            </a:r>
            <a:r>
              <a:rPr lang="en-GB" sz="1100" dirty="0" err="1"/>
              <a:t>entwickeln</a:t>
            </a:r>
            <a:r>
              <a:rPr lang="en-GB" sz="1100" dirty="0"/>
              <a:t>, </a:t>
            </a:r>
            <a:r>
              <a:rPr lang="en-GB" sz="1100" dirty="0" err="1"/>
              <a:t>einschließlich</a:t>
            </a:r>
            <a:r>
              <a:rPr lang="en-GB" sz="1100" dirty="0"/>
              <a:t> </a:t>
            </a:r>
            <a:r>
              <a:rPr lang="en-GB" sz="1100" dirty="0" err="1"/>
              <a:t>einer</a:t>
            </a:r>
            <a:r>
              <a:rPr lang="en-GB" sz="1100" dirty="0"/>
              <a:t> </a:t>
            </a:r>
            <a:r>
              <a:rPr lang="en-GB" sz="1100" dirty="0" err="1"/>
              <a:t>indikativen</a:t>
            </a:r>
            <a:r>
              <a:rPr lang="en-GB" sz="1100" dirty="0"/>
              <a:t> </a:t>
            </a:r>
            <a:r>
              <a:rPr lang="en-GB" sz="1100" dirty="0" err="1"/>
              <a:t>Planung</a:t>
            </a:r>
            <a:r>
              <a:rPr lang="en-GB" sz="1100" dirty="0"/>
              <a:t> bis </a:t>
            </a:r>
            <a:r>
              <a:rPr lang="en-GB" sz="1100" dirty="0" err="1"/>
              <a:t>zu</a:t>
            </a:r>
            <a:r>
              <a:rPr lang="en-GB" sz="1100" dirty="0"/>
              <a:t> 2 Jahren, um </a:t>
            </a:r>
            <a:r>
              <a:rPr lang="en-GB" sz="1100" dirty="0" err="1"/>
              <a:t>unsere</a:t>
            </a:r>
            <a:r>
              <a:rPr lang="en-GB" sz="1100" dirty="0"/>
              <a:t> </a:t>
            </a:r>
            <a:r>
              <a:rPr lang="en-GB" sz="1100" dirty="0" err="1"/>
              <a:t>Maßnahmen</a:t>
            </a:r>
            <a:r>
              <a:rPr lang="en-GB" sz="1100" dirty="0"/>
              <a:t> </a:t>
            </a:r>
            <a:r>
              <a:rPr lang="en-GB" sz="1100" dirty="0" err="1"/>
              <a:t>zu</a:t>
            </a:r>
            <a:r>
              <a:rPr lang="en-GB" sz="1100" dirty="0"/>
              <a:t> </a:t>
            </a:r>
            <a:r>
              <a:rPr lang="en-GB" sz="1100" dirty="0" err="1"/>
              <a:t>konkretisieren</a:t>
            </a:r>
            <a:r>
              <a:rPr lang="en-GB" sz="1100" dirty="0"/>
              <a:t>.</a:t>
            </a:r>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400500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Wie man diese Strategie liest</a:t>
            </a:r>
            <a:endParaRPr lang="en-GB" sz="3200"/>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766715" y="78102"/>
            <a:ext cx="10802620" cy="307777"/>
          </a:xfrm>
          <a:prstGeom prst="rect">
            <a:avLst/>
          </a:prstGeom>
          <a:solidFill>
            <a:schemeClr val="bg1"/>
          </a:solidFill>
          <a:ln w="38100">
            <a:solidFill>
              <a:schemeClr val="accent4">
                <a:lumMod val="50000"/>
              </a:schemeClr>
            </a:solidFill>
          </a:ln>
        </p:spPr>
        <p:txBody>
          <a:bodyPr wrap="square" rtlCol="0">
            <a:spAutoFit/>
          </a:bodyPr>
          <a:lstStyle/>
          <a:p>
            <a:r>
              <a:rPr lang="nl-NL" sz="1400" b="1"/>
              <a:t>Vision</a:t>
            </a:r>
            <a:r>
              <a:rPr lang="nl-NL" sz="1400"/>
              <a:t>: nachhaltige Zukunft für alle durch Wissen und Information</a:t>
            </a:r>
            <a:endParaRPr lang="en-GB" sz="1400"/>
          </a:p>
        </p:txBody>
      </p:sp>
      <p:sp>
        <p:nvSpPr>
          <p:cNvPr id="5" name="TextBox 4">
            <a:extLst>
              <a:ext uri="{FF2B5EF4-FFF2-40B4-BE49-F238E27FC236}">
                <a16:creationId xmlns:a16="http://schemas.microsoft.com/office/drawing/2014/main" id="{BD391B6E-ADB0-F323-E70D-C4826FF43B71}"/>
              </a:ext>
            </a:extLst>
          </p:cNvPr>
          <p:cNvSpPr txBox="1"/>
          <p:nvPr/>
        </p:nvSpPr>
        <p:spPr>
          <a:xfrm>
            <a:off x="766710" y="593911"/>
            <a:ext cx="10802620" cy="738664"/>
          </a:xfrm>
          <a:prstGeom prst="rect">
            <a:avLst/>
          </a:prstGeom>
          <a:solidFill>
            <a:schemeClr val="bg1"/>
          </a:solidFill>
          <a:ln w="38100">
            <a:solidFill>
              <a:schemeClr val="accent4">
                <a:lumMod val="50000"/>
              </a:schemeClr>
            </a:solidFill>
          </a:ln>
        </p:spPr>
        <p:txBody>
          <a:bodyPr wrap="square" rtlCol="0">
            <a:spAutoFit/>
          </a:bodyPr>
          <a:lstStyle/>
          <a:p>
            <a:r>
              <a:rPr lang="en-GB" sz="1400" b="1"/>
              <a:t>Wie dies erreicht werden kann</a:t>
            </a:r>
            <a:r>
              <a:rPr lang="en-GB" sz="1400"/>
              <a:t>: Bibliotheken, ihre Mitarbeiter und ihre Verbände verfügen weltweit über die Fähigkeiten, Kontakte, das Vertrauen und die Widerstandsfähigkeit, um ihr Potenzial zur Förderung einer nachhaltigen Entwicklung in einer sich schnell verändernden Welt auszuschöpfen</a:t>
            </a:r>
          </a:p>
        </p:txBody>
      </p:sp>
      <p:sp>
        <p:nvSpPr>
          <p:cNvPr id="6" name="TextBox 5">
            <a:extLst>
              <a:ext uri="{FF2B5EF4-FFF2-40B4-BE49-F238E27FC236}">
                <a16:creationId xmlns:a16="http://schemas.microsoft.com/office/drawing/2014/main" id="{8FC87E05-6A17-D35A-4AEE-E41C9D1338A1}"/>
              </a:ext>
            </a:extLst>
          </p:cNvPr>
          <p:cNvSpPr txBox="1"/>
          <p:nvPr/>
        </p:nvSpPr>
        <p:spPr>
          <a:xfrm>
            <a:off x="1841683" y="3532975"/>
            <a:ext cx="3178067" cy="1615827"/>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a:t>Lebendige globale, professionelle Gemeinschaften</a:t>
            </a:r>
          </a:p>
          <a:p>
            <a:pPr marL="285750" indent="-285750">
              <a:buFont typeface="Arial" panose="020B0604020202020204" pitchFamily="34" charset="0"/>
              <a:buChar char="•"/>
            </a:pPr>
            <a:r>
              <a:rPr lang="en-GB" sz="1100"/>
              <a:t>Vielfältige, leistungsstarke Freiwilligengruppen</a:t>
            </a:r>
          </a:p>
          <a:p>
            <a:pPr marL="285750" indent="-285750">
              <a:buFont typeface="Arial" panose="020B0604020202020204" pitchFamily="34" charset="0"/>
              <a:buChar char="•"/>
            </a:pPr>
            <a:r>
              <a:rPr lang="en-GB" sz="1100"/>
              <a:t>Dynamische Praxisgemeinschaften mit vielfältigen Beteiligungsmöglichkeiten </a:t>
            </a:r>
          </a:p>
          <a:p>
            <a:pPr marL="285750" indent="-285750">
              <a:buFont typeface="Arial" panose="020B0604020202020204" pitchFamily="34" charset="0"/>
              <a:buChar char="•"/>
            </a:pPr>
            <a:r>
              <a:rPr lang="en-GB" sz="1100"/>
              <a:t>Eine breite, engagierte Mitgliedschaft</a:t>
            </a:r>
          </a:p>
          <a:p>
            <a:pPr marL="285750" indent="-285750">
              <a:buFont typeface="Arial" panose="020B0604020202020204" pitchFamily="34" charset="0"/>
              <a:buChar char="•"/>
            </a:pPr>
            <a:r>
              <a:rPr lang="en-GB" sz="1100"/>
              <a:t>Weltklasse-Standards</a:t>
            </a:r>
          </a:p>
          <a:p>
            <a:pPr marL="285750" indent="-285750">
              <a:buFont typeface="Arial" panose="020B0604020202020204" pitchFamily="34" charset="0"/>
              <a:buChar char="•"/>
            </a:pPr>
            <a:r>
              <a:rPr lang="en-GB" sz="1100"/>
              <a:t>Räume und Orte der Begegnung</a:t>
            </a:r>
          </a:p>
        </p:txBody>
      </p:sp>
      <p:sp>
        <p:nvSpPr>
          <p:cNvPr id="7" name="TextBox 6">
            <a:extLst>
              <a:ext uri="{FF2B5EF4-FFF2-40B4-BE49-F238E27FC236}">
                <a16:creationId xmlns:a16="http://schemas.microsoft.com/office/drawing/2014/main" id="{05029050-4FCC-EBE9-0980-CD12D6DC38EA}"/>
              </a:ext>
            </a:extLst>
          </p:cNvPr>
          <p:cNvSpPr txBox="1"/>
          <p:nvPr/>
        </p:nvSpPr>
        <p:spPr>
          <a:xfrm>
            <a:off x="766709" y="3514742"/>
            <a:ext cx="881537" cy="1785104"/>
          </a:xfrm>
          <a:prstGeom prst="rect">
            <a:avLst/>
          </a:prstGeom>
          <a:solidFill>
            <a:schemeClr val="bg1"/>
          </a:solidFill>
          <a:ln w="38100">
            <a:solidFill>
              <a:schemeClr val="accent4">
                <a:lumMod val="50000"/>
              </a:schemeClr>
            </a:solidFill>
          </a:ln>
        </p:spPr>
        <p:txBody>
          <a:bodyPr wrap="square" rtlCol="0">
            <a:spAutoFit/>
          </a:bodyPr>
          <a:lstStyle/>
          <a:p>
            <a:endParaRPr lang="nl-NL" sz="1100" b="1"/>
          </a:p>
          <a:p>
            <a:endParaRPr lang="nl-NL" sz="1100" b="1"/>
          </a:p>
          <a:p>
            <a:r>
              <a:rPr lang="nl-NL" sz="1100" b="1"/>
              <a:t>Was die IFLA tun wird, um dies zu erreichen</a:t>
            </a:r>
          </a:p>
          <a:p>
            <a:endParaRPr lang="nl-NL" sz="1100" b="1"/>
          </a:p>
          <a:p>
            <a:endParaRPr lang="en-GB" sz="1100"/>
          </a:p>
          <a:p>
            <a:endParaRPr lang="en-GB" sz="1100"/>
          </a:p>
        </p:txBody>
      </p:sp>
      <p:sp>
        <p:nvSpPr>
          <p:cNvPr id="13" name="TextBox 12">
            <a:extLst>
              <a:ext uri="{FF2B5EF4-FFF2-40B4-BE49-F238E27FC236}">
                <a16:creationId xmlns:a16="http://schemas.microsoft.com/office/drawing/2014/main" id="{E4A99E05-DCEC-800E-9907-3A3724C8A61F}"/>
              </a:ext>
            </a:extLst>
          </p:cNvPr>
          <p:cNvSpPr txBox="1"/>
          <p:nvPr/>
        </p:nvSpPr>
        <p:spPr>
          <a:xfrm>
            <a:off x="766709" y="1357933"/>
            <a:ext cx="881537" cy="1446550"/>
          </a:xfrm>
          <a:prstGeom prst="rect">
            <a:avLst/>
          </a:prstGeom>
          <a:solidFill>
            <a:schemeClr val="bg1"/>
          </a:solidFill>
          <a:ln w="38100">
            <a:solidFill>
              <a:schemeClr val="accent4">
                <a:lumMod val="50000"/>
              </a:schemeClr>
            </a:solidFill>
          </a:ln>
        </p:spPr>
        <p:txBody>
          <a:bodyPr wrap="square" rtlCol="0">
            <a:spAutoFit/>
          </a:bodyPr>
          <a:lstStyle/>
          <a:p>
            <a:endParaRPr lang="nl-NL" sz="1100" b="1"/>
          </a:p>
          <a:p>
            <a:r>
              <a:rPr lang="nl-NL" sz="1100" b="1"/>
              <a:t>Was dies für den globalen Bibliotheksbereich bedeutet</a:t>
            </a:r>
            <a:endParaRPr lang="en-GB" sz="1100"/>
          </a:p>
          <a:p>
            <a:endParaRPr lang="en-GB" sz="1100"/>
          </a:p>
        </p:txBody>
      </p:sp>
      <p:sp>
        <p:nvSpPr>
          <p:cNvPr id="3" name="TextBox 2">
            <a:extLst>
              <a:ext uri="{FF2B5EF4-FFF2-40B4-BE49-F238E27FC236}">
                <a16:creationId xmlns:a16="http://schemas.microsoft.com/office/drawing/2014/main" id="{ABBD554C-5D14-AABF-9922-A77A30D53074}"/>
              </a:ext>
            </a:extLst>
          </p:cNvPr>
          <p:cNvSpPr txBox="1"/>
          <p:nvPr/>
        </p:nvSpPr>
        <p:spPr>
          <a:xfrm>
            <a:off x="5116469" y="3539496"/>
            <a:ext cx="3178067" cy="1446550"/>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Bibliotheken werden als Partner anerkannt, vertreten und geschätzt</a:t>
            </a:r>
          </a:p>
          <a:p>
            <a:pPr marL="285750" indent="-285750">
              <a:buFont typeface="Arial" panose="020B0604020202020204" pitchFamily="34" charset="0"/>
              <a:buChar char="•"/>
            </a:pPr>
            <a:r>
              <a:rPr lang="en-GB" sz="1100" dirty="0"/>
              <a:t>Wirksame Bemühungen um die Anerkennung und Unterstützung von Bibliotheken im internationalen Raum</a:t>
            </a:r>
          </a:p>
          <a:p>
            <a:pPr marL="285750" indent="-285750">
              <a:buFont typeface="Arial" panose="020B0604020202020204" pitchFamily="34" charset="0"/>
              <a:buChar char="•"/>
            </a:pPr>
            <a:r>
              <a:rPr lang="en-GB" sz="1100" dirty="0"/>
              <a:t>Ein breites und konstruktives Netz von Partnern und Interessengruppen</a:t>
            </a:r>
          </a:p>
          <a:p>
            <a:pPr marL="285750" indent="-285750">
              <a:buFont typeface="Arial" panose="020B0604020202020204" pitchFamily="34" charset="0"/>
              <a:buChar char="•"/>
            </a:pPr>
            <a:r>
              <a:rPr lang="en-GB" sz="1100" dirty="0"/>
              <a:t>Starke Werte, Vordenkerrolle</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4" y="3539496"/>
            <a:ext cx="3178067" cy="1615827"/>
          </a:xfrm>
          <a:prstGeom prst="rect">
            <a:avLst/>
          </a:prstGeom>
          <a:solidFill>
            <a:schemeClr val="bg1"/>
          </a:solidFill>
          <a:ln w="38100">
            <a:solidFill>
              <a:schemeClr val="accent4">
                <a:lumMod val="50000"/>
              </a:schemeClr>
            </a:solidFill>
          </a:ln>
        </p:spPr>
        <p:txBody>
          <a:bodyPr wrap="square" rtlCol="0">
            <a:spAutoFit/>
          </a:bodyPr>
          <a:lstStyle/>
          <a:p>
            <a:r>
              <a:rPr lang="en-GB" sz="1100" b="1"/>
              <a:t>Bibliotheken werden in die Lage versetzt, sinnvolle Veränderungen auf allen Ebenen zu bewirken</a:t>
            </a:r>
          </a:p>
          <a:p>
            <a:pPr marL="285750" indent="-285750">
              <a:buFont typeface="Arial" panose="020B0604020202020204" pitchFamily="34" charset="0"/>
              <a:buChar char="•"/>
            </a:pPr>
            <a:r>
              <a:rPr lang="en-GB" sz="1100"/>
              <a:t>Regionale Strukturen ermöglichen eine starke regionale Stimme, artikulierte Arbeitspläne und koordinierte Maßnahmen</a:t>
            </a:r>
          </a:p>
          <a:p>
            <a:pPr marL="285750" indent="-285750">
              <a:buFont typeface="Arial" panose="020B0604020202020204" pitchFamily="34" charset="0"/>
              <a:buChar char="•"/>
            </a:pPr>
            <a:r>
              <a:rPr lang="en-GB" sz="1100"/>
              <a:t>Relevante und wirkungsvolle Schulungen</a:t>
            </a:r>
          </a:p>
          <a:p>
            <a:pPr marL="285750" indent="-285750">
              <a:buFont typeface="Arial" panose="020B0604020202020204" pitchFamily="34" charset="0"/>
              <a:buChar char="•"/>
            </a:pPr>
            <a:r>
              <a:rPr lang="en-GB" sz="1100"/>
              <a:t>Unterstützung von Verbänden und anderen Bereichen als Infrastrukturen für den Wandel</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3" y="5573371"/>
            <a:ext cx="9712848" cy="600164"/>
          </a:xfrm>
          <a:prstGeom prst="rect">
            <a:avLst/>
          </a:prstGeom>
          <a:solidFill>
            <a:schemeClr val="bg1"/>
          </a:solidFill>
          <a:ln w="38100">
            <a:solidFill>
              <a:schemeClr val="accent4">
                <a:lumMod val="50000"/>
              </a:schemeClr>
            </a:solidFill>
          </a:ln>
        </p:spPr>
        <p:txBody>
          <a:bodyPr wrap="square" rtlCol="0">
            <a:spAutoFit/>
          </a:bodyPr>
          <a:lstStyle/>
          <a:p>
            <a:r>
              <a:rPr lang="nl-NL" sz="1100" b="1" dirty="0"/>
              <a:t>Befähiger: Zukunftssicherung der IFLA</a:t>
            </a:r>
          </a:p>
          <a:p>
            <a:pPr marL="285750" indent="-285750">
              <a:buFont typeface="Arial" panose="020B0604020202020204" pitchFamily="34" charset="0"/>
              <a:buChar char="•"/>
            </a:pPr>
            <a:r>
              <a:rPr lang="en-GB" sz="1100" dirty="0"/>
              <a:t>Aufbau von Partnerschaften und Management/Transparenz und gute Regierungsführung/effiziente Erbringung von Leistungen/gut geführte Hauptgeschäftsstelle/Auswirkungsorientierung/Nachhaltigkeit</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2327" y="1364957"/>
            <a:ext cx="3178067" cy="1107996"/>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nl-NL" sz="1100" b="1" dirty="0" err="1"/>
              <a:t>Innovative</a:t>
            </a:r>
            <a:r>
              <a:rPr lang="nl-NL" sz="1100" b="1" dirty="0"/>
              <a:t>, </a:t>
            </a:r>
            <a:r>
              <a:rPr lang="nl-NL" sz="1100" b="1" dirty="0" err="1"/>
              <a:t>effektive </a:t>
            </a:r>
            <a:r>
              <a:rPr lang="nl-NL" sz="1100" b="1" dirty="0"/>
              <a:t>und </a:t>
            </a:r>
            <a:r>
              <a:rPr lang="nl-NL" sz="1100" b="1" dirty="0" err="1"/>
              <a:t>ethische Berufspraxis</a:t>
            </a:r>
            <a:endParaRPr lang="nl-NL" sz="1100" b="1"/>
          </a:p>
          <a:p>
            <a:r>
              <a:rPr lang="en-GB" sz="1100" dirty="0"/>
              <a:t>Die Bibliotheks- und Informationsmitarbeiter entwickeln Wissen und haben Zugang zu Instrumenten, die ihre Fähigkeit zur Erfüllung ihrer Aufgaben zum Nutzen der Öffentlichkeit maximieren</a:t>
            </a:r>
          </a:p>
        </p:txBody>
      </p:sp>
      <p:sp>
        <p:nvSpPr>
          <p:cNvPr id="20" name="TextBox 19">
            <a:extLst>
              <a:ext uri="{FF2B5EF4-FFF2-40B4-BE49-F238E27FC236}">
                <a16:creationId xmlns:a16="http://schemas.microsoft.com/office/drawing/2014/main" id="{09199729-946A-7E54-0E85-860E4E29E181}"/>
              </a:ext>
            </a:extLst>
          </p:cNvPr>
          <p:cNvSpPr txBox="1"/>
          <p:nvPr/>
        </p:nvSpPr>
        <p:spPr>
          <a:xfrm>
            <a:off x="5114741" y="1360603"/>
            <a:ext cx="3178067" cy="1277273"/>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Wirkungsvolle Zusammenarbeit mit Interessengruppen und Gemeinschaften</a:t>
            </a:r>
          </a:p>
          <a:p>
            <a:r>
              <a:rPr lang="en-GB" sz="1100" dirty="0"/>
              <a:t>Die Beschäftigten im Bibliotheks- und Informationswesen verfügen überall über das Selbstvertrauen, die Fähigkeiten und die Ressourcen, um für angemessen unterstützte Bibliotheken zu plädieren.</a:t>
            </a:r>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4" y="1382069"/>
            <a:ext cx="3178067" cy="1277273"/>
          </a:xfrm>
          <a:prstGeom prst="rect">
            <a:avLst/>
          </a:prstGeom>
          <a:solidFill>
            <a:schemeClr val="bg1"/>
          </a:solidFill>
          <a:ln w="38100">
            <a:solidFill>
              <a:schemeClr val="accent4">
                <a:lumMod val="50000"/>
              </a:schemeClr>
            </a:solidFill>
          </a:ln>
        </p:spPr>
        <p:txBody>
          <a:bodyPr wrap="square" rtlCol="0">
            <a:spAutoFit/>
          </a:bodyPr>
          <a:lstStyle/>
          <a:p>
            <a:r>
              <a:rPr lang="nl-NL" sz="1100" b="1"/>
              <a:t>Strukturen und Kapazitäten zur Erreichung der Entwicklungsziele</a:t>
            </a:r>
          </a:p>
          <a:p>
            <a:r>
              <a:rPr lang="nl-NL" sz="1100"/>
              <a:t>Die Bibliotheks- und Informationsmitarbeiter auf allen Ebenen verfügen über die Strukturen und Netzwerke, die für die Zusammenarbeit bei der Bereitstellung und Bewertung des Erfolgs erforderlich sind.</a:t>
            </a:r>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2" y="2868075"/>
            <a:ext cx="9712848" cy="430887"/>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Das Engagement im internationalen Bibliothekswesen ist eine der wichtigsten Säulen der Arbeit von Bibliotheksverbänden, Bibliotheken und Bibliotheks- und Informationsfachleuten</a:t>
            </a:r>
            <a:endParaRPr lang="en-GB" sz="1100" dirty="0"/>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338554"/>
          </a:xfrm>
          <a:prstGeom prst="rect">
            <a:avLst/>
          </a:prstGeom>
          <a:solidFill>
            <a:schemeClr val="bg1"/>
          </a:solidFill>
          <a:ln w="38100">
            <a:solidFill>
              <a:schemeClr val="accent4">
                <a:lumMod val="50000"/>
              </a:schemeClr>
            </a:solidFill>
          </a:ln>
        </p:spPr>
        <p:txBody>
          <a:bodyPr wrap="square" rtlCol="0">
            <a:spAutoFit/>
          </a:bodyPr>
          <a:lstStyle/>
          <a:p>
            <a:pPr algn="ctr"/>
            <a:r>
              <a:rPr lang="nl-NL" sz="1600" b="1"/>
              <a:t>ERFOLGSMASSSTÄBE</a:t>
            </a:r>
            <a:endParaRPr lang="en-GB" sz="1600"/>
          </a:p>
        </p:txBody>
      </p:sp>
    </p:spTree>
    <p:extLst>
      <p:ext uri="{BB962C8B-B14F-4D97-AF65-F5344CB8AC3E}">
        <p14:creationId xmlns:p14="http://schemas.microsoft.com/office/powerpoint/2010/main" val="1172637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25337" y="220187"/>
            <a:ext cx="11541326" cy="1046440"/>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r>
              <a:rPr lang="en-GB" sz="1400" b="1"/>
              <a:t>Wirkungsbereich 1: Lebendige, globale Berufsgemeinschaften</a:t>
            </a:r>
          </a:p>
          <a:p>
            <a:r>
              <a:rPr lang="en-GB" sz="1200" i="1"/>
              <a:t>Entscheidend für unsere Fähigkeit, Veränderungen zu bewirken, ist unsere Gemeinschaft von Mitgliedern und Freiwilligen. Als globale Organisation für Bibliotheken sind wir in der einzigartigen Lage, Raum und Unterstützung für Austausch, Lernen und Inspiration sowie für die Entwicklung relevanter Standards und Richtlinien zu bieten. Auf diese Weise helfen wir Bibliotheken überall auf der Welt, die bestmöglichen Dienstleistungen für ihre Gemeinschaften zu erbringen und die Möglichkeiten zu nutzen, die durch die Zugehörigkeit zu einer globalen Organisation entstehen.</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Unsere Arbeit hier umfasst:</a:t>
            </a:r>
          </a:p>
          <a:p>
            <a:pPr marL="285750" indent="-285750">
              <a:buFont typeface="Arial" panose="020B0604020202020204" pitchFamily="34" charset="0"/>
              <a:buChar char="•"/>
            </a:pPr>
            <a:r>
              <a:rPr lang="nl-NL" sz="1200"/>
              <a:t>Ermöglichung dynamischer und leistungsstarker Freiwilligengruppen, die als Lernräume und Inkubatoren für neue Ideen fungieren</a:t>
            </a:r>
          </a:p>
          <a:p>
            <a:pPr marL="285750" indent="-285750">
              <a:buFont typeface="Arial" panose="020B0604020202020204" pitchFamily="34" charset="0"/>
              <a:buChar char="•"/>
            </a:pPr>
            <a:r>
              <a:rPr lang="nl-NL" sz="1200"/>
              <a:t>Aufrechterhaltung und Ausbau einer engagierten Mitgliedschaft, die Erfahrung und Energie in den Bereich einbringt</a:t>
            </a:r>
          </a:p>
          <a:p>
            <a:pPr marL="285750" indent="-285750">
              <a:buFont typeface="Arial" panose="020B0604020202020204" pitchFamily="34" charset="0"/>
              <a:buChar char="•"/>
            </a:pPr>
            <a:r>
              <a:rPr lang="nl-NL" sz="1200"/>
              <a:t>Entwicklung von aktiven und engagierten Gemeinschaften, die es allen Mitgliedern unseres Bereichs ermöglichen, ihren Platz in unserer Arbeit zu finden</a:t>
            </a:r>
          </a:p>
          <a:p>
            <a:pPr marL="285750" indent="-285750">
              <a:buFont typeface="Arial" panose="020B0604020202020204" pitchFamily="34" charset="0"/>
              <a:buChar char="•"/>
            </a:pPr>
            <a:r>
              <a:rPr lang="nl-NL" sz="1200"/>
              <a:t>Aufrechterhaltung und Schaffung von Weltklasse-Standards und -Leitlinien, die eine kontinuierliche Weiterentwicklung und internationale Zusammenarbeit ermöglichen</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Was dies </a:t>
            </a:r>
            <a:r>
              <a:rPr lang="en-US" sz="1400" b="1"/>
              <a:t>für den globalen Bibliotheksbereich </a:t>
            </a:r>
            <a:r>
              <a:rPr lang="nl-NL" sz="1400" b="1"/>
              <a:t>bedeutet</a:t>
            </a:r>
          </a:p>
          <a:p>
            <a:r>
              <a:rPr lang="en-GB" sz="1200"/>
              <a:t>Bibliotheken und Bibliotheks- und Informationsmitarbeiter in aller Welt profitieren von einer Vielzahl von Möglichkeiten, zu lernen, sich weiterzuentwickeln und zur Entwicklung beizutragen, sowie von relevanten, zugänglichen Hilfsmitteln. Gemeinsam können wir zusammenarbeiten und Institutionen, Sammlungen und Dienste miteinander verbinden, um das Ziel des internationalen Zugangs zu Informationen weiter zu verwirklichen.</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2795"/>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Wir wissen, dass wir erfolgreich waren, wenn</a:t>
            </a:r>
          </a:p>
          <a:p>
            <a:r>
              <a:rPr lang="nl-NL" sz="1200"/>
              <a:t>Unsere Freiwilligengruppen entwickeln und führen Maßnahmen durch, die die Fähigkeit des Fachgebiets verbessern, Veränderungen zu bewirken. Unsere Mitgliedschaft wächst, insbesondere in Bereichen, in denen wir derzeit unterrepräsentiert sind, und die Mitglieder engagieren sich nicht nur aktiv, sondern wenden die Ergebnisse ihres Engagements in der IFLA an und geben sie weiter. Hochwertige und aktuelle Standards werden von Bibliotheken auf der ganzen Welt aktiv genutzt. </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27547"/>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Zur Überwachung des Fortschritts setzen wir folgende Maßnahmen ein:</a:t>
            </a:r>
          </a:p>
          <a:p>
            <a:r>
              <a:rPr lang="en-GB" sz="1200"/>
              <a:t>Net Promoter Scores unter den Mitgliedern; Downloads von IFLA-Standards und -Materialien und Ergebnisse von Nutzerumfragen; Umfragen über die Erfahrungen von Freiwilligen; Messungen der Vielfalt unter Freiwilligen; Messungen der Fähigkeiten und des Vertrauens unter Freiwilligen.</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tx2">
              <a:lumMod val="10000"/>
              <a:lumOff val="90000"/>
            </a:schemeClr>
          </a:solidFill>
          <a:ln w="38100">
            <a:solidFill>
              <a:schemeClr val="accent4">
                <a:lumMod val="50000"/>
              </a:schemeClr>
            </a:solidFill>
          </a:ln>
        </p:spPr>
        <p:txBody>
          <a:bodyPr wrap="square" rtlCol="0">
            <a:spAutoFit/>
          </a:bodyPr>
          <a:lstStyle/>
          <a:p>
            <a:r>
              <a:rPr lang="en-GB" sz="1400" b="1"/>
              <a:t>Wirkungsbereich 2: Bibliotheken werden überall als Partner anerkannt, respektiert und geschätzt</a:t>
            </a:r>
          </a:p>
          <a:p>
            <a:r>
              <a:rPr lang="en-GB" sz="1200" i="1"/>
              <a:t>Wir können das Potenzial der Bibliotheken, die Gesellschaft zu verändern, nur dann ausschöpfen, wenn wir durch wirksame Lobbyarbeit und den Aufbau von Partnerschaften die erforderlichen Gesetze und Ressourcen sicherstellen können. Dies erfordert eine koordinierte Arbeit auf allen Ebenen, von einer starken und breiten Anerkennung der Rolle der Bibliotheken im globalen politischen Raum bis hin zu befähigten und gestärkten Bibliotheken auf lokaler Ebene. Wir müssen auch ein starker Partner sein, der die Sprache der anderen Beteiligten spricht.</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Unsere Arbeit hier umfasst:</a:t>
            </a:r>
          </a:p>
          <a:p>
            <a:pPr marL="285750" indent="-285750">
              <a:buFont typeface="Arial" panose="020B0604020202020204" pitchFamily="34" charset="0"/>
              <a:buChar char="•"/>
            </a:pPr>
            <a:r>
              <a:rPr lang="nl-NL" sz="1200"/>
              <a:t>Aufbau einer Stimme, eines Profils und eines Einflusses in relevanten internationalen Politikbereichen, in denen die IFLA einen einzigartigen Beitrag leisten kann</a:t>
            </a:r>
          </a:p>
          <a:p>
            <a:pPr marL="285750" indent="-285750">
              <a:buFont typeface="Arial" panose="020B0604020202020204" pitchFamily="34" charset="0"/>
              <a:buChar char="•"/>
            </a:pPr>
            <a:r>
              <a:rPr lang="nl-NL" sz="1200"/>
              <a:t>Identifizierung und Entwicklung von Partnerschaftsstrategien mit anderen, im Einklang mit unserer Strategie und als Mittel zur Erreichung gemeinsamer Ziele</a:t>
            </a:r>
          </a:p>
          <a:p>
            <a:pPr marL="285750" indent="-285750">
              <a:buFont typeface="Arial" panose="020B0604020202020204" pitchFamily="34" charset="0"/>
              <a:buChar char="•"/>
            </a:pPr>
            <a:r>
              <a:rPr lang="nl-NL" sz="1200"/>
              <a:t>Vordenkerrolle in der Branche in Bezug auf politische Fragen und Förderung der bibliothekarischen Werte</a:t>
            </a:r>
          </a:p>
          <a:p>
            <a:pPr marL="285750" indent="-285750">
              <a:buFont typeface="Arial" panose="020B0604020202020204" pitchFamily="34" charset="0"/>
              <a:buChar char="•"/>
            </a:pPr>
            <a:r>
              <a:rPr lang="nl-NL" sz="1200"/>
              <a:t>Sicherstellung, dass die Beratungsressourcen und -fähigkeiten in allen Bereichen verteilt werden, um die Wirkung unserer globalen Arbeit zu erzielen</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en-GB" sz="1400" b="1"/>
              <a:t>Was dies für den globalen Bibliotheksbereich bedeutet</a:t>
            </a:r>
            <a:endParaRPr lang="en-GB" sz="1400"/>
          </a:p>
          <a:p>
            <a:r>
              <a:rPr lang="en-GB" sz="1200"/>
              <a:t>Die globale Stimme der Bibliotheken ist stark, und Bibliotheken und Bibliotheks- und Informationsmitarbeiter auf der ganzen Welt können sich bei ihrer eigenen Interessenvertretung und dem Aufbau von Partnerschaften auf unsere Erfolge auf globaler Ebene stützen und sich effektiv an internationalen Aktivitäten beteiligen. Sie können sich auf die Arbeit der IFLA bei der Definition und Aufrechterhaltung bibliothekarischer Werte stützen sowie auf Ressourcen, die ihnen helfen, selbstbewusste Fürsprecher für Bibliotheken zu werden. </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Wir wissen, dass wir erfolgreich waren, wenn</a:t>
            </a:r>
          </a:p>
          <a:p>
            <a:r>
              <a:rPr lang="nl-NL" sz="1200"/>
              <a:t>Wir sehen, dass die Prioritäten der Bibliotheken in wichtigen globalen Texten wie der UN-Agenda für die Zeit nach 2030 anerkannt werden. Unsere Gemeinschaft nutzt regelmäßig Materialien und Möglichkeiten, die von der IFLA geschaffen wurden, um die Lobby- und Partnerschaftsarbeit zu verbessern (und kann die Sprache der Partner sprechen), und hat ein stärkeres Gefühl der Handlungsfähigkeit. Die bibliothekarischen Werte, einschließlich der geistigen Freiheit und der offenen Wissenschaft, spiegeln sich in Gesetz und Politik wider.</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Zur Überwachung des Fortschritts setzen wir folgende Maßnahmen ein:</a:t>
            </a:r>
          </a:p>
          <a:p>
            <a:r>
              <a:rPr lang="en-GB" sz="1200"/>
              <a:t>Messung von Bibliotheksverweisen in Schlüsseltexten; proaktives Herangehen an Bibliotheken durch zwischenstaatliche Organisationen; Anzahl der in Partnerschaft mit anderen durchgeführten Maßnahmen; Nutzung der politischen Arbeit der IFLA; Nutzung von Materialien zur Interessenvertretung (gemessen durch Umfragen)</a:t>
            </a:r>
          </a:p>
        </p:txBody>
      </p:sp>
    </p:spTree>
    <p:extLst>
      <p:ext uri="{BB962C8B-B14F-4D97-AF65-F5344CB8AC3E}">
        <p14:creationId xmlns:p14="http://schemas.microsoft.com/office/powerpoint/2010/main" val="301590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accent6">
              <a:lumMod val="20000"/>
              <a:lumOff val="80000"/>
            </a:schemeClr>
          </a:solidFill>
          <a:ln w="38100">
            <a:solidFill>
              <a:schemeClr val="accent4">
                <a:lumMod val="50000"/>
              </a:schemeClr>
            </a:solidFill>
          </a:ln>
        </p:spPr>
        <p:txBody>
          <a:bodyPr wrap="square" rtlCol="0">
            <a:spAutoFit/>
          </a:bodyPr>
          <a:lstStyle/>
          <a:p>
            <a:r>
              <a:rPr lang="nl-NL" sz="1400" b="1"/>
              <a:t>Wirkungsbereich 3: Bibliotheken in die Lage versetzen, sinnvolle Veränderungen auf allen Ebenen zu bewirken</a:t>
            </a:r>
          </a:p>
          <a:p>
            <a:r>
              <a:rPr lang="en-GB" sz="1200" i="1"/>
              <a:t>Zwar konzentriert sich jede Bibliothek auf die Bedürfnisse der Menschen und Gemeinschaften, denen sie dient, aber gemeinsam haben Bibliotheken ein einzigartiges Potenzial, systemische Veränderungen in den Bereichen, in denen wir arbeiten, voranzutreiben. Dazu brauchen wir die Strukturen und Fähigkeiten, die notwendig sind, um Projekte, Programme und Initiativen zu entwerfen, durchzuführen und zu bewerten, die zu positiven Veränderungen führen. Die IFLA ist aufgrund ihrer globalen Reichweite und des Fachwissens und der Netzwerke, die wir mobilisieren können, in einer einzigartigen Position, um uns bei dieser Arbeit zu unterstützen.</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Unsere Arbeit hier umfasst:</a:t>
            </a:r>
          </a:p>
          <a:p>
            <a:pPr marL="285750" indent="-285750">
              <a:buFont typeface="Arial" panose="020B0604020202020204" pitchFamily="34" charset="0"/>
              <a:buChar char="•"/>
            </a:pPr>
            <a:r>
              <a:rPr lang="nl-NL" sz="1200"/>
              <a:t>Entwicklung regionaler Strukturen, die in der Lage sind, sowohl globale Prioritäten auf ihrer Ebene zu artikulieren als auch hochwirksame Arbeitsprogramme für spezifische Bedürfnisse im Rahmen der IFLA-Strategie zu entwickeln</a:t>
            </a:r>
          </a:p>
          <a:p>
            <a:pPr marL="285750" indent="-285750">
              <a:buFont typeface="Arial" panose="020B0604020202020204" pitchFamily="34" charset="0"/>
              <a:buChar char="•"/>
            </a:pPr>
            <a:r>
              <a:rPr lang="nl-NL" sz="1200"/>
              <a:t>Entwicklung eines relevanten Schulungsangebots, das einen Mehrwert für das bestehende Angebot darstellt und auf festgestellte Bedarfsbereiche eingeht</a:t>
            </a:r>
          </a:p>
          <a:p>
            <a:pPr marL="285750" indent="-285750">
              <a:buFont typeface="Arial" panose="020B0604020202020204" pitchFamily="34" charset="0"/>
              <a:buChar char="•"/>
            </a:pPr>
            <a:r>
              <a:rPr lang="nl-NL" sz="1200"/>
              <a:t>Unterstützung der Entwicklung von Bibliotheksverbänden im Rahmen umfassenderer Bemühungen um den Aufbau wirkungsvoller Bibliotheksbereiche</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en-GB" sz="1400" b="1"/>
              <a:t>Was dies für den globalen Bibliotheksbereich bedeutet</a:t>
            </a:r>
            <a:endParaRPr lang="en-GB" sz="1400"/>
          </a:p>
          <a:p>
            <a:r>
              <a:rPr lang="en-GB" sz="1200"/>
              <a:t>Die Bibliotheken und die Beschäftigten im Bibliotheks- und Informationswesen verfügen überall über stärkere Strukturen auf allen Ebenen, die es ihnen ermöglichen, sich dem Wandel zu stellen, sich zu engagieren und auszutauschen sowie sich an Projekten zu beteiligen, die zu einem systemischen Wandel in ihren Gesellschaften führen. Sie profitieren auch von einer stärkeren Unterstützung für ihre Arbeit.</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en-GB" sz="1400" b="1"/>
              <a:t>Wir wissen, dass wir erfolgreich waren, wenn</a:t>
            </a:r>
          </a:p>
          <a:p>
            <a:r>
              <a:rPr lang="en-GB" sz="1200"/>
              <a:t>Wir haben ein stärkeres regionales Profil entwickelt, mit relevanten Ausschüssen und Büros, die eine Erfolgsbilanz von wirkungsvollen Projekten haben. Wir verfügen auch über eine Reihe von Schulungsaktivitäten, insbesondere zum Thema Wirkungsaufbau, die den Teilnehmern praktische Erfahrungen vermitteln. Wir können eine Stärkung der Bibliotheksverbände sowie der Bibliotheksbereiche im Hinblick auf die Umsetzungsfähigkeit nachweisen.</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nl-NL" sz="1400" b="1"/>
              <a:t>Zur Überwachung des Fortschritts setzen wir folgende Maßnahmen ein:</a:t>
            </a:r>
          </a:p>
          <a:p>
            <a:r>
              <a:rPr lang="en-GB" sz="1200"/>
              <a:t>Mitgliederbefragung zur Arbeit der regionalen Strukturen; Projekte, die mit externen Partnern auf regionaler Ebene gestartet wurden; Angebot, Inanspruchnahme, Abschluss und Nachbereitung von Fortbildungskursen; Bibliotheksverbände, die relevante Maßnahmen für Wirkung und Nachhaltigkeit ergreifen.</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accent5">
              <a:lumMod val="20000"/>
              <a:lumOff val="80000"/>
            </a:schemeClr>
          </a:solidFill>
          <a:ln w="38100">
            <a:solidFill>
              <a:schemeClr val="accent4">
                <a:lumMod val="50000"/>
              </a:schemeClr>
            </a:solidFill>
          </a:ln>
        </p:spPr>
        <p:txBody>
          <a:bodyPr wrap="square" rtlCol="0">
            <a:spAutoFit/>
          </a:bodyPr>
          <a:lstStyle/>
          <a:p>
            <a:r>
              <a:rPr lang="nl-NL" sz="1400" b="1" dirty="0"/>
              <a:t>Befähiger: Zukunftssicherung der IFLA</a:t>
            </a:r>
          </a:p>
          <a:p>
            <a:r>
              <a:rPr lang="nl-NL" sz="1200" i="1" dirty="0"/>
              <a:t>Die IFLA ist aufgrund ihrer globalen Reichweite, ihrer Mitglieder- und Freiwilligengemeinschaft und ihrer Beziehungen zu globalen Akteuren in einer einzigartigen Position, um die in dieser Strategie dargelegten Aufgaben zu erfüllen. Damit wir dies auch im zweiten Jahrhundert tun können, müssen wir uns ständig darauf konzentrieren, wie wir für unsere Mitglieder und Partner am effektivsten arbeiten können. Auf diese Weise können wir einen positiven Kreislauf sicherstellen, der es uns ermöglicht, unser Ziel, den Fortschritt durch Bibliotheken nachhaltig zu fördern, immer besser zu erreichen.</a:t>
            </a:r>
            <a:endParaRPr lang="en-GB" sz="1200" i="1"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dirty="0"/>
              <a:t>Unsere Arbeit hier umfasst:</a:t>
            </a:r>
          </a:p>
          <a:p>
            <a:pPr marL="285750" indent="-285750">
              <a:buFont typeface="Arial" panose="020B0604020202020204" pitchFamily="34" charset="0"/>
              <a:buChar char="•"/>
            </a:pPr>
            <a:r>
              <a:rPr lang="nl-NL" sz="1200" dirty="0"/>
              <a:t>Sicherstellung einer effektiven, transparenten und zweckmäßigen Verwaltung, die allen Teilen unserer Gemeinschaft eine Stimme gibt</a:t>
            </a:r>
          </a:p>
          <a:p>
            <a:pPr marL="285750" indent="-285750">
              <a:buFont typeface="Arial" panose="020B0604020202020204" pitchFamily="34" charset="0"/>
              <a:buChar char="•"/>
            </a:pPr>
            <a:r>
              <a:rPr lang="nl-NL" sz="1200" dirty="0"/>
              <a:t>Sicherstellung, dass wir bei der Durchführung von Projekten und Initiativen, insbesondere in Partnerschaften, effektiv, zuverlässig und nachhaltig sind</a:t>
            </a:r>
          </a:p>
          <a:p>
            <a:pPr marL="285750" indent="-285750">
              <a:buFont typeface="Arial" panose="020B0604020202020204" pitchFamily="34" charset="0"/>
              <a:buChar char="•"/>
            </a:pPr>
            <a:r>
              <a:rPr lang="nl-NL" sz="1200" dirty="0"/>
              <a:t>Weitere Investitionen in unser Team in der Zentrale, damit es auf die Bedürfnisse der Gemeinschaft reagieren und für die Zukunft gerüstet sein kann</a:t>
            </a:r>
          </a:p>
          <a:p>
            <a:pPr marL="285750" indent="-285750">
              <a:buFont typeface="Arial" panose="020B0604020202020204" pitchFamily="34" charset="0"/>
              <a:buChar char="•"/>
            </a:pPr>
            <a:r>
              <a:rPr lang="nl-NL" sz="1200" dirty="0"/>
              <a:t>Entwicklung und Umsetzung einer erfolgreichen Nachhaltigkeitsstrategie, die es uns ermöglicht, die Finanzierung zu diversifizieren und unsere Ziele zu erreichen</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Was dies </a:t>
            </a:r>
            <a:r>
              <a:rPr lang="nl-NL" sz="1400" b="1" err="1"/>
              <a:t>für </a:t>
            </a:r>
            <a:r>
              <a:rPr lang="nl-NL" sz="1400" b="1"/>
              <a:t>den </a:t>
            </a:r>
            <a:r>
              <a:rPr lang="nl-NL" sz="1400" b="1" err="1"/>
              <a:t>globalen </a:t>
            </a:r>
            <a:r>
              <a:rPr lang="nl-NL" sz="1400" b="1"/>
              <a:t>Bibliotheksbereich bedeutet</a:t>
            </a:r>
            <a:endParaRPr lang="en-GB" sz="1400"/>
          </a:p>
          <a:p>
            <a:r>
              <a:rPr lang="en-GB" sz="1200"/>
              <a:t>Bibliotheken und Bibliotheks- und Informationsmitarbeiter auf der ganzen Welt können weiterhin auf die IFLA zählen, wenn es darum geht, einen Raum für den fachlichen Austausch, eine Stimme für Bibliotheken auf der ganzen Welt und eine Quelle für Schulungen und Möglichkeiten zur Verbesserung ihrer eigenen Arbeit zu bieten. Das Engagement in der IFLA wird zu einem Weg, sich an spannenden und innovativen Projekten zu beteiligen, die eine größere Vielfalt an Vorteilen bringen.</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Wir wissen, dass wir erfolgreich waren, wenn</a:t>
            </a:r>
          </a:p>
          <a:p>
            <a:r>
              <a:rPr lang="nl-NL" sz="1200"/>
              <a:t>Die IFLA-Mitglieder und die ehrenamtlichen Mitarbeiter wissen genau, was die IFLA ist und was sie bieten kann, und schätzen dies. Wir haben ein Portfolio erfolgreich durchgeführter Projekte, die zu langfristigen Beziehungen mit Geldgebern und anderen Förderern geführt haben. Wir haben ein dynamisches und motiviertes HQ-Team, das in der Lage ist, effektiv und innovativ auf die Bedürfnisse der Gemeinschaft zu reagieren.</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Zur Überwachung des Fortschritts setzen wir folgende Maßnahmen ein:</a:t>
            </a:r>
          </a:p>
          <a:p>
            <a:r>
              <a:rPr lang="en-GB" sz="1200"/>
              <a:t>Rückmeldungen aus Mitgliederbefragungen und Net Promoter Scores; erfolgreich durchgeführte Projekte; Entwicklung der Rückmeldungen aus Mitarbeiterbefragungen im Laufe der Zeit; Anzahl der strategischen Partnerschaften (und Wachstum)</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aed86671-ceca-4ccc-a07c-33fb66ba0904">
      <UserInfo>
        <DisplayName>Megan Price</DisplayName>
        <AccountId>29</AccountId>
        <AccountType/>
      </UserInfo>
      <UserInfo>
        <DisplayName>Claire McGuire</DisplayName>
        <AccountId>31</AccountId>
        <AccountType/>
      </UserInfo>
      <UserInfo>
        <DisplayName>Louis Takács</DisplayName>
        <AccountId>12</AccountId>
        <AccountType/>
      </UserInfo>
      <UserInfo>
        <DisplayName>Despina Gerasimidou</DisplayName>
        <AccountId>17</AccountId>
        <AccountType/>
      </UserInfo>
      <UserInfo>
        <DisplayName>Kristine Paberza</DisplayName>
        <AccountId>16</AccountId>
        <AccountType/>
      </UserInfo>
      <UserInfo>
        <DisplayName>Helen Mandl</DisplayName>
        <AccountId>14</AccountId>
        <AccountType/>
      </UserInfo>
      <UserInfo>
        <DisplayName>Stephen Wyber</DisplayName>
        <AccountId>9</AccountId>
        <AccountType/>
      </UserInfo>
      <UserInfo>
        <DisplayName>Maria De Brasdefer</DisplayName>
        <AccountId>34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6" ma:contentTypeDescription="Create a new document." ma:contentTypeScope="" ma:versionID="6c4b54df19ced1cccb338bd0cd26262b">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56de4eb2355f3b85fe1fbb1c06c6c8a4"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E263BB-6511-43B7-9C0C-F6C15F73D927}">
  <ds:schemaRefs>
    <ds:schemaRef ds:uri="http://schemas.microsoft.com/sharepoint/v3/contenttype/forms"/>
  </ds:schemaRefs>
</ds:datastoreItem>
</file>

<file path=customXml/itemProps2.xml><?xml version="1.0" encoding="utf-8"?>
<ds:datastoreItem xmlns:ds="http://schemas.openxmlformats.org/officeDocument/2006/customXml" ds:itemID="{353C69BC-2ED0-47A8-A3B8-C79DF06BA498}">
  <ds:schemaRefs>
    <ds:schemaRef ds:uri="749f6082-1a60-4361-b735-54f0380d385a"/>
    <ds:schemaRef ds:uri="aed86671-ceca-4ccc-a07c-33fb66ba090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B442733-AC65-4385-915B-E914C619B011}">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TotalTime>
  <Words>2268</Words>
  <Application>Microsoft Office PowerPoint</Application>
  <PresentationFormat>Widescreen</PresentationFormat>
  <Paragraphs>101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keywords>, docId:E6BC3F9FBDCC2E45B9D60E27D52D3098</cp:keywords>
  <cp:lastModifiedBy>Stephen Wyber</cp:lastModifiedBy>
  <cp:revision>68</cp:revision>
  <cp:lastPrinted>2024-03-19T11:36:38Z</cp:lastPrinted>
  <dcterms:created xsi:type="dcterms:W3CDTF">2024-03-04T13:16:56Z</dcterms:created>
  <dcterms:modified xsi:type="dcterms:W3CDTF">2024-05-01T21:18:53Z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ies>
</file>