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80" r:id="rId4"/>
    <p:sldId id="258" r:id="rId5"/>
    <p:sldId id="259" r:id="rId6"/>
    <p:sldId id="276" r:id="rId7"/>
    <p:sldId id="260" r:id="rId8"/>
    <p:sldId id="261" r:id="rId9"/>
    <p:sldId id="262" r:id="rId10"/>
    <p:sldId id="263" r:id="rId11"/>
    <p:sldId id="267" r:id="rId12"/>
    <p:sldId id="264" r:id="rId13"/>
    <p:sldId id="268" r:id="rId14"/>
    <p:sldId id="281" r:id="rId15"/>
    <p:sldId id="279" r:id="rId16"/>
    <p:sldId id="277" r:id="rId17"/>
    <p:sldId id="278" r:id="rId18"/>
    <p:sldId id="269" r:id="rId19"/>
    <p:sldId id="270" r:id="rId20"/>
    <p:sldId id="273" r:id="rId21"/>
    <p:sldId id="272" r:id="rId22"/>
    <p:sldId id="274" r:id="rId23"/>
    <p:sldId id="27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FEE"/>
    <a:srgbClr val="F1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46F5D0-B3A4-4E03-8AE8-1793C3DE5177}" type="datetimeFigureOut">
              <a:rPr lang="en-GB" smtClean="0"/>
              <a:t>27/06/2023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3344D9-7151-49DD-9EC1-62B71EE9E619}" type="slidenum">
              <a:rPr lang="en-GB" smtClean="0"/>
              <a:t>‹#›</a:t>
            </a:fld>
            <a:endParaRPr lang="en-GB"/>
          </a:p>
        </p:txBody>
      </p:sp>
    </p:spTree>
    <p:extLst>
      <p:ext uri="{BB962C8B-B14F-4D97-AF65-F5344CB8AC3E}">
        <p14:creationId xmlns:p14="http://schemas.microsoft.com/office/powerpoint/2010/main" val="4012281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To illustrate how IFLA and UNESCO can work together, take the 2022 launch of a new update to the IFLA-UNESCO Public Library Manifesto</a:t>
            </a:r>
          </a:p>
          <a:p>
            <a:pPr marL="228600" indent="-228600">
              <a:buAutoNum type="arabicPeriod"/>
            </a:pPr>
            <a:r>
              <a:rPr lang="en-US" dirty="0"/>
              <a:t>IFLA has fostered a strong relationship with the UNESCO Information for All </a:t>
            </a:r>
            <a:r>
              <a:rPr lang="en-US" dirty="0" err="1"/>
              <a:t>Programme</a:t>
            </a:r>
            <a:r>
              <a:rPr lang="en-US" dirty="0"/>
              <a:t> around the drafting and implementation of this manifesto</a:t>
            </a:r>
          </a:p>
          <a:p>
            <a:pPr marL="228600" indent="-228600">
              <a:buAutoNum type="arabicPeriod"/>
            </a:pPr>
            <a:r>
              <a:rPr lang="en-US" dirty="0"/>
              <a:t>Culture features strongly - it </a:t>
            </a:r>
            <a:r>
              <a:rPr lang="en-US" b="0" i="1" dirty="0">
                <a:solidFill>
                  <a:srgbClr val="383838"/>
                </a:solidFill>
                <a:effectLst/>
                <a:latin typeface="Noto Sans" panose="020B0502040504020204" pitchFamily="34" charset="0"/>
              </a:rPr>
              <a:t>proclaims UNESCO’s belief in the public library as a living force for education, culture and information, and as an essential agent for the fostering of peace and welfare through the minds of all people</a:t>
            </a:r>
            <a:r>
              <a:rPr lang="en-US" b="0" i="0" dirty="0">
                <a:solidFill>
                  <a:srgbClr val="383838"/>
                </a:solidFill>
                <a:effectLst/>
                <a:latin typeface="Noto Sans" panose="020B0502040504020204" pitchFamily="34" charset="0"/>
              </a:rPr>
              <a:t>.</a:t>
            </a:r>
            <a:r>
              <a:rPr lang="en-US" dirty="0"/>
              <a:t> </a:t>
            </a:r>
          </a:p>
          <a:p>
            <a:pPr marL="228600" indent="-228600">
              <a:buAutoNum type="arabicPeriod"/>
            </a:pPr>
            <a:r>
              <a:rPr lang="en-US" dirty="0"/>
              <a:t>It declares that public libraries contribute to the Sustainable Development Goals and the construction of more equitable, humane, and sustainable societies. </a:t>
            </a:r>
          </a:p>
          <a:p>
            <a:pPr marL="228600" indent="-228600">
              <a:buAutoNum type="arabicPeriod"/>
            </a:pPr>
            <a:r>
              <a:rPr lang="en-US" dirty="0"/>
              <a:t>Implementing the manifesto is taking multilevel action – with UNESCO cooperating with IFLA at the international level, IFLA engaging in other UN processes, like the Transforming Education Summit, and national and subnational action led by IFLA’s members and volunteers </a:t>
            </a:r>
          </a:p>
          <a:p>
            <a:pPr marL="228600" indent="-228600">
              <a:buAutoNum type="arabicPeriod"/>
            </a:pPr>
            <a:r>
              <a:rPr lang="en-US" dirty="0"/>
              <a:t>This could be a model for further engagements with UNESCO on advocating for culture’s role in sustainable development </a:t>
            </a:r>
          </a:p>
          <a:p>
            <a:pPr marL="228600" indent="-228600">
              <a:buAutoNum type="arabicPeriod"/>
            </a:pPr>
            <a:endParaRPr lang="en-NL" dirty="0"/>
          </a:p>
        </p:txBody>
      </p:sp>
      <p:sp>
        <p:nvSpPr>
          <p:cNvPr id="4" name="Slide Number Placeholder 3"/>
          <p:cNvSpPr>
            <a:spLocks noGrp="1"/>
          </p:cNvSpPr>
          <p:nvPr>
            <p:ph type="sldNum" sz="quarter" idx="5"/>
          </p:nvPr>
        </p:nvSpPr>
        <p:spPr/>
        <p:txBody>
          <a:bodyPr/>
          <a:lstStyle/>
          <a:p>
            <a:fld id="{46239C32-2EB9-4231-BB94-10BC3F1B9017}" type="slidenum">
              <a:rPr lang="en-GB" smtClean="0"/>
              <a:t>6</a:t>
            </a:fld>
            <a:endParaRPr lang="en-GB"/>
          </a:p>
        </p:txBody>
      </p:sp>
    </p:spTree>
    <p:extLst>
      <p:ext uri="{BB962C8B-B14F-4D97-AF65-F5344CB8AC3E}">
        <p14:creationId xmlns:p14="http://schemas.microsoft.com/office/powerpoint/2010/main" val="155768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For the Culture 2030 Campaign, this is a significant stepping-up of commitment by national policymakers and intergovernmental bodies towards calling for a culture-specific goal.</a:t>
            </a:r>
          </a:p>
          <a:p>
            <a:pPr marL="228600" indent="-228600">
              <a:buAutoNum type="arabicPeriod"/>
            </a:pPr>
            <a:r>
              <a:rPr lang="en-US" dirty="0"/>
              <a:t>The campaign launched the Zero Draft on the occasion of </a:t>
            </a:r>
            <a:r>
              <a:rPr lang="en-US" dirty="0" err="1"/>
              <a:t>Mondiacult</a:t>
            </a:r>
            <a:r>
              <a:rPr lang="en-US" dirty="0"/>
              <a:t>, and has been engaging in the follow-up from the conference, to hold member states to their word in calling for culture’s role in sustainable development to be more strongly recognized and invested in</a:t>
            </a:r>
          </a:p>
          <a:p>
            <a:pPr marL="228600" indent="-228600">
              <a:buAutoNum type="arabicPeriod"/>
            </a:pPr>
            <a:r>
              <a:rPr lang="en-US" dirty="0"/>
              <a:t>In February 2023, a statement was launched and circulated to UNESCO member states </a:t>
            </a:r>
          </a:p>
          <a:p>
            <a:pPr marL="228600" indent="-228600">
              <a:buAutoNum type="arabicPeriod"/>
            </a:pPr>
            <a:r>
              <a:rPr lang="en-US" dirty="0"/>
              <a:t>The campaign declared their readiness to work with states to keep culture at the heart – not the fringes – of sustainable development policy making</a:t>
            </a:r>
            <a:endParaRPr lang="en-NL" dirty="0"/>
          </a:p>
        </p:txBody>
      </p:sp>
      <p:sp>
        <p:nvSpPr>
          <p:cNvPr id="4" name="Slide Number Placeholder 3"/>
          <p:cNvSpPr>
            <a:spLocks noGrp="1"/>
          </p:cNvSpPr>
          <p:nvPr>
            <p:ph type="sldNum" sz="quarter" idx="5"/>
          </p:nvPr>
        </p:nvSpPr>
        <p:spPr/>
        <p:txBody>
          <a:bodyPr/>
          <a:lstStyle/>
          <a:p>
            <a:fld id="{46239C32-2EB9-4231-BB94-10BC3F1B9017}" type="slidenum">
              <a:rPr lang="en-GB" smtClean="0"/>
              <a:t>15</a:t>
            </a:fld>
            <a:endParaRPr lang="en-GB"/>
          </a:p>
        </p:txBody>
      </p:sp>
    </p:spTree>
    <p:extLst>
      <p:ext uri="{BB962C8B-B14F-4D97-AF65-F5344CB8AC3E}">
        <p14:creationId xmlns:p14="http://schemas.microsoft.com/office/powerpoint/2010/main" val="298020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The </a:t>
            </a:r>
            <a:r>
              <a:rPr lang="en-US" sz="1200" spc="107" dirty="0">
                <a:solidFill>
                  <a:srgbClr val="49403C"/>
                </a:solidFill>
                <a:latin typeface="Franklin Gothic Heavy"/>
              </a:rPr>
              <a:t>UNESCO World Conference on Cultural Policies and Sustainable Development was held in September 2022 in Mexico City, and was the largest cultural policy meeting in 40 years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107" dirty="0">
                <a:solidFill>
                  <a:srgbClr val="49403C"/>
                </a:solidFill>
                <a:latin typeface="Franklin Gothic Heavy"/>
              </a:rPr>
              <a:t>It brought 150 countries together to discuss h</a:t>
            </a:r>
            <a:r>
              <a:rPr lang="en-US" sz="1200" spc="30" dirty="0">
                <a:solidFill>
                  <a:srgbClr val="49403C"/>
                </a:solidFill>
                <a:latin typeface="Univers 1 Bold"/>
              </a:rPr>
              <a:t>ow can cultural policy can help tackle global challenges.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30" dirty="0">
                <a:solidFill>
                  <a:srgbClr val="49403C"/>
                </a:solidFill>
                <a:latin typeface="Univers 1 Bold"/>
              </a:rPr>
              <a:t>The discussion was based around four themes, one of which was explicitly culture for sustainable development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30" dirty="0">
                <a:solidFill>
                  <a:srgbClr val="49403C"/>
                </a:solidFill>
                <a:latin typeface="Univers 1 Bold"/>
              </a:rPr>
              <a:t>IFLA was on the </a:t>
            </a:r>
            <a:r>
              <a:rPr lang="en-US" sz="1200" spc="30" dirty="0" err="1">
                <a:solidFill>
                  <a:srgbClr val="49403C"/>
                </a:solidFill>
                <a:latin typeface="Univers 1 Bold"/>
              </a:rPr>
              <a:t>programme</a:t>
            </a:r>
            <a:r>
              <a:rPr lang="en-US" sz="1200" spc="30" dirty="0">
                <a:solidFill>
                  <a:srgbClr val="49403C"/>
                </a:solidFill>
                <a:latin typeface="Univers 1 Bold"/>
              </a:rPr>
              <a:t>, leading a side event focusing on linking culture and education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spc="107" dirty="0">
              <a:solidFill>
                <a:srgbClr val="49403C"/>
              </a:solidFill>
              <a:latin typeface="Franklin Gothic Heavy"/>
            </a:endParaRPr>
          </a:p>
          <a:p>
            <a:endParaRPr lang="en-NL" dirty="0"/>
          </a:p>
        </p:txBody>
      </p:sp>
      <p:sp>
        <p:nvSpPr>
          <p:cNvPr id="4" name="Slide Number Placeholder 3"/>
          <p:cNvSpPr>
            <a:spLocks noGrp="1"/>
          </p:cNvSpPr>
          <p:nvPr>
            <p:ph type="sldNum" sz="quarter" idx="5"/>
          </p:nvPr>
        </p:nvSpPr>
        <p:spPr/>
        <p:txBody>
          <a:bodyPr/>
          <a:lstStyle/>
          <a:p>
            <a:fld id="{46239C32-2EB9-4231-BB94-10BC3F1B9017}" type="slidenum">
              <a:rPr lang="en-GB" smtClean="0"/>
              <a:t>16</a:t>
            </a:fld>
            <a:endParaRPr lang="en-GB"/>
          </a:p>
        </p:txBody>
      </p:sp>
    </p:spTree>
    <p:extLst>
      <p:ext uri="{BB962C8B-B14F-4D97-AF65-F5344CB8AC3E}">
        <p14:creationId xmlns:p14="http://schemas.microsoft.com/office/powerpoint/2010/main" val="3591071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At the end of </a:t>
            </a:r>
            <a:r>
              <a:rPr lang="en-US" dirty="0" err="1"/>
              <a:t>Mondiacult</a:t>
            </a:r>
            <a:r>
              <a:rPr lang="en-US" dirty="0"/>
              <a:t>, </a:t>
            </a:r>
            <a:r>
              <a:rPr lang="en-US" b="0" i="0" dirty="0">
                <a:solidFill>
                  <a:srgbClr val="212121"/>
                </a:solidFill>
                <a:effectLst/>
                <a:latin typeface="Inter"/>
              </a:rPr>
              <a:t>150 States unanimously adopted an ambitious Declaration for Culture – the </a:t>
            </a:r>
            <a:r>
              <a:rPr lang="en-US" b="0" i="0" dirty="0" err="1">
                <a:solidFill>
                  <a:srgbClr val="212121"/>
                </a:solidFill>
                <a:effectLst/>
                <a:latin typeface="Inter"/>
              </a:rPr>
              <a:t>Mondiacult</a:t>
            </a:r>
            <a:r>
              <a:rPr lang="en-US" b="0" i="0" dirty="0">
                <a:solidFill>
                  <a:srgbClr val="212121"/>
                </a:solidFill>
                <a:effectLst/>
                <a:latin typeface="Inter"/>
              </a:rPr>
              <a:t> Declaration </a:t>
            </a:r>
          </a:p>
          <a:p>
            <a:pPr marL="228600" indent="-228600">
              <a:buAutoNum type="arabicPeriod"/>
            </a:pPr>
            <a:r>
              <a:rPr lang="en-US" dirty="0"/>
              <a:t>This has </a:t>
            </a:r>
            <a:r>
              <a:rPr lang="en-US" dirty="0" err="1"/>
              <a:t>focussed</a:t>
            </a:r>
            <a:r>
              <a:rPr lang="en-US" dirty="0"/>
              <a:t> countries around the world on a </a:t>
            </a:r>
            <a:r>
              <a:rPr lang="en-US" b="0" i="0" dirty="0">
                <a:solidFill>
                  <a:srgbClr val="212121"/>
                </a:solidFill>
                <a:effectLst/>
                <a:latin typeface="Inter"/>
              </a:rPr>
              <a:t>common roadmap to strengthen public policies.</a:t>
            </a:r>
          </a:p>
          <a:p>
            <a:pPr marL="228600" indent="-228600">
              <a:buAutoNum type="arabicPeriod"/>
            </a:pPr>
            <a:r>
              <a:rPr lang="en-US" b="0" i="0" dirty="0">
                <a:solidFill>
                  <a:srgbClr val="212121"/>
                </a:solidFill>
                <a:effectLst/>
                <a:latin typeface="Inter"/>
              </a:rPr>
              <a:t>Notably, the Declaration recognizes </a:t>
            </a:r>
            <a:r>
              <a:rPr lang="en-GB" sz="1800" kern="0" dirty="0">
                <a:effectLst/>
                <a:latin typeface="Calibri" panose="020F0502020204030204" pitchFamily="34" charset="0"/>
                <a:ea typeface="Calibri" panose="020F0502020204030204" pitchFamily="34" charset="0"/>
                <a:cs typeface="Times New Roman" panose="02020603050405020304" pitchFamily="18" charset="0"/>
              </a:rPr>
              <a:t>culture as a </a:t>
            </a:r>
            <a:r>
              <a:rPr lang="en-NL" sz="1800" kern="0" dirty="0">
                <a:effectLst/>
                <a:latin typeface="Calibri" panose="020F0502020204030204" pitchFamily="34" charset="0"/>
                <a:ea typeface="Calibri" panose="020F0502020204030204" pitchFamily="34" charset="0"/>
                <a:cs typeface="Times New Roman" panose="02020603050405020304" pitchFamily="18" charset="0"/>
              </a:rPr>
              <a:t>global public good with an intrinsic value to enable and drive sustainable development</a:t>
            </a:r>
            <a:r>
              <a:rPr lang="en-GB" sz="1800" kern="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GB" sz="1800" kern="0" dirty="0">
                <a:effectLst/>
                <a:latin typeface="Calibri" panose="020F0502020204030204" pitchFamily="34" charset="0"/>
                <a:ea typeface="Calibri" panose="020F0502020204030204" pitchFamily="34" charset="0"/>
                <a:cs typeface="Times New Roman" panose="02020603050405020304" pitchFamily="18" charset="0"/>
              </a:rPr>
              <a:t>In fact, it explicitly calls for </a:t>
            </a:r>
            <a:r>
              <a:rPr lang="en-US" b="0" i="0" dirty="0">
                <a:solidFill>
                  <a:srgbClr val="212121"/>
                </a:solidFill>
                <a:effectLst/>
                <a:latin typeface="Inter"/>
              </a:rPr>
              <a:t>culture to be included “as a specific objective in its own right” among the next United Nations Sustainable Development Goals.</a:t>
            </a:r>
          </a:p>
          <a:p>
            <a:pPr marL="228600" indent="-228600">
              <a:buAutoNum type="arabicPeriod"/>
            </a:pPr>
            <a:r>
              <a:rPr lang="en-US" b="0" i="0" dirty="0">
                <a:solidFill>
                  <a:srgbClr val="212121"/>
                </a:solidFill>
                <a:effectLst/>
                <a:latin typeface="Inter"/>
              </a:rPr>
              <a:t>This is strengthened with a series of specific areas which need public policy development in order to uphold the cultural rights of all – notably including access to culture and cultural diversity in the digital environment </a:t>
            </a:r>
          </a:p>
          <a:p>
            <a:pPr marL="228600" indent="-228600">
              <a:buAutoNum type="arabicPeriod"/>
            </a:pPr>
            <a:r>
              <a:rPr lang="en-US" b="0" i="0" dirty="0">
                <a:solidFill>
                  <a:srgbClr val="212121"/>
                </a:solidFill>
                <a:effectLst/>
                <a:latin typeface="Inter"/>
              </a:rPr>
              <a:t>It further covers areas like promoting synergies between culture and education, including culture in </a:t>
            </a:r>
            <a:r>
              <a:rPr lang="en-US" dirty="0"/>
              <a:t>discussions on climate change</a:t>
            </a:r>
            <a:r>
              <a:rPr lang="en-US" b="0" i="0" dirty="0">
                <a:solidFill>
                  <a:srgbClr val="212121"/>
                </a:solidFill>
                <a:effectLst/>
                <a:latin typeface="Inter"/>
              </a:rPr>
              <a:t>, and stepping up the fight against illicit trafficking</a:t>
            </a:r>
          </a:p>
          <a:p>
            <a:pPr marL="228600" indent="-228600">
              <a:buAutoNum type="arabicPeriod"/>
            </a:pPr>
            <a:endParaRPr lang="en-NL" dirty="0"/>
          </a:p>
        </p:txBody>
      </p:sp>
      <p:sp>
        <p:nvSpPr>
          <p:cNvPr id="4" name="Slide Number Placeholder 3"/>
          <p:cNvSpPr>
            <a:spLocks noGrp="1"/>
          </p:cNvSpPr>
          <p:nvPr>
            <p:ph type="sldNum" sz="quarter" idx="5"/>
          </p:nvPr>
        </p:nvSpPr>
        <p:spPr/>
        <p:txBody>
          <a:bodyPr/>
          <a:lstStyle/>
          <a:p>
            <a:fld id="{46239C32-2EB9-4231-BB94-10BC3F1B9017}" type="slidenum">
              <a:rPr lang="en-GB" smtClean="0"/>
              <a:t>17</a:t>
            </a:fld>
            <a:endParaRPr lang="en-GB"/>
          </a:p>
        </p:txBody>
      </p:sp>
    </p:spTree>
    <p:extLst>
      <p:ext uri="{BB962C8B-B14F-4D97-AF65-F5344CB8AC3E}">
        <p14:creationId xmlns:p14="http://schemas.microsoft.com/office/powerpoint/2010/main" val="2586620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50780-141E-026F-9472-3DA941B273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BFF99AC-CFD8-EA46-14B5-5A4D5CB6E7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88DCA4-3BEB-594C-F63A-BA2D2A1994D8}"/>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4AB2A0C1-83F3-B0E0-27F0-98C2FC6B66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1598CC-9C10-717B-867F-C4C53F74B1E5}"/>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249907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C97C-152B-FC2F-2795-71250EEE9B9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A318BB-7808-72F6-D9DE-67354FAE33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D77266-7640-4854-E055-D85B3F076517}"/>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FEAAF6C5-FAA6-5FD8-5FC8-D09061E1ED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8B07EC-F26C-BF72-56AC-A327785C95DE}"/>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1896307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E302D6-1FBA-D79D-7E98-39C1E4F10C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E7938E-ECDC-1FCE-D4DB-84F7E8D3F6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E80275-8D27-D848-A9BC-76A31EDDEDAC}"/>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A1D8E751-DE23-404D-ECD2-F6B41B4485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7C4A32-458C-E51E-C740-1A2BC441DEE1}"/>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3436665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4E2C7-1222-16A6-35E9-4F1718AE9B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55BB73-9CCE-3E41-CD37-EF2E1677B0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F828CF-07EA-47FB-045A-901EBF309C00}"/>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4CDF1EB4-22D9-ED1E-5F19-1F8420CC10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FA33CA-23D3-A5B3-8FE9-F3EDC6C988CB}"/>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165814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4DD7F-0E40-17B5-C150-2CAD60B2A0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EE240C-B15D-9CDD-BAE4-538E351084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162578-F98E-4F82-66DB-A34A64AE71AC}"/>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318B6B96-53C7-B41E-8A8C-302AA155B5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809908-3CC3-639A-E9E1-83EF8F9E5706}"/>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3285936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6AF76-6283-F7C6-12CA-8B2A2A434C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69153D-F37A-15BB-7B07-1320D9B922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7A890B3-4B7E-D03D-9218-263E0F0599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77944C-7EA2-E468-A1F3-BAB4AF85EE93}"/>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6" name="Footer Placeholder 5">
            <a:extLst>
              <a:ext uri="{FF2B5EF4-FFF2-40B4-BE49-F238E27FC236}">
                <a16:creationId xmlns:a16="http://schemas.microsoft.com/office/drawing/2014/main" id="{E9C5FEC7-8463-EC68-53E0-55666CB489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2939B9-54CB-14B9-8025-6E6B212730DC}"/>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2614304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7F1EF-5043-472F-AAE5-D1216B3F42B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1F5C804-40FA-5D4B-B8CC-CF98368D14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3E71A32-B34B-6A43-8645-B811C1402C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93F6CE1-A434-8B3E-D7BA-BE5E1E653C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7EB835-1BF4-D8DD-42E8-7516013B0F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FD369E-058E-933A-3F99-5597EC85A5B6}"/>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8" name="Footer Placeholder 7">
            <a:extLst>
              <a:ext uri="{FF2B5EF4-FFF2-40B4-BE49-F238E27FC236}">
                <a16:creationId xmlns:a16="http://schemas.microsoft.com/office/drawing/2014/main" id="{FD4B6C39-B24C-55BD-4CD5-DC8D81E6177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61A7BA4-473C-2FFC-B1C5-FF3D167F9A6D}"/>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13800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4999F-0992-201E-8A98-6DB5A9F368E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196AE6-3B0B-2156-3859-F6A167BFA2FF}"/>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4" name="Footer Placeholder 3">
            <a:extLst>
              <a:ext uri="{FF2B5EF4-FFF2-40B4-BE49-F238E27FC236}">
                <a16:creationId xmlns:a16="http://schemas.microsoft.com/office/drawing/2014/main" id="{7C58FFD3-33EE-D4BD-A001-C2A7DA1D93A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7002F9-6403-D887-DC6C-D61D99E8E16B}"/>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3172142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62A415-C35F-2662-A02E-E061B09C1A33}"/>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3" name="Footer Placeholder 2">
            <a:extLst>
              <a:ext uri="{FF2B5EF4-FFF2-40B4-BE49-F238E27FC236}">
                <a16:creationId xmlns:a16="http://schemas.microsoft.com/office/drawing/2014/main" id="{47C1EEF0-4566-BD9E-43E9-C6C0B2D972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E6849C5-147B-E7EF-BED6-0847CBCF36D5}"/>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1680397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16469-F919-14D0-748B-BC6C34835F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41C69B0-3060-2C76-82F9-08DAAE5131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0180B4D-87C7-673D-2BFF-F95284F1E0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B84158-2C2A-B537-AD30-5076AAECEDC3}"/>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6" name="Footer Placeholder 5">
            <a:extLst>
              <a:ext uri="{FF2B5EF4-FFF2-40B4-BE49-F238E27FC236}">
                <a16:creationId xmlns:a16="http://schemas.microsoft.com/office/drawing/2014/main" id="{DCEC3BA5-D873-FD41-6305-A9318818EB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669EF5-EF93-FD4F-79C7-90AD9622F345}"/>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3491693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747D9-B5A7-9557-2095-2C351977A8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D34FEB8-AFE9-7CF4-806A-0674815C51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AC1090-236F-C276-5BC1-559AFF27BC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34739E-C88F-AD76-FDBE-ECADF41DDF91}"/>
              </a:ext>
            </a:extLst>
          </p:cNvPr>
          <p:cNvSpPr>
            <a:spLocks noGrp="1"/>
          </p:cNvSpPr>
          <p:nvPr>
            <p:ph type="dt" sz="half" idx="10"/>
          </p:nvPr>
        </p:nvSpPr>
        <p:spPr/>
        <p:txBody>
          <a:bodyPr/>
          <a:lstStyle/>
          <a:p>
            <a:fld id="{3FA26EA9-1FA6-4E76-91EA-DF2093B591E2}" type="datetimeFigureOut">
              <a:rPr lang="en-GB" smtClean="0"/>
              <a:t>26/06/2023</a:t>
            </a:fld>
            <a:endParaRPr lang="en-GB"/>
          </a:p>
        </p:txBody>
      </p:sp>
      <p:sp>
        <p:nvSpPr>
          <p:cNvPr id="6" name="Footer Placeholder 5">
            <a:extLst>
              <a:ext uri="{FF2B5EF4-FFF2-40B4-BE49-F238E27FC236}">
                <a16:creationId xmlns:a16="http://schemas.microsoft.com/office/drawing/2014/main" id="{EA1A2754-D6F3-523D-215F-36E591042E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0AC3F2-E473-E77E-F28C-5A9C26C1314B}"/>
              </a:ext>
            </a:extLst>
          </p:cNvPr>
          <p:cNvSpPr>
            <a:spLocks noGrp="1"/>
          </p:cNvSpPr>
          <p:nvPr>
            <p:ph type="sldNum" sz="quarter" idx="12"/>
          </p:nvPr>
        </p:nvSpPr>
        <p:spPr/>
        <p:txBody>
          <a:bodyPr/>
          <a:lstStyle/>
          <a:p>
            <a:fld id="{49578743-79BE-419F-A0BF-D41EDB0CF0D0}" type="slidenum">
              <a:rPr lang="en-GB" smtClean="0"/>
              <a:t>‹#›</a:t>
            </a:fld>
            <a:endParaRPr lang="en-GB"/>
          </a:p>
        </p:txBody>
      </p:sp>
    </p:spTree>
    <p:extLst>
      <p:ext uri="{BB962C8B-B14F-4D97-AF65-F5344CB8AC3E}">
        <p14:creationId xmlns:p14="http://schemas.microsoft.com/office/powerpoint/2010/main" val="2951752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C785E-436D-B62E-FBBE-5D5B68EC4D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D55A68-73EE-06C0-51B0-D1F48D39DB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66C644-38A7-A04B-CCD9-50D26C6F22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A26EA9-1FA6-4E76-91EA-DF2093B591E2}" type="datetimeFigureOut">
              <a:rPr lang="en-GB" smtClean="0"/>
              <a:t>26/06/2023</a:t>
            </a:fld>
            <a:endParaRPr lang="en-GB"/>
          </a:p>
        </p:txBody>
      </p:sp>
      <p:sp>
        <p:nvSpPr>
          <p:cNvPr id="5" name="Footer Placeholder 4">
            <a:extLst>
              <a:ext uri="{FF2B5EF4-FFF2-40B4-BE49-F238E27FC236}">
                <a16:creationId xmlns:a16="http://schemas.microsoft.com/office/drawing/2014/main" id="{5A7BB4D3-A2AF-0FA2-122A-2852DEBDBC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B0544F6-F5AC-77FB-5767-24D9CDC247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78743-79BE-419F-A0BF-D41EDB0CF0D0}" type="slidenum">
              <a:rPr lang="en-GB" smtClean="0"/>
              <a:t>‹#›</a:t>
            </a:fld>
            <a:endParaRPr lang="en-GB"/>
          </a:p>
        </p:txBody>
      </p:sp>
    </p:spTree>
    <p:extLst>
      <p:ext uri="{BB962C8B-B14F-4D97-AF65-F5344CB8AC3E}">
        <p14:creationId xmlns:p14="http://schemas.microsoft.com/office/powerpoint/2010/main" val="21083883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994181" y="1657350"/>
            <a:ext cx="9711919" cy="2308324"/>
          </a:xfrm>
          <a:prstGeom prst="rect">
            <a:avLst/>
          </a:prstGeom>
          <a:noFill/>
        </p:spPr>
        <p:txBody>
          <a:bodyPr wrap="square" rtlCol="0">
            <a:spAutoFit/>
          </a:bodyPr>
          <a:lstStyle/>
          <a:p>
            <a:r>
              <a:rPr lang="nl-NL" sz="5400" b="1" dirty="0">
                <a:latin typeface="Univers Condensed" panose="020B0506020202050204" pitchFamily="34" charset="0"/>
              </a:rPr>
              <a:t>A Sustainable Development Goal for Culture</a:t>
            </a:r>
          </a:p>
          <a:p>
            <a:r>
              <a:rPr lang="nl-NL" sz="3600" dirty="0">
                <a:latin typeface="Univers Condensed" panose="020B0506020202050204" pitchFamily="34" charset="0"/>
              </a:rPr>
              <a:t>An introduction to the Culture2030Goal campaign</a:t>
            </a:r>
            <a:endParaRPr lang="en-GB" sz="3600" dirty="0">
              <a:latin typeface="Univers Condensed" panose="020B0506020202050204" pitchFamily="34" charset="0"/>
            </a:endParaRPr>
          </a:p>
        </p:txBody>
      </p:sp>
    </p:spTree>
    <p:extLst>
      <p:ext uri="{BB962C8B-B14F-4D97-AF65-F5344CB8AC3E}">
        <p14:creationId xmlns:p14="http://schemas.microsoft.com/office/powerpoint/2010/main" val="1984267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68590" y="861150"/>
            <a:ext cx="10409035" cy="4801314"/>
          </a:xfrm>
          <a:prstGeom prst="rect">
            <a:avLst/>
          </a:prstGeom>
          <a:noFill/>
        </p:spPr>
        <p:txBody>
          <a:bodyPr wrap="square" rtlCol="0">
            <a:spAutoFit/>
          </a:bodyPr>
          <a:lstStyle/>
          <a:p>
            <a:r>
              <a:rPr lang="nl-NL" sz="5400" b="1" dirty="0">
                <a:latin typeface="Univers Condensed" panose="020B0506020202050204" pitchFamily="34" charset="0"/>
              </a:rPr>
              <a:t>What impacts?</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Culture not seen as an equal pillar of sustainable development</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Culture ministries/agencies not engaged in implementation</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Culture unevenly featured in Voluntary National Reviews</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Missed opportunities and unrealised potential</a:t>
            </a:r>
          </a:p>
          <a:p>
            <a:endParaRPr lang="nl-NL" sz="3600" dirty="0">
              <a:latin typeface="Univers Condensed" panose="020B0506020202050204" pitchFamily="34" charset="0"/>
            </a:endParaRPr>
          </a:p>
        </p:txBody>
      </p:sp>
    </p:spTree>
    <p:extLst>
      <p:ext uri="{BB962C8B-B14F-4D97-AF65-F5344CB8AC3E}">
        <p14:creationId xmlns:p14="http://schemas.microsoft.com/office/powerpoint/2010/main" val="126456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EFEE"/>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D29B3E6-9F7E-81A2-F9E7-89A96288796C}"/>
              </a:ext>
            </a:extLst>
          </p:cNvPr>
          <p:cNvPicPr>
            <a:picLocks noChangeAspect="1"/>
          </p:cNvPicPr>
          <p:nvPr/>
        </p:nvPicPr>
        <p:blipFill>
          <a:blip r:embed="rId3"/>
          <a:stretch>
            <a:fillRect/>
          </a:stretch>
        </p:blipFill>
        <p:spPr>
          <a:xfrm>
            <a:off x="1581266" y="506633"/>
            <a:ext cx="9029468" cy="4879755"/>
          </a:xfrm>
          <a:prstGeom prst="rect">
            <a:avLst/>
          </a:prstGeom>
        </p:spPr>
      </p:pic>
    </p:spTree>
    <p:extLst>
      <p:ext uri="{BB962C8B-B14F-4D97-AF65-F5344CB8AC3E}">
        <p14:creationId xmlns:p14="http://schemas.microsoft.com/office/powerpoint/2010/main" val="4100803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86808F-F0B4-908A-EEEB-216090701C54}"/>
              </a:ext>
            </a:extLst>
          </p:cNvPr>
          <p:cNvPicPr>
            <a:picLocks noChangeAspect="1"/>
          </p:cNvPicPr>
          <p:nvPr/>
        </p:nvPicPr>
        <p:blipFill rotWithShape="1">
          <a:blip r:embed="rId2">
            <a:alphaModFix amt="20000"/>
          </a:blip>
          <a:srcRect b="26739"/>
          <a:stretch/>
        </p:blipFill>
        <p:spPr>
          <a:xfrm>
            <a:off x="0" y="0"/>
            <a:ext cx="12192000" cy="5386388"/>
          </a:xfrm>
          <a:prstGeom prst="rect">
            <a:avLst/>
          </a:prstGeom>
        </p:spPr>
      </p:pic>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240040" y="2212479"/>
            <a:ext cx="9711919" cy="923330"/>
          </a:xfrm>
          <a:prstGeom prst="rect">
            <a:avLst/>
          </a:prstGeom>
          <a:noFill/>
        </p:spPr>
        <p:txBody>
          <a:bodyPr wrap="square" rtlCol="0">
            <a:spAutoFit/>
          </a:bodyPr>
          <a:lstStyle/>
          <a:p>
            <a:r>
              <a:rPr lang="nl-NL" sz="5400" b="1" dirty="0">
                <a:latin typeface="Univers Condensed" panose="020B0506020202050204" pitchFamily="34" charset="0"/>
              </a:rPr>
              <a:t>The Culture2030Goal Campaign</a:t>
            </a:r>
            <a:endParaRPr lang="nl-NL" sz="3600" dirty="0">
              <a:latin typeface="Univers Condensed" panose="020B0506020202050204" pitchFamily="34" charset="0"/>
            </a:endParaRPr>
          </a:p>
        </p:txBody>
      </p:sp>
    </p:spTree>
    <p:extLst>
      <p:ext uri="{BB962C8B-B14F-4D97-AF65-F5344CB8AC3E}">
        <p14:creationId xmlns:p14="http://schemas.microsoft.com/office/powerpoint/2010/main" val="604071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828300" y="654932"/>
            <a:ext cx="10535400" cy="923330"/>
          </a:xfrm>
          <a:prstGeom prst="rect">
            <a:avLst/>
          </a:prstGeom>
          <a:noFill/>
        </p:spPr>
        <p:txBody>
          <a:bodyPr wrap="square" rtlCol="0">
            <a:spAutoFit/>
          </a:bodyPr>
          <a:lstStyle/>
          <a:p>
            <a:r>
              <a:rPr lang="nl-NL" sz="5400" b="1" dirty="0">
                <a:latin typeface="Univers Condensed" panose="020B0506020202050204" pitchFamily="34" charset="0"/>
              </a:rPr>
              <a:t>Campaign members</a:t>
            </a:r>
            <a:endParaRPr lang="nl-NL" sz="1600" dirty="0">
              <a:latin typeface="Univers Condensed" panose="020B0506020202050204" pitchFamily="34" charset="0"/>
            </a:endParaRPr>
          </a:p>
        </p:txBody>
      </p:sp>
      <p:pic>
        <p:nvPicPr>
          <p:cNvPr id="10" name="Picture 9">
            <a:extLst>
              <a:ext uri="{FF2B5EF4-FFF2-40B4-BE49-F238E27FC236}">
                <a16:creationId xmlns:a16="http://schemas.microsoft.com/office/drawing/2014/main" id="{974B4231-3DDC-39FE-7FA0-63313907B386}"/>
              </a:ext>
            </a:extLst>
          </p:cNvPr>
          <p:cNvPicPr>
            <a:picLocks noChangeAspect="1"/>
          </p:cNvPicPr>
          <p:nvPr/>
        </p:nvPicPr>
        <p:blipFill>
          <a:blip r:embed="rId3"/>
          <a:stretch>
            <a:fillRect/>
          </a:stretch>
        </p:blipFill>
        <p:spPr>
          <a:xfrm>
            <a:off x="4971362" y="2016771"/>
            <a:ext cx="2249275" cy="923330"/>
          </a:xfrm>
          <a:prstGeom prst="rect">
            <a:avLst/>
          </a:prstGeom>
        </p:spPr>
      </p:pic>
      <p:pic>
        <p:nvPicPr>
          <p:cNvPr id="12" name="Picture 11" descr="Green text on a black background&#10;&#10;Description automatically generated with medium confidence">
            <a:extLst>
              <a:ext uri="{FF2B5EF4-FFF2-40B4-BE49-F238E27FC236}">
                <a16:creationId xmlns:a16="http://schemas.microsoft.com/office/drawing/2014/main" id="{8F04D972-14D9-D32C-68E7-7AF764F7CF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604" y="3970023"/>
            <a:ext cx="2635301" cy="690198"/>
          </a:xfrm>
          <a:prstGeom prst="rect">
            <a:avLst/>
          </a:prstGeom>
        </p:spPr>
      </p:pic>
      <p:pic>
        <p:nvPicPr>
          <p:cNvPr id="16" name="Picture 15">
            <a:extLst>
              <a:ext uri="{FF2B5EF4-FFF2-40B4-BE49-F238E27FC236}">
                <a16:creationId xmlns:a16="http://schemas.microsoft.com/office/drawing/2014/main" id="{22B2494E-AD82-2C43-E5A1-2A319F4A70A3}"/>
              </a:ext>
            </a:extLst>
          </p:cNvPr>
          <p:cNvPicPr>
            <a:picLocks noChangeAspect="1"/>
          </p:cNvPicPr>
          <p:nvPr/>
        </p:nvPicPr>
        <p:blipFill>
          <a:blip r:embed="rId5"/>
          <a:stretch>
            <a:fillRect/>
          </a:stretch>
        </p:blipFill>
        <p:spPr>
          <a:xfrm>
            <a:off x="8767414" y="3720399"/>
            <a:ext cx="2937982" cy="958886"/>
          </a:xfrm>
          <a:prstGeom prst="rect">
            <a:avLst/>
          </a:prstGeom>
        </p:spPr>
      </p:pic>
      <p:pic>
        <p:nvPicPr>
          <p:cNvPr id="18" name="Picture 17">
            <a:extLst>
              <a:ext uri="{FF2B5EF4-FFF2-40B4-BE49-F238E27FC236}">
                <a16:creationId xmlns:a16="http://schemas.microsoft.com/office/drawing/2014/main" id="{2F16970A-AAAF-E706-AB01-33C2785FED13}"/>
              </a:ext>
            </a:extLst>
          </p:cNvPr>
          <p:cNvPicPr>
            <a:picLocks noChangeAspect="1"/>
          </p:cNvPicPr>
          <p:nvPr/>
        </p:nvPicPr>
        <p:blipFill>
          <a:blip r:embed="rId6"/>
          <a:stretch>
            <a:fillRect/>
          </a:stretch>
        </p:blipFill>
        <p:spPr>
          <a:xfrm>
            <a:off x="3333322" y="3790799"/>
            <a:ext cx="2813195" cy="977950"/>
          </a:xfrm>
          <a:prstGeom prst="rect">
            <a:avLst/>
          </a:prstGeom>
        </p:spPr>
      </p:pic>
      <p:pic>
        <p:nvPicPr>
          <p:cNvPr id="20" name="Picture 19">
            <a:extLst>
              <a:ext uri="{FF2B5EF4-FFF2-40B4-BE49-F238E27FC236}">
                <a16:creationId xmlns:a16="http://schemas.microsoft.com/office/drawing/2014/main" id="{F2541887-F5B1-AD58-0308-8368284A857D}"/>
              </a:ext>
            </a:extLst>
          </p:cNvPr>
          <p:cNvPicPr>
            <a:picLocks noChangeAspect="1"/>
          </p:cNvPicPr>
          <p:nvPr/>
        </p:nvPicPr>
        <p:blipFill>
          <a:blip r:embed="rId7"/>
          <a:stretch>
            <a:fillRect/>
          </a:stretch>
        </p:blipFill>
        <p:spPr>
          <a:xfrm>
            <a:off x="811865" y="1847945"/>
            <a:ext cx="2346594" cy="1260982"/>
          </a:xfrm>
          <a:prstGeom prst="rect">
            <a:avLst/>
          </a:prstGeom>
        </p:spPr>
      </p:pic>
      <p:pic>
        <p:nvPicPr>
          <p:cNvPr id="22" name="Picture 21">
            <a:extLst>
              <a:ext uri="{FF2B5EF4-FFF2-40B4-BE49-F238E27FC236}">
                <a16:creationId xmlns:a16="http://schemas.microsoft.com/office/drawing/2014/main" id="{60181DAD-D835-3EE0-B60E-EBCA3FE238C7}"/>
              </a:ext>
            </a:extLst>
          </p:cNvPr>
          <p:cNvPicPr>
            <a:picLocks noChangeAspect="1"/>
          </p:cNvPicPr>
          <p:nvPr/>
        </p:nvPicPr>
        <p:blipFill>
          <a:blip r:embed="rId8"/>
          <a:stretch>
            <a:fillRect/>
          </a:stretch>
        </p:blipFill>
        <p:spPr>
          <a:xfrm>
            <a:off x="8408536" y="1976710"/>
            <a:ext cx="3090178" cy="984225"/>
          </a:xfrm>
          <a:prstGeom prst="rect">
            <a:avLst/>
          </a:prstGeom>
        </p:spPr>
      </p:pic>
      <p:pic>
        <p:nvPicPr>
          <p:cNvPr id="17412" name="Picture 4" descr="International Music Council">
            <a:extLst>
              <a:ext uri="{FF2B5EF4-FFF2-40B4-BE49-F238E27FC236}">
                <a16:creationId xmlns:a16="http://schemas.microsoft.com/office/drawing/2014/main" id="{7B945E2E-8181-D1EF-EDAF-F12DD17B41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57935" y="3897419"/>
            <a:ext cx="2050601" cy="70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123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87640" y="848450"/>
            <a:ext cx="10535400" cy="4247317"/>
          </a:xfrm>
          <a:prstGeom prst="rect">
            <a:avLst/>
          </a:prstGeom>
          <a:noFill/>
        </p:spPr>
        <p:txBody>
          <a:bodyPr wrap="square" rtlCol="0">
            <a:spAutoFit/>
          </a:bodyPr>
          <a:lstStyle/>
          <a:p>
            <a:r>
              <a:rPr lang="nl-NL" sz="5400" b="1" dirty="0">
                <a:latin typeface="Univers Condensed" panose="020B0506020202050204" pitchFamily="34" charset="0"/>
              </a:rPr>
              <a:t>The Goals of the Campaign</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400" dirty="0">
                <a:latin typeface="Univers Condensed" panose="020B0506020202050204" pitchFamily="34" charset="0"/>
              </a:rPr>
              <a:t>Ensure that culture is seen as a pillar of sustainable development</a:t>
            </a:r>
          </a:p>
          <a:p>
            <a:pPr marL="571500" indent="-571500">
              <a:spcAft>
                <a:spcPts val="1200"/>
              </a:spcAft>
              <a:buFont typeface="Arial" panose="020B0604020202020204" pitchFamily="34" charset="0"/>
              <a:buChar char="•"/>
            </a:pPr>
            <a:r>
              <a:rPr lang="nl-NL" sz="3400" dirty="0">
                <a:latin typeface="Univers Condensed" panose="020B0506020202050204" pitchFamily="34" charset="0"/>
              </a:rPr>
              <a:t>To encourage governments to act today as if culture was a goal</a:t>
            </a:r>
          </a:p>
          <a:p>
            <a:pPr marL="571500" indent="-571500">
              <a:spcAft>
                <a:spcPts val="1200"/>
              </a:spcAft>
              <a:buFont typeface="Arial" panose="020B0604020202020204" pitchFamily="34" charset="0"/>
              <a:buChar char="•"/>
            </a:pPr>
            <a:r>
              <a:rPr lang="nl-NL" sz="3400" dirty="0">
                <a:latin typeface="Univers Condensed" panose="020B0506020202050204" pitchFamily="34" charset="0"/>
              </a:rPr>
              <a:t>To promote a culture goal in the post-2030 framework</a:t>
            </a:r>
          </a:p>
        </p:txBody>
      </p:sp>
    </p:spTree>
    <p:extLst>
      <p:ext uri="{BB962C8B-B14F-4D97-AF65-F5344CB8AC3E}">
        <p14:creationId xmlns:p14="http://schemas.microsoft.com/office/powerpoint/2010/main" val="2568545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p:cNvPicPr>
          <p:nvPr/>
        </p:nvPicPr>
        <p:blipFill>
          <a:blip r:embed="rId3">
            <a:extLst>
              <a:ext uri="{28A0092B-C50C-407E-A947-70E740481C1C}">
                <a14:useLocalDpi xmlns:a14="http://schemas.microsoft.com/office/drawing/2010/main" val="0"/>
              </a:ext>
            </a:extLst>
          </a:blip>
          <a:srcRect t="17792" b="17792"/>
          <a:stretch/>
        </p:blipFill>
        <p:spPr>
          <a:xfrm>
            <a:off x="4687235" y="0"/>
            <a:ext cx="7504765" cy="5856035"/>
          </a:xfrm>
          <a:prstGeom prst="rect">
            <a:avLst/>
          </a:prstGeom>
        </p:spPr>
      </p:pic>
      <p:sp>
        <p:nvSpPr>
          <p:cNvPr id="7" name="AutoShape 7"/>
          <p:cNvSpPr/>
          <p:nvPr/>
        </p:nvSpPr>
        <p:spPr>
          <a:xfrm>
            <a:off x="4687234" y="0"/>
            <a:ext cx="7504765" cy="5386388"/>
          </a:xfrm>
          <a:prstGeom prst="rect">
            <a:avLst/>
          </a:prstGeom>
          <a:solidFill>
            <a:srgbClr val="2F8662">
              <a:alpha val="63000"/>
            </a:srgbClr>
          </a:solidFill>
        </p:spPr>
        <p:txBody>
          <a:bodyPr/>
          <a:lstStyle/>
          <a:p>
            <a:endParaRPr lang="en-NL" sz="1200" dirty="0"/>
          </a:p>
        </p:txBody>
      </p:sp>
      <p:sp>
        <p:nvSpPr>
          <p:cNvPr id="8" name="TextBox 8"/>
          <p:cNvSpPr txBox="1"/>
          <p:nvPr/>
        </p:nvSpPr>
        <p:spPr>
          <a:xfrm>
            <a:off x="685800" y="666750"/>
            <a:ext cx="2725845" cy="1661993"/>
          </a:xfrm>
          <a:prstGeom prst="rect">
            <a:avLst/>
          </a:prstGeom>
        </p:spPr>
        <p:txBody>
          <a:bodyPr lIns="0" tIns="0" rIns="0" bIns="0" rtlCol="0" anchor="t">
            <a:spAutoFit/>
          </a:bodyPr>
          <a:lstStyle/>
          <a:p>
            <a:r>
              <a:rPr lang="en-US" sz="5400" b="1" spc="71" dirty="0">
                <a:latin typeface="Univers Condensed" panose="020B0506020202050204" pitchFamily="34" charset="0"/>
              </a:rPr>
              <a:t>Time to Deliver</a:t>
            </a:r>
          </a:p>
        </p:txBody>
      </p:sp>
      <p:sp>
        <p:nvSpPr>
          <p:cNvPr id="10" name="TextBox 10"/>
          <p:cNvSpPr txBox="1"/>
          <p:nvPr/>
        </p:nvSpPr>
        <p:spPr>
          <a:xfrm>
            <a:off x="5044290" y="778086"/>
            <a:ext cx="6790651" cy="3719288"/>
          </a:xfrm>
          <a:prstGeom prst="rect">
            <a:avLst/>
          </a:prstGeom>
        </p:spPr>
        <p:txBody>
          <a:bodyPr wrap="square" lIns="0" tIns="0" rIns="0" bIns="0" rtlCol="0" anchor="t">
            <a:spAutoFit/>
          </a:bodyPr>
          <a:lstStyle/>
          <a:p>
            <a:pPr algn="ctr">
              <a:lnSpc>
                <a:spcPts val="4920"/>
              </a:lnSpc>
            </a:pPr>
            <a:r>
              <a:rPr lang="en-US" sz="3600" spc="239" dirty="0">
                <a:solidFill>
                  <a:srgbClr val="FFFFFF"/>
                </a:solidFill>
                <a:latin typeface="Franklin Gothic Heavy"/>
              </a:rPr>
              <a:t>“World leaders must not again miss the opportunity to explicitly </a:t>
            </a:r>
            <a:r>
              <a:rPr lang="en-US" sz="3600" spc="239" dirty="0" err="1">
                <a:solidFill>
                  <a:srgbClr val="FFFFFF"/>
                </a:solidFill>
                <a:latin typeface="Franklin Gothic Heavy"/>
              </a:rPr>
              <a:t>recognise</a:t>
            </a:r>
            <a:r>
              <a:rPr lang="en-US" sz="3600" spc="239" dirty="0">
                <a:solidFill>
                  <a:srgbClr val="FFFFFF"/>
                </a:solidFill>
                <a:latin typeface="Franklin Gothic Heavy"/>
              </a:rPr>
              <a:t> the</a:t>
            </a:r>
          </a:p>
          <a:p>
            <a:pPr algn="ctr">
              <a:lnSpc>
                <a:spcPts val="4920"/>
              </a:lnSpc>
            </a:pPr>
            <a:r>
              <a:rPr lang="en-US" sz="3600" spc="239" dirty="0">
                <a:solidFill>
                  <a:srgbClr val="FFFFFF"/>
                </a:solidFill>
                <a:latin typeface="Franklin Gothic Heavy"/>
              </a:rPr>
              <a:t>role of culture as an accelerator of development”</a:t>
            </a:r>
          </a:p>
        </p:txBody>
      </p:sp>
      <p:sp>
        <p:nvSpPr>
          <p:cNvPr id="13" name="TextBox 12">
            <a:extLst>
              <a:ext uri="{FF2B5EF4-FFF2-40B4-BE49-F238E27FC236}">
                <a16:creationId xmlns:a16="http://schemas.microsoft.com/office/drawing/2014/main" id="{084487A7-FAB6-CEBD-AC85-4663B0A84F77}"/>
              </a:ext>
            </a:extLst>
          </p:cNvPr>
          <p:cNvSpPr txBox="1"/>
          <p:nvPr/>
        </p:nvSpPr>
        <p:spPr>
          <a:xfrm>
            <a:off x="685800" y="2534126"/>
            <a:ext cx="3657600" cy="1569660"/>
          </a:xfrm>
          <a:prstGeom prst="rect">
            <a:avLst/>
          </a:prstGeom>
          <a:noFill/>
        </p:spPr>
        <p:txBody>
          <a:bodyPr wrap="square">
            <a:spAutoFit/>
          </a:bodyPr>
          <a:lstStyle/>
          <a:p>
            <a:r>
              <a:rPr lang="en-US" sz="2400" spc="17" dirty="0">
                <a:latin typeface="Univers Condensed" panose="020B0506020202050204" pitchFamily="34" charset="0"/>
              </a:rPr>
              <a:t>Statement by the Culture 2030 Goal Campaign</a:t>
            </a:r>
          </a:p>
          <a:p>
            <a:endParaRPr lang="en-US" sz="2400" spc="17" dirty="0">
              <a:latin typeface="Univers Condensed" panose="020B0506020202050204" pitchFamily="34" charset="0"/>
            </a:endParaRPr>
          </a:p>
          <a:p>
            <a:r>
              <a:rPr lang="en-US" sz="2400" spc="17" dirty="0">
                <a:latin typeface="Univers Condensed" panose="020B0506020202050204" pitchFamily="34" charset="0"/>
              </a:rPr>
              <a:t>February 2023</a:t>
            </a:r>
            <a:endParaRPr lang="en-NL" sz="2400" dirty="0">
              <a:latin typeface="Univers Condensed" panose="020B0506020202050204" pitchFamily="34" charset="0"/>
            </a:endParaRPr>
          </a:p>
        </p:txBody>
      </p:sp>
      <p:grpSp>
        <p:nvGrpSpPr>
          <p:cNvPr id="9" name="Group 8">
            <a:extLst>
              <a:ext uri="{FF2B5EF4-FFF2-40B4-BE49-F238E27FC236}">
                <a16:creationId xmlns:a16="http://schemas.microsoft.com/office/drawing/2014/main" id="{F8559BA3-E130-E0E3-4691-2163BCA868F1}"/>
              </a:ext>
            </a:extLst>
          </p:cNvPr>
          <p:cNvGrpSpPr/>
          <p:nvPr/>
        </p:nvGrpSpPr>
        <p:grpSpPr>
          <a:xfrm>
            <a:off x="0" y="5386388"/>
            <a:ext cx="3657600" cy="1471612"/>
            <a:chOff x="2981325" y="2176463"/>
            <a:chExt cx="7620000" cy="3114675"/>
          </a:xfrm>
        </p:grpSpPr>
        <p:pic>
          <p:nvPicPr>
            <p:cNvPr id="11" name="Picture 2" descr="Our Strategy Banner">
              <a:extLst>
                <a:ext uri="{FF2B5EF4-FFF2-40B4-BE49-F238E27FC236}">
                  <a16:creationId xmlns:a16="http://schemas.microsoft.com/office/drawing/2014/main" id="{8E4C0AD2-8724-522D-E44E-A7454B30FE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E039334-9F7A-4D67-A9A6-A0BD4FFFCB7F}"/>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ectangle 13">
            <a:extLst>
              <a:ext uri="{FF2B5EF4-FFF2-40B4-BE49-F238E27FC236}">
                <a16:creationId xmlns:a16="http://schemas.microsoft.com/office/drawing/2014/main" id="{37C4FB1C-1A7F-EBA2-89D3-6AECE94FD34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85801" y="538322"/>
            <a:ext cx="5545667" cy="1436291"/>
          </a:xfrm>
          <a:prstGeom prst="rect">
            <a:avLst/>
          </a:prstGeom>
        </p:spPr>
        <p:txBody>
          <a:bodyPr wrap="square" lIns="0" tIns="0" rIns="0" bIns="0" rtlCol="0" anchor="t">
            <a:spAutoFit/>
          </a:bodyPr>
          <a:lstStyle/>
          <a:p>
            <a:pPr>
              <a:lnSpc>
                <a:spcPts val="5600"/>
              </a:lnSpc>
            </a:pPr>
            <a:r>
              <a:rPr lang="en-US" sz="4667" b="1" spc="140" dirty="0">
                <a:latin typeface="Univers Condensed" panose="020B0506020202050204" pitchFamily="34" charset="0"/>
              </a:rPr>
              <a:t>UNESCO Mondiacult 2022 </a:t>
            </a:r>
          </a:p>
        </p:txBody>
      </p:sp>
      <p:grpSp>
        <p:nvGrpSpPr>
          <p:cNvPr id="3" name="Group 3"/>
          <p:cNvGrpSpPr/>
          <p:nvPr/>
        </p:nvGrpSpPr>
        <p:grpSpPr>
          <a:xfrm>
            <a:off x="676287" y="2140175"/>
            <a:ext cx="5906911" cy="3172599"/>
            <a:chOff x="-19028" y="-5507829"/>
            <a:chExt cx="11813823" cy="6345201"/>
          </a:xfrm>
        </p:grpSpPr>
        <p:sp>
          <p:nvSpPr>
            <p:cNvPr id="4" name="TextBox 4"/>
            <p:cNvSpPr txBox="1"/>
            <p:nvPr/>
          </p:nvSpPr>
          <p:spPr>
            <a:xfrm>
              <a:off x="-2" y="-5507829"/>
              <a:ext cx="10527831" cy="2385269"/>
            </a:xfrm>
            <a:prstGeom prst="rect">
              <a:avLst/>
            </a:prstGeom>
          </p:spPr>
          <p:txBody>
            <a:bodyPr lIns="0" tIns="0" rIns="0" bIns="0" rtlCol="0" anchor="t">
              <a:spAutoFit/>
            </a:bodyPr>
            <a:lstStyle/>
            <a:p>
              <a:pPr>
                <a:lnSpc>
                  <a:spcPts val="3120"/>
                </a:lnSpc>
              </a:pPr>
              <a:r>
                <a:rPr lang="en-US" sz="2800" b="1" spc="71" dirty="0">
                  <a:latin typeface="Univers Condensed" panose="020B0506020202050204" pitchFamily="34" charset="0"/>
                </a:rPr>
                <a:t>UNESCO World Conference on Cultural Policies and Sustainable Development</a:t>
              </a:r>
            </a:p>
          </p:txBody>
        </p:sp>
        <p:sp>
          <p:nvSpPr>
            <p:cNvPr id="5" name="TextBox 5"/>
            <p:cNvSpPr txBox="1"/>
            <p:nvPr/>
          </p:nvSpPr>
          <p:spPr>
            <a:xfrm>
              <a:off x="-19028" y="-2934304"/>
              <a:ext cx="11813823" cy="3771676"/>
            </a:xfrm>
            <a:prstGeom prst="rect">
              <a:avLst/>
            </a:prstGeom>
          </p:spPr>
          <p:txBody>
            <a:bodyPr wrap="square" lIns="0" tIns="0" rIns="0" bIns="0" rtlCol="0" anchor="t">
              <a:spAutoFit/>
            </a:bodyPr>
            <a:lstStyle/>
            <a:p>
              <a:pPr marL="304815" indent="-304815">
                <a:lnSpc>
                  <a:spcPts val="3000"/>
                </a:lnSpc>
                <a:buFont typeface="Arial" panose="020B0604020202020204" pitchFamily="34" charset="0"/>
                <a:buChar char="•"/>
              </a:pPr>
              <a:r>
                <a:rPr lang="en-US" sz="2000" spc="20" dirty="0">
                  <a:latin typeface="Univers Condensed" panose="020B0506020202050204" pitchFamily="34" charset="0"/>
                </a:rPr>
                <a:t>September 2022, Mexico</a:t>
              </a:r>
            </a:p>
            <a:p>
              <a:pPr marL="304815" indent="-304815">
                <a:lnSpc>
                  <a:spcPts val="3000"/>
                </a:lnSpc>
                <a:buFont typeface="Arial" panose="020B0604020202020204" pitchFamily="34" charset="0"/>
                <a:buChar char="•"/>
              </a:pPr>
              <a:r>
                <a:rPr lang="en-US" sz="2000" spc="20" dirty="0">
                  <a:latin typeface="Univers Condensed" panose="020B0506020202050204" pitchFamily="34" charset="0"/>
                </a:rPr>
                <a:t>150 Member States</a:t>
              </a:r>
            </a:p>
            <a:p>
              <a:pPr marL="304815" indent="-304815">
                <a:lnSpc>
                  <a:spcPts val="3000"/>
                </a:lnSpc>
                <a:buFont typeface="Arial" panose="020B0604020202020204" pitchFamily="34" charset="0"/>
                <a:buChar char="•"/>
              </a:pPr>
              <a:r>
                <a:rPr lang="en-US" sz="2000" spc="20" dirty="0">
                  <a:latin typeface="Univers Condensed" panose="020B0506020202050204" pitchFamily="34" charset="0"/>
                </a:rPr>
                <a:t>How can cultural policy can help tackle global challenges?</a:t>
              </a:r>
            </a:p>
            <a:p>
              <a:pPr marL="304815" indent="-304815">
                <a:lnSpc>
                  <a:spcPts val="3000"/>
                </a:lnSpc>
                <a:buFont typeface="Arial" panose="020B0604020202020204" pitchFamily="34" charset="0"/>
                <a:buChar char="•"/>
              </a:pPr>
              <a:endParaRPr lang="en-US" sz="2000" spc="20" dirty="0">
                <a:latin typeface="Univers 1 Bold"/>
              </a:endParaRPr>
            </a:p>
          </p:txBody>
        </p:sp>
      </p:grpSp>
      <p:pic>
        <p:nvPicPr>
          <p:cNvPr id="6" name="Picture 6"/>
          <p:cNvPicPr>
            <a:picLocks noChangeAspect="1"/>
          </p:cNvPicPr>
          <p:nvPr/>
        </p:nvPicPr>
        <p:blipFill rotWithShape="1">
          <a:blip r:embed="rId3">
            <a:extLst>
              <a:ext uri="{28A0092B-C50C-407E-A947-70E740481C1C}">
                <a14:useLocalDpi xmlns:a14="http://schemas.microsoft.com/office/drawing/2010/main" val="0"/>
              </a:ext>
            </a:extLst>
          </a:blip>
          <a:srcRect l="36718" t="36653" r="29913" b="1980"/>
          <a:stretch/>
        </p:blipFill>
        <p:spPr>
          <a:xfrm>
            <a:off x="7243012" y="0"/>
            <a:ext cx="4971580" cy="6858000"/>
          </a:xfrm>
          <a:prstGeom prst="rect">
            <a:avLst/>
          </a:prstGeom>
        </p:spPr>
      </p:pic>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sp>
        <p:sp>
          <p:nvSpPr>
            <p:cNvPr id="9" name="AutoShape 9"/>
            <p:cNvSpPr/>
            <p:nvPr/>
          </p:nvSpPr>
          <p:spPr>
            <a:xfrm>
              <a:off x="1140902" y="0"/>
              <a:ext cx="1140902" cy="14540791"/>
            </a:xfrm>
            <a:prstGeom prst="rect">
              <a:avLst/>
            </a:prstGeom>
            <a:solidFill>
              <a:srgbClr val="D94B47">
                <a:alpha val="40000"/>
              </a:srgbClr>
            </a:solidFill>
          </p:spPr>
        </p:sp>
        <p:sp>
          <p:nvSpPr>
            <p:cNvPr id="10" name="AutoShape 10"/>
            <p:cNvSpPr/>
            <p:nvPr/>
          </p:nvSpPr>
          <p:spPr>
            <a:xfrm>
              <a:off x="2281803" y="0"/>
              <a:ext cx="1140902" cy="14540791"/>
            </a:xfrm>
            <a:prstGeom prst="rect">
              <a:avLst/>
            </a:prstGeom>
            <a:solidFill>
              <a:srgbClr val="D94B47">
                <a:alpha val="9804"/>
              </a:srgbClr>
            </a:solidFill>
          </p:spPr>
        </p:sp>
      </p:grpSp>
      <p:grpSp>
        <p:nvGrpSpPr>
          <p:cNvPr id="12" name="Group 11">
            <a:extLst>
              <a:ext uri="{FF2B5EF4-FFF2-40B4-BE49-F238E27FC236}">
                <a16:creationId xmlns:a16="http://schemas.microsoft.com/office/drawing/2014/main" id="{18546BA9-4444-B1BD-EE8B-D0411545ED68}"/>
              </a:ext>
            </a:extLst>
          </p:cNvPr>
          <p:cNvGrpSpPr/>
          <p:nvPr/>
        </p:nvGrpSpPr>
        <p:grpSpPr>
          <a:xfrm>
            <a:off x="0" y="5386388"/>
            <a:ext cx="3657600" cy="1471612"/>
            <a:chOff x="2981325" y="2176463"/>
            <a:chExt cx="7620000" cy="3114675"/>
          </a:xfrm>
        </p:grpSpPr>
        <p:pic>
          <p:nvPicPr>
            <p:cNvPr id="13" name="Picture 2" descr="Our Strategy Banner">
              <a:extLst>
                <a:ext uri="{FF2B5EF4-FFF2-40B4-BE49-F238E27FC236}">
                  <a16:creationId xmlns:a16="http://schemas.microsoft.com/office/drawing/2014/main" id="{18CA3C40-D715-D03F-0714-3EF12A7F2D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380B060A-DCD3-FF10-9F3C-06D21897D8E8}"/>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ectangle 14">
            <a:extLst>
              <a:ext uri="{FF2B5EF4-FFF2-40B4-BE49-F238E27FC236}">
                <a16:creationId xmlns:a16="http://schemas.microsoft.com/office/drawing/2014/main" id="{3C2ADFA3-635F-07FD-80F0-3D7D8512AB19}"/>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539044" y="657247"/>
            <a:ext cx="3808367" cy="2031325"/>
          </a:xfrm>
          <a:prstGeom prst="rect">
            <a:avLst/>
          </a:prstGeom>
        </p:spPr>
        <p:txBody>
          <a:bodyPr wrap="square" lIns="0" tIns="0" rIns="0" bIns="0" rtlCol="0" anchor="t">
            <a:spAutoFit/>
          </a:bodyPr>
          <a:lstStyle/>
          <a:p>
            <a:r>
              <a:rPr lang="en-US" sz="4400" b="1" spc="220" dirty="0">
                <a:latin typeface="Univers Condensed" panose="020B0506020202050204" pitchFamily="34" charset="0"/>
              </a:rPr>
              <a:t>The </a:t>
            </a:r>
            <a:r>
              <a:rPr lang="en-US" sz="4400" b="1" spc="220" dirty="0" err="1">
                <a:latin typeface="Univers Condensed" panose="020B0506020202050204" pitchFamily="34" charset="0"/>
              </a:rPr>
              <a:t>Mondiacult</a:t>
            </a:r>
            <a:endParaRPr lang="en-US" sz="4400" b="1" spc="220" dirty="0">
              <a:latin typeface="Univers Condensed" panose="020B0506020202050204" pitchFamily="34" charset="0"/>
            </a:endParaRPr>
          </a:p>
          <a:p>
            <a:r>
              <a:rPr lang="en-US" sz="4400" b="1" spc="220" dirty="0">
                <a:latin typeface="Univers Condensed" panose="020B0506020202050204" pitchFamily="34" charset="0"/>
              </a:rPr>
              <a:t>Declaration</a:t>
            </a:r>
          </a:p>
        </p:txBody>
      </p:sp>
      <p:grpSp>
        <p:nvGrpSpPr>
          <p:cNvPr id="4" name="Group 4"/>
          <p:cNvGrpSpPr/>
          <p:nvPr/>
        </p:nvGrpSpPr>
        <p:grpSpPr>
          <a:xfrm>
            <a:off x="4331369" y="619270"/>
            <a:ext cx="7264258" cy="1041416"/>
            <a:chOff x="-78249" y="-544822"/>
            <a:chExt cx="11726526" cy="2082832"/>
          </a:xfrm>
        </p:grpSpPr>
        <p:sp>
          <p:nvSpPr>
            <p:cNvPr id="5" name="TextBox 5"/>
            <p:cNvSpPr txBox="1"/>
            <p:nvPr/>
          </p:nvSpPr>
          <p:spPr>
            <a:xfrm>
              <a:off x="-78249" y="-544822"/>
              <a:ext cx="11726526" cy="745332"/>
            </a:xfrm>
            <a:prstGeom prst="rect">
              <a:avLst/>
            </a:prstGeom>
          </p:spPr>
          <p:txBody>
            <a:bodyPr lIns="0" tIns="0" rIns="0" bIns="0" rtlCol="0" anchor="t">
              <a:spAutoFit/>
            </a:bodyPr>
            <a:lstStyle/>
            <a:p>
              <a:pPr>
                <a:lnSpc>
                  <a:spcPts val="3120"/>
                </a:lnSpc>
              </a:pPr>
              <a:r>
                <a:rPr lang="en-US" sz="2400" b="1" spc="71" dirty="0">
                  <a:latin typeface="Univers Condensed" panose="020B0506020202050204" pitchFamily="34" charset="0"/>
                </a:rPr>
                <a:t>Culture as a global public good</a:t>
              </a:r>
            </a:p>
          </p:txBody>
        </p:sp>
        <p:sp>
          <p:nvSpPr>
            <p:cNvPr id="6" name="TextBox 6"/>
            <p:cNvSpPr txBox="1"/>
            <p:nvPr/>
          </p:nvSpPr>
          <p:spPr>
            <a:xfrm>
              <a:off x="-78249" y="269970"/>
              <a:ext cx="11726526" cy="1268040"/>
            </a:xfrm>
            <a:prstGeom prst="rect">
              <a:avLst/>
            </a:prstGeom>
          </p:spPr>
          <p:txBody>
            <a:bodyPr lIns="0" tIns="0" rIns="0" bIns="0" rtlCol="0" anchor="t">
              <a:spAutoFit/>
            </a:bodyPr>
            <a:lstStyle/>
            <a:p>
              <a:pPr>
                <a:lnSpc>
                  <a:spcPts val="2600"/>
                </a:lnSpc>
              </a:pPr>
              <a:r>
                <a:rPr lang="en-US" sz="1733" spc="17" dirty="0">
                  <a:latin typeface="Univers Condensed" panose="020B0506020202050204" pitchFamily="34" charset="0"/>
                </a:rPr>
                <a:t>Culture can and should benefit all – governments must strive to ensure this. </a:t>
              </a:r>
            </a:p>
          </p:txBody>
        </p:sp>
      </p:grpSp>
      <p:grpSp>
        <p:nvGrpSpPr>
          <p:cNvPr id="7" name="Group 7"/>
          <p:cNvGrpSpPr/>
          <p:nvPr/>
        </p:nvGrpSpPr>
        <p:grpSpPr>
          <a:xfrm>
            <a:off x="4331369" y="1622744"/>
            <a:ext cx="7478668" cy="1044663"/>
            <a:chOff x="-82577" y="-1122347"/>
            <a:chExt cx="11726525" cy="2089326"/>
          </a:xfrm>
        </p:grpSpPr>
        <p:sp>
          <p:nvSpPr>
            <p:cNvPr id="8" name="TextBox 8"/>
            <p:cNvSpPr txBox="1"/>
            <p:nvPr/>
          </p:nvSpPr>
          <p:spPr>
            <a:xfrm>
              <a:off x="-82577" y="-1122347"/>
              <a:ext cx="11726523" cy="745332"/>
            </a:xfrm>
            <a:prstGeom prst="rect">
              <a:avLst/>
            </a:prstGeom>
          </p:spPr>
          <p:txBody>
            <a:bodyPr lIns="0" tIns="0" rIns="0" bIns="0" rtlCol="0" anchor="t">
              <a:spAutoFit/>
            </a:bodyPr>
            <a:lstStyle/>
            <a:p>
              <a:pPr>
                <a:lnSpc>
                  <a:spcPts val="3120"/>
                </a:lnSpc>
              </a:pPr>
              <a:r>
                <a:rPr lang="en-US" sz="2400" b="1" spc="71" dirty="0">
                  <a:latin typeface="Univers Condensed" panose="020B0506020202050204" pitchFamily="34" charset="0"/>
                </a:rPr>
                <a:t>Culture as a stand-alone goal</a:t>
              </a:r>
            </a:p>
          </p:txBody>
        </p:sp>
        <p:sp>
          <p:nvSpPr>
            <p:cNvPr id="9" name="TextBox 9"/>
            <p:cNvSpPr txBox="1"/>
            <p:nvPr/>
          </p:nvSpPr>
          <p:spPr>
            <a:xfrm>
              <a:off x="-82577" y="-301061"/>
              <a:ext cx="11726525" cy="1268040"/>
            </a:xfrm>
            <a:prstGeom prst="rect">
              <a:avLst/>
            </a:prstGeom>
          </p:spPr>
          <p:txBody>
            <a:bodyPr lIns="0" tIns="0" rIns="0" bIns="0" rtlCol="0" anchor="t">
              <a:spAutoFit/>
            </a:bodyPr>
            <a:lstStyle/>
            <a:p>
              <a:pPr>
                <a:lnSpc>
                  <a:spcPts val="2600"/>
                </a:lnSpc>
              </a:pPr>
              <a:r>
                <a:rPr lang="en-US" sz="1733" spc="17" dirty="0">
                  <a:latin typeface="Univers Condensed" panose="020B0506020202050204" pitchFamily="34" charset="0"/>
                </a:rPr>
                <a:t>Culture should be a specific objective in the sustainable development framework</a:t>
              </a:r>
            </a:p>
          </p:txBody>
        </p:sp>
      </p:grpSp>
      <p:grpSp>
        <p:nvGrpSpPr>
          <p:cNvPr id="10" name="Group 10"/>
          <p:cNvGrpSpPr/>
          <p:nvPr/>
        </p:nvGrpSpPr>
        <p:grpSpPr>
          <a:xfrm>
            <a:off x="4358300" y="2586585"/>
            <a:ext cx="6949231" cy="1340110"/>
            <a:chOff x="-82572" y="-895606"/>
            <a:chExt cx="11744929" cy="2680223"/>
          </a:xfrm>
        </p:grpSpPr>
        <p:sp>
          <p:nvSpPr>
            <p:cNvPr id="11" name="TextBox 11"/>
            <p:cNvSpPr txBox="1"/>
            <p:nvPr/>
          </p:nvSpPr>
          <p:spPr>
            <a:xfrm>
              <a:off x="-64168" y="-895606"/>
              <a:ext cx="11726525" cy="745333"/>
            </a:xfrm>
            <a:prstGeom prst="rect">
              <a:avLst/>
            </a:prstGeom>
          </p:spPr>
          <p:txBody>
            <a:bodyPr lIns="0" tIns="0" rIns="0" bIns="0" rtlCol="0" anchor="t">
              <a:spAutoFit/>
            </a:bodyPr>
            <a:lstStyle/>
            <a:p>
              <a:pPr>
                <a:lnSpc>
                  <a:spcPts val="3120"/>
                </a:lnSpc>
              </a:pPr>
              <a:r>
                <a:rPr lang="en-US" sz="2400" b="1" spc="71" dirty="0">
                  <a:latin typeface="Univers Condensed" panose="020B0506020202050204" pitchFamily="34" charset="0"/>
                </a:rPr>
                <a:t>Policy that upholds cultural rights</a:t>
              </a:r>
            </a:p>
          </p:txBody>
        </p:sp>
        <p:sp>
          <p:nvSpPr>
            <p:cNvPr id="12" name="TextBox 12"/>
            <p:cNvSpPr txBox="1"/>
            <p:nvPr/>
          </p:nvSpPr>
          <p:spPr>
            <a:xfrm>
              <a:off x="-82572" y="-150273"/>
              <a:ext cx="11726525" cy="1934890"/>
            </a:xfrm>
            <a:prstGeom prst="rect">
              <a:avLst/>
            </a:prstGeom>
          </p:spPr>
          <p:txBody>
            <a:bodyPr lIns="0" tIns="0" rIns="0" bIns="0" rtlCol="0" anchor="t">
              <a:spAutoFit/>
            </a:bodyPr>
            <a:lstStyle/>
            <a:p>
              <a:pPr>
                <a:lnSpc>
                  <a:spcPts val="2600"/>
                </a:lnSpc>
              </a:pPr>
              <a:r>
                <a:rPr lang="en-US" sz="1733" spc="17" dirty="0">
                  <a:latin typeface="Univers Condensed" panose="020B0506020202050204" pitchFamily="34" charset="0"/>
                </a:rPr>
                <a:t>The rights of artists, indigenous communities, freedom, the protection of heritage, culture in the digital environment, and more</a:t>
              </a:r>
            </a:p>
          </p:txBody>
        </p:sp>
      </p:grpSp>
      <p:grpSp>
        <p:nvGrpSpPr>
          <p:cNvPr id="13" name="Group 13"/>
          <p:cNvGrpSpPr/>
          <p:nvPr/>
        </p:nvGrpSpPr>
        <p:grpSpPr>
          <a:xfrm>
            <a:off x="4369189" y="3826470"/>
            <a:ext cx="6938342" cy="1006686"/>
            <a:chOff x="-32084" y="-2168376"/>
            <a:chExt cx="11726525" cy="2013372"/>
          </a:xfrm>
        </p:grpSpPr>
        <p:sp>
          <p:nvSpPr>
            <p:cNvPr id="14" name="TextBox 14"/>
            <p:cNvSpPr txBox="1"/>
            <p:nvPr/>
          </p:nvSpPr>
          <p:spPr>
            <a:xfrm>
              <a:off x="-32084" y="-2168376"/>
              <a:ext cx="11726525" cy="745332"/>
            </a:xfrm>
            <a:prstGeom prst="rect">
              <a:avLst/>
            </a:prstGeom>
          </p:spPr>
          <p:txBody>
            <a:bodyPr lIns="0" tIns="0" rIns="0" bIns="0" rtlCol="0" anchor="t">
              <a:spAutoFit/>
            </a:bodyPr>
            <a:lstStyle/>
            <a:p>
              <a:pPr>
                <a:lnSpc>
                  <a:spcPts val="3120"/>
                </a:lnSpc>
              </a:pPr>
              <a:r>
                <a:rPr lang="en-US" sz="2400" b="1" spc="71" dirty="0">
                  <a:latin typeface="Univers Condensed" panose="020B0506020202050204" pitchFamily="34" charset="0"/>
                </a:rPr>
                <a:t>Linking culture and education </a:t>
              </a:r>
            </a:p>
          </p:txBody>
        </p:sp>
        <p:sp>
          <p:nvSpPr>
            <p:cNvPr id="15" name="TextBox 15"/>
            <p:cNvSpPr txBox="1"/>
            <p:nvPr/>
          </p:nvSpPr>
          <p:spPr>
            <a:xfrm>
              <a:off x="-32084" y="-1423044"/>
              <a:ext cx="11726525" cy="1268040"/>
            </a:xfrm>
            <a:prstGeom prst="rect">
              <a:avLst/>
            </a:prstGeom>
          </p:spPr>
          <p:txBody>
            <a:bodyPr lIns="0" tIns="0" rIns="0" bIns="0" rtlCol="0" anchor="t">
              <a:spAutoFit/>
            </a:bodyPr>
            <a:lstStyle/>
            <a:p>
              <a:pPr>
                <a:lnSpc>
                  <a:spcPts val="2600"/>
                </a:lnSpc>
              </a:pPr>
              <a:r>
                <a:rPr lang="en-US" sz="1733" spc="17" dirty="0">
                  <a:latin typeface="Univers Condensed" panose="020B0506020202050204" pitchFamily="34" charset="0"/>
                </a:rPr>
                <a:t>Promoting cultural diversity, multilingualism, arts education and digital literacy in school and lifelong</a:t>
              </a:r>
            </a:p>
          </p:txBody>
        </p:sp>
      </p:grpSp>
      <p:grpSp>
        <p:nvGrpSpPr>
          <p:cNvPr id="28" name="Group 27">
            <a:extLst>
              <a:ext uri="{FF2B5EF4-FFF2-40B4-BE49-F238E27FC236}">
                <a16:creationId xmlns:a16="http://schemas.microsoft.com/office/drawing/2014/main" id="{1ADEDDFF-A722-5DBF-590B-6FDA089CAC29}"/>
              </a:ext>
            </a:extLst>
          </p:cNvPr>
          <p:cNvGrpSpPr/>
          <p:nvPr/>
        </p:nvGrpSpPr>
        <p:grpSpPr>
          <a:xfrm>
            <a:off x="0" y="5386388"/>
            <a:ext cx="3657600" cy="1471612"/>
            <a:chOff x="2981325" y="2176463"/>
            <a:chExt cx="7620000" cy="3114675"/>
          </a:xfrm>
        </p:grpSpPr>
        <p:pic>
          <p:nvPicPr>
            <p:cNvPr id="29" name="Picture 2" descr="Our Strategy Banner">
              <a:extLst>
                <a:ext uri="{FF2B5EF4-FFF2-40B4-BE49-F238E27FC236}">
                  <a16:creationId xmlns:a16="http://schemas.microsoft.com/office/drawing/2014/main" id="{72CBFB9D-0A9A-2E40-AFA0-D658B4FCAC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DEAA135A-313A-45BF-FFED-EC97D3E63FCE}"/>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30">
            <a:extLst>
              <a:ext uri="{FF2B5EF4-FFF2-40B4-BE49-F238E27FC236}">
                <a16:creationId xmlns:a16="http://schemas.microsoft.com/office/drawing/2014/main" id="{3EB82B22-0099-A148-F9A5-8E0B8EDFB1DA}"/>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30490" y="1029425"/>
            <a:ext cx="10409035" cy="3847207"/>
          </a:xfrm>
          <a:prstGeom prst="rect">
            <a:avLst/>
          </a:prstGeom>
          <a:noFill/>
        </p:spPr>
        <p:txBody>
          <a:bodyPr wrap="square" rtlCol="0">
            <a:spAutoFit/>
          </a:bodyPr>
          <a:lstStyle/>
          <a:p>
            <a:r>
              <a:rPr lang="nl-NL" sz="5400" b="1" dirty="0">
                <a:latin typeface="Univers Condensed" panose="020B0506020202050204" pitchFamily="34" charset="0"/>
              </a:rPr>
              <a:t>Working through UNESCO</a:t>
            </a:r>
          </a:p>
          <a:p>
            <a:endParaRPr lang="nl-NL" sz="1600" dirty="0">
              <a:latin typeface="Univers Condensed" panose="020B0506020202050204" pitchFamily="34" charset="0"/>
            </a:endParaRPr>
          </a:p>
          <a:p>
            <a:pPr marL="457200" indent="-457200">
              <a:spcAft>
                <a:spcPts val="1200"/>
              </a:spcAft>
              <a:buFontTx/>
              <a:buChar char="-"/>
            </a:pPr>
            <a:r>
              <a:rPr lang="en-US" sz="2400" spc="30" dirty="0">
                <a:solidFill>
                  <a:srgbClr val="49403C"/>
                </a:solidFill>
                <a:latin typeface="Univers Condensed" panose="020B0506020202050204" pitchFamily="34" charset="0"/>
              </a:rPr>
              <a:t>Mondiacult 2022 demonstrated the international will to improve cultural policy’s ability to fuel sustainable development</a:t>
            </a:r>
          </a:p>
          <a:p>
            <a:pPr marL="457200" indent="-457200">
              <a:spcAft>
                <a:spcPts val="1200"/>
              </a:spcAft>
              <a:buFontTx/>
              <a:buChar char="-"/>
            </a:pPr>
            <a:r>
              <a:rPr lang="en-US" sz="2400" spc="30" dirty="0">
                <a:solidFill>
                  <a:srgbClr val="49403C"/>
                </a:solidFill>
                <a:latin typeface="Univers Condensed" panose="020B0506020202050204" pitchFamily="34" charset="0"/>
              </a:rPr>
              <a:t>The Mondiacult Declaration accelerated calls for a stand-alone culture goal </a:t>
            </a:r>
          </a:p>
          <a:p>
            <a:pPr marL="457200" indent="-457200">
              <a:spcAft>
                <a:spcPts val="1200"/>
              </a:spcAft>
              <a:buFontTx/>
              <a:buChar char="-"/>
            </a:pPr>
            <a:r>
              <a:rPr lang="en-US" sz="2400" spc="30" dirty="0">
                <a:solidFill>
                  <a:srgbClr val="49403C"/>
                </a:solidFill>
                <a:latin typeface="Univers Condensed" panose="020B0506020202050204" pitchFamily="34" charset="0"/>
              </a:rPr>
              <a:t>Culture and libraries have an impact across UNESCO’s areas of competency </a:t>
            </a:r>
          </a:p>
          <a:p>
            <a:pPr marL="457200" indent="-457200">
              <a:spcAft>
                <a:spcPts val="1200"/>
              </a:spcAft>
              <a:buFontTx/>
              <a:buChar char="-"/>
            </a:pPr>
            <a:r>
              <a:rPr lang="en-US" sz="2400" spc="30" dirty="0">
                <a:solidFill>
                  <a:srgbClr val="49403C"/>
                </a:solidFill>
                <a:latin typeface="Univers Condensed" panose="020B0506020202050204" pitchFamily="34" charset="0"/>
              </a:rPr>
              <a:t>IFLA works with UNESCO to amplify this, but members and volunteers can help! </a:t>
            </a:r>
          </a:p>
        </p:txBody>
      </p:sp>
    </p:spTree>
    <p:extLst>
      <p:ext uri="{BB962C8B-B14F-4D97-AF65-F5344CB8AC3E}">
        <p14:creationId xmlns:p14="http://schemas.microsoft.com/office/powerpoint/2010/main" val="4209009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68590" y="1267550"/>
            <a:ext cx="10409035" cy="2954655"/>
          </a:xfrm>
          <a:prstGeom prst="rect">
            <a:avLst/>
          </a:prstGeom>
          <a:noFill/>
        </p:spPr>
        <p:txBody>
          <a:bodyPr wrap="square" rtlCol="0">
            <a:spAutoFit/>
          </a:bodyPr>
          <a:lstStyle/>
          <a:p>
            <a:r>
              <a:rPr lang="nl-NL" sz="5400" b="1" dirty="0">
                <a:latin typeface="Univers Condensed" panose="020B0506020202050204" pitchFamily="34" charset="0"/>
              </a:rPr>
              <a:t>Working through the UN</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Ongoing implementation of the 2030 Agenda</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Summit of the Future (2024)</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SDG Summit (2023)</a:t>
            </a:r>
          </a:p>
        </p:txBody>
      </p:sp>
    </p:spTree>
    <p:extLst>
      <p:ext uri="{BB962C8B-B14F-4D97-AF65-F5344CB8AC3E}">
        <p14:creationId xmlns:p14="http://schemas.microsoft.com/office/powerpoint/2010/main" val="3983334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32281" y="853826"/>
            <a:ext cx="9711919" cy="4062651"/>
          </a:xfrm>
          <a:prstGeom prst="rect">
            <a:avLst/>
          </a:prstGeom>
          <a:noFill/>
        </p:spPr>
        <p:txBody>
          <a:bodyPr wrap="square" rtlCol="0">
            <a:spAutoFit/>
          </a:bodyPr>
          <a:lstStyle/>
          <a:p>
            <a:r>
              <a:rPr lang="nl-NL" sz="5400" b="1" dirty="0">
                <a:latin typeface="Univers Condensed" panose="020B0506020202050204" pitchFamily="34" charset="0"/>
              </a:rPr>
              <a:t>Our time together today</a:t>
            </a:r>
          </a:p>
          <a:p>
            <a:endParaRPr lang="nl-NL" sz="1600" dirty="0">
              <a:latin typeface="Univers Condensed" panose="020B0506020202050204" pitchFamily="34" charset="0"/>
            </a:endParaRPr>
          </a:p>
          <a:p>
            <a:pPr marL="571500" indent="-571500">
              <a:buFont typeface="Arial" panose="020B0604020202020204" pitchFamily="34" charset="0"/>
              <a:buChar char="•"/>
            </a:pPr>
            <a:r>
              <a:rPr lang="nl-NL" sz="3600" dirty="0">
                <a:latin typeface="Univers Condensed" panose="020B0506020202050204" pitchFamily="34" charset="0"/>
              </a:rPr>
              <a:t>Why culture and development?</a:t>
            </a:r>
          </a:p>
          <a:p>
            <a:pPr marL="571500" indent="-571500">
              <a:buFont typeface="Arial" panose="020B0604020202020204" pitchFamily="34" charset="0"/>
              <a:buChar char="•"/>
            </a:pPr>
            <a:r>
              <a:rPr lang="nl-NL" sz="3600" dirty="0">
                <a:latin typeface="Univers Condensed" panose="020B0506020202050204" pitchFamily="34" charset="0"/>
              </a:rPr>
              <a:t>Why was 2015 a failure, and what impact has this had?</a:t>
            </a:r>
          </a:p>
          <a:p>
            <a:pPr marL="571500" indent="-571500">
              <a:buFont typeface="Arial" panose="020B0604020202020204" pitchFamily="34" charset="0"/>
              <a:buChar char="•"/>
            </a:pPr>
            <a:r>
              <a:rPr lang="nl-NL" sz="3600" dirty="0">
                <a:latin typeface="Univers Condensed" panose="020B0506020202050204" pitchFamily="34" charset="0"/>
              </a:rPr>
              <a:t>What is the Culture2030Goal campaign doing?</a:t>
            </a:r>
          </a:p>
          <a:p>
            <a:pPr marL="571500" indent="-571500">
              <a:buFont typeface="Arial" panose="020B0604020202020204" pitchFamily="34" charset="0"/>
              <a:buChar char="•"/>
            </a:pPr>
            <a:r>
              <a:rPr lang="en-GB" sz="3600" dirty="0">
                <a:latin typeface="Univers Condensed" panose="020B0506020202050204" pitchFamily="34" charset="0"/>
              </a:rPr>
              <a:t>What can you do?</a:t>
            </a:r>
          </a:p>
        </p:txBody>
      </p:sp>
    </p:spTree>
    <p:extLst>
      <p:ext uri="{BB962C8B-B14F-4D97-AF65-F5344CB8AC3E}">
        <p14:creationId xmlns:p14="http://schemas.microsoft.com/office/powerpoint/2010/main" val="4655587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125740" y="1213575"/>
            <a:ext cx="10409035" cy="2954655"/>
          </a:xfrm>
          <a:prstGeom prst="rect">
            <a:avLst/>
          </a:prstGeom>
          <a:noFill/>
        </p:spPr>
        <p:txBody>
          <a:bodyPr wrap="square" rtlCol="0">
            <a:spAutoFit/>
          </a:bodyPr>
          <a:lstStyle/>
          <a:p>
            <a:r>
              <a:rPr lang="nl-NL" sz="5400" b="1" dirty="0">
                <a:latin typeface="Univers Condensed" panose="020B0506020202050204" pitchFamily="34" charset="0"/>
              </a:rPr>
              <a:t>Tools available</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Analyses of culture in Voluntary National Reviews</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Statements</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Zero-draft of a culture goal</a:t>
            </a:r>
          </a:p>
        </p:txBody>
      </p:sp>
    </p:spTree>
    <p:extLst>
      <p:ext uri="{BB962C8B-B14F-4D97-AF65-F5344CB8AC3E}">
        <p14:creationId xmlns:p14="http://schemas.microsoft.com/office/powerpoint/2010/main" val="2838583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FDD8A9-5068-E326-AA83-234E37A39BF3}"/>
              </a:ext>
            </a:extLst>
          </p:cNvPr>
          <p:cNvPicPr>
            <a:picLocks noChangeAspect="1"/>
          </p:cNvPicPr>
          <p:nvPr/>
        </p:nvPicPr>
        <p:blipFill rotWithShape="1">
          <a:blip r:embed="rId2">
            <a:alphaModFix amt="20000"/>
          </a:blip>
          <a:srcRect b="27106"/>
          <a:stretch/>
        </p:blipFill>
        <p:spPr>
          <a:xfrm>
            <a:off x="0" y="-1"/>
            <a:ext cx="12192000" cy="5386389"/>
          </a:xfrm>
          <a:prstGeom prst="rect">
            <a:avLst/>
          </a:prstGeom>
        </p:spPr>
      </p:pic>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240040" y="2505670"/>
            <a:ext cx="9711919" cy="923330"/>
          </a:xfrm>
          <a:prstGeom prst="rect">
            <a:avLst/>
          </a:prstGeom>
          <a:noFill/>
        </p:spPr>
        <p:txBody>
          <a:bodyPr wrap="square" rtlCol="0">
            <a:spAutoFit/>
          </a:bodyPr>
          <a:lstStyle/>
          <a:p>
            <a:r>
              <a:rPr lang="nl-NL" sz="5400" b="1" dirty="0">
                <a:latin typeface="Univers Condensed" panose="020B0506020202050204" pitchFamily="34" charset="0"/>
              </a:rPr>
              <a:t>How to Get Involved</a:t>
            </a:r>
            <a:endParaRPr lang="nl-NL" sz="3600" dirty="0">
              <a:latin typeface="Univers Condensed" panose="020B0506020202050204" pitchFamily="34" charset="0"/>
            </a:endParaRPr>
          </a:p>
        </p:txBody>
      </p:sp>
    </p:spTree>
    <p:extLst>
      <p:ext uri="{BB962C8B-B14F-4D97-AF65-F5344CB8AC3E}">
        <p14:creationId xmlns:p14="http://schemas.microsoft.com/office/powerpoint/2010/main" val="1572044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125740" y="976938"/>
            <a:ext cx="10409035" cy="3939540"/>
          </a:xfrm>
          <a:prstGeom prst="rect">
            <a:avLst/>
          </a:prstGeom>
          <a:noFill/>
        </p:spPr>
        <p:txBody>
          <a:bodyPr wrap="square" rtlCol="0">
            <a:spAutoFit/>
          </a:bodyPr>
          <a:lstStyle/>
          <a:p>
            <a:r>
              <a:rPr lang="nl-NL" sz="5400" b="1" dirty="0">
                <a:latin typeface="Univers Condensed" panose="020B0506020202050204" pitchFamily="34" charset="0"/>
              </a:rPr>
              <a:t>What you can do...</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Contact UN missions to urge inclusion of culture in the SDG Summit Declaration</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Consider organising workshops around the culture goal zero-draft</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Follow the Culture2030Goal campaign! </a:t>
            </a:r>
          </a:p>
        </p:txBody>
      </p:sp>
    </p:spTree>
    <p:extLst>
      <p:ext uri="{BB962C8B-B14F-4D97-AF65-F5344CB8AC3E}">
        <p14:creationId xmlns:p14="http://schemas.microsoft.com/office/powerpoint/2010/main" val="22200939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927506" y="2105561"/>
            <a:ext cx="9711919" cy="1323439"/>
          </a:xfrm>
          <a:prstGeom prst="rect">
            <a:avLst/>
          </a:prstGeom>
          <a:noFill/>
        </p:spPr>
        <p:txBody>
          <a:bodyPr wrap="square" rtlCol="0">
            <a:spAutoFit/>
          </a:bodyPr>
          <a:lstStyle/>
          <a:p>
            <a:r>
              <a:rPr lang="nl-NL" sz="8000" b="1" dirty="0">
                <a:latin typeface="Univers Condensed" panose="020B0506020202050204" pitchFamily="34" charset="0"/>
              </a:rPr>
              <a:t>Thank you!</a:t>
            </a:r>
          </a:p>
        </p:txBody>
      </p:sp>
    </p:spTree>
    <p:extLst>
      <p:ext uri="{BB962C8B-B14F-4D97-AF65-F5344CB8AC3E}">
        <p14:creationId xmlns:p14="http://schemas.microsoft.com/office/powerpoint/2010/main" val="29516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32281" y="853826"/>
            <a:ext cx="9711919" cy="4124206"/>
          </a:xfrm>
          <a:prstGeom prst="rect">
            <a:avLst/>
          </a:prstGeom>
          <a:noFill/>
        </p:spPr>
        <p:txBody>
          <a:bodyPr wrap="square" rtlCol="0">
            <a:spAutoFit/>
          </a:bodyPr>
          <a:lstStyle/>
          <a:p>
            <a:r>
              <a:rPr lang="nl-NL" sz="5400" b="1" dirty="0">
                <a:latin typeface="Univers Condensed" panose="020B0506020202050204" pitchFamily="34" charset="0"/>
              </a:rPr>
              <a:t>Definitions</a:t>
            </a:r>
          </a:p>
          <a:p>
            <a:endParaRPr lang="nl-NL" sz="1600" dirty="0">
              <a:latin typeface="Univers Condensed" panose="020B0506020202050204" pitchFamily="34" charset="0"/>
            </a:endParaRPr>
          </a:p>
          <a:p>
            <a:r>
              <a:rPr lang="nl-NL" sz="3600" b="1" dirty="0">
                <a:latin typeface="Univers Condensed" panose="020B0506020202050204" pitchFamily="34" charset="0"/>
              </a:rPr>
              <a:t>Culture</a:t>
            </a:r>
            <a:r>
              <a:rPr lang="nl-NL" sz="3600" dirty="0">
                <a:latin typeface="Univers Condensed" panose="020B0506020202050204" pitchFamily="34" charset="0"/>
              </a:rPr>
              <a:t>: the cultural sector, cultural institutions, but also the underlying culture that shapes behaviours</a:t>
            </a:r>
          </a:p>
          <a:p>
            <a:endParaRPr lang="nl-NL" sz="1200" dirty="0">
              <a:latin typeface="Univers Condensed" panose="020B0506020202050204" pitchFamily="34" charset="0"/>
            </a:endParaRPr>
          </a:p>
          <a:p>
            <a:r>
              <a:rPr lang="nl-NL" sz="3600" b="1" dirty="0">
                <a:latin typeface="Univers Condensed" panose="020B0506020202050204" pitchFamily="34" charset="0"/>
              </a:rPr>
              <a:t>Development</a:t>
            </a:r>
            <a:r>
              <a:rPr lang="nl-NL" sz="3600" dirty="0">
                <a:latin typeface="Univers Condensed" panose="020B0506020202050204" pitchFamily="34" charset="0"/>
              </a:rPr>
              <a:t>: sustainable development, that enables the fulfilment of rights by everyone, now and into the future – see the UN 2030 Agenda</a:t>
            </a:r>
            <a:endParaRPr lang="en-GB" sz="3600" dirty="0">
              <a:latin typeface="Univers Condensed" panose="020B0506020202050204" pitchFamily="34" charset="0"/>
            </a:endParaRPr>
          </a:p>
        </p:txBody>
      </p:sp>
    </p:spTree>
    <p:extLst>
      <p:ext uri="{BB962C8B-B14F-4D97-AF65-F5344CB8AC3E}">
        <p14:creationId xmlns:p14="http://schemas.microsoft.com/office/powerpoint/2010/main" val="2167332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A user pictured with a pile of books and his notebook in the German National Library’s humanities reading room in Leipzig">
            <a:extLst>
              <a:ext uri="{FF2B5EF4-FFF2-40B4-BE49-F238E27FC236}">
                <a16:creationId xmlns:a16="http://schemas.microsoft.com/office/drawing/2014/main" id="{F30387F3-374D-531E-BC8B-AFF54389196A}"/>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b="21964"/>
          <a:stretch/>
        </p:blipFill>
        <p:spPr bwMode="auto">
          <a:xfrm>
            <a:off x="0" y="-22280"/>
            <a:ext cx="12192000" cy="5408668"/>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08E16801-2B43-9F57-1A64-8AEFFE270E69}"/>
              </a:ext>
            </a:extLst>
          </p:cNvPr>
          <p:cNvSpPr txBox="1"/>
          <p:nvPr/>
        </p:nvSpPr>
        <p:spPr>
          <a:xfrm>
            <a:off x="1191995" y="936604"/>
            <a:ext cx="10458870" cy="3785652"/>
          </a:xfrm>
          <a:prstGeom prst="rect">
            <a:avLst/>
          </a:prstGeom>
          <a:noFill/>
        </p:spPr>
        <p:txBody>
          <a:bodyPr wrap="square" rtlCol="0">
            <a:spAutoFit/>
          </a:bodyPr>
          <a:lstStyle/>
          <a:p>
            <a:r>
              <a:rPr lang="nl-NL" sz="6000" b="1" dirty="0">
                <a:latin typeface="Univers Condensed" panose="020B0506020202050204" pitchFamily="34" charset="0"/>
              </a:rPr>
              <a:t>Culture is a goal in itself</a:t>
            </a:r>
          </a:p>
          <a:p>
            <a:endParaRPr lang="nl-NL" sz="6000" b="1" dirty="0">
              <a:latin typeface="Univers Condensed" panose="020B0506020202050204" pitchFamily="34" charset="0"/>
            </a:endParaRPr>
          </a:p>
          <a:p>
            <a:r>
              <a:rPr lang="nl-NL" sz="6000" b="1" dirty="0">
                <a:latin typeface="Univers Condensed" panose="020B0506020202050204" pitchFamily="34" charset="0"/>
              </a:rPr>
              <a:t>Culture is an enabler of other goals</a:t>
            </a:r>
            <a:endParaRPr lang="en-GB" sz="4000" dirty="0">
              <a:latin typeface="Univers Condensed" panose="020B0506020202050204" pitchFamily="34" charset="0"/>
            </a:endParaRPr>
          </a:p>
        </p:txBody>
      </p:sp>
      <p:sp>
        <p:nvSpPr>
          <p:cNvPr id="13" name="TextBox 12">
            <a:extLst>
              <a:ext uri="{FF2B5EF4-FFF2-40B4-BE49-F238E27FC236}">
                <a16:creationId xmlns:a16="http://schemas.microsoft.com/office/drawing/2014/main" id="{CE80633C-A51F-58AD-DD76-D5EFBBCF7A51}"/>
              </a:ext>
            </a:extLst>
          </p:cNvPr>
          <p:cNvSpPr txBox="1"/>
          <p:nvPr/>
        </p:nvSpPr>
        <p:spPr>
          <a:xfrm>
            <a:off x="9744075" y="4525238"/>
            <a:ext cx="2363990" cy="738664"/>
          </a:xfrm>
          <a:prstGeom prst="rect">
            <a:avLst/>
          </a:prstGeom>
          <a:noFill/>
        </p:spPr>
        <p:txBody>
          <a:bodyPr wrap="square">
            <a:spAutoFit/>
          </a:bodyPr>
          <a:lstStyle/>
          <a:p>
            <a:pPr algn="r"/>
            <a:r>
              <a:rPr lang="en-GB" sz="1400" dirty="0"/>
              <a:t>Source: DNB, https://www.dnb.de/EN/Benutzung/benutzung_node.html</a:t>
            </a:r>
          </a:p>
        </p:txBody>
      </p:sp>
    </p:spTree>
    <p:extLst>
      <p:ext uri="{BB962C8B-B14F-4D97-AF65-F5344CB8AC3E}">
        <p14:creationId xmlns:p14="http://schemas.microsoft.com/office/powerpoint/2010/main" val="1440032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32281" y="823050"/>
            <a:ext cx="9711919" cy="4093428"/>
          </a:xfrm>
          <a:prstGeom prst="rect">
            <a:avLst/>
          </a:prstGeom>
          <a:noFill/>
        </p:spPr>
        <p:txBody>
          <a:bodyPr wrap="square" rtlCol="0">
            <a:spAutoFit/>
          </a:bodyPr>
          <a:lstStyle/>
          <a:p>
            <a:r>
              <a:rPr lang="nl-NL" sz="4800" b="1" dirty="0">
                <a:latin typeface="Univers Condensed" panose="020B0506020202050204" pitchFamily="34" charset="0"/>
              </a:rPr>
              <a:t>Bringing culture and development together within IFLA</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Uphold cultural rights as a force for individual fulfilment and social cohesion</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Unique role of libraries in delivering development</a:t>
            </a:r>
          </a:p>
          <a:p>
            <a:pPr marL="571500" indent="-571500">
              <a:spcAft>
                <a:spcPts val="1200"/>
              </a:spcAft>
              <a:buFont typeface="Arial" panose="020B0604020202020204" pitchFamily="34" charset="0"/>
              <a:buChar char="•"/>
            </a:pPr>
            <a:r>
              <a:rPr lang="nl-NL" sz="3200" dirty="0">
                <a:latin typeface="Univers Condensed" panose="020B0506020202050204" pitchFamily="34" charset="0"/>
              </a:rPr>
              <a:t>Public Library Manifesto</a:t>
            </a:r>
          </a:p>
        </p:txBody>
      </p:sp>
    </p:spTree>
    <p:extLst>
      <p:ext uri="{BB962C8B-B14F-4D97-AF65-F5344CB8AC3E}">
        <p14:creationId xmlns:p14="http://schemas.microsoft.com/office/powerpoint/2010/main" val="117936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933329" y="854900"/>
            <a:ext cx="4408691" cy="4124206"/>
          </a:xfrm>
          <a:prstGeom prst="rect">
            <a:avLst/>
          </a:prstGeom>
        </p:spPr>
        <p:txBody>
          <a:bodyPr wrap="square" lIns="0" tIns="0" rIns="0" bIns="0" rtlCol="0" anchor="t">
            <a:spAutoFit/>
          </a:bodyPr>
          <a:lstStyle/>
          <a:p>
            <a:r>
              <a:rPr lang="en-US" sz="2800" b="1" spc="20" dirty="0">
                <a:latin typeface="Univers Condensed" panose="020B0506020202050204" pitchFamily="34" charset="0"/>
              </a:rPr>
              <a:t>2022 IFLA-UNESCO Public Library Manifesto</a:t>
            </a:r>
          </a:p>
          <a:p>
            <a:endParaRPr lang="en-US" sz="1200" b="1" spc="20" dirty="0">
              <a:latin typeface="Univers Condensed" panose="020B0506020202050204" pitchFamily="34" charset="0"/>
            </a:endParaRPr>
          </a:p>
          <a:p>
            <a:pPr marL="304815" indent="-304815">
              <a:buFont typeface="Arial" panose="020B0604020202020204" pitchFamily="34" charset="0"/>
              <a:buChar char="•"/>
            </a:pPr>
            <a:r>
              <a:rPr lang="en-US" sz="2800" spc="20" dirty="0">
                <a:latin typeface="Univers Condensed" panose="020B0506020202050204" pitchFamily="34" charset="0"/>
              </a:rPr>
              <a:t>IFLA and IFAP Collaboration</a:t>
            </a:r>
          </a:p>
          <a:p>
            <a:pPr marL="304815" indent="-304815">
              <a:buFont typeface="Arial" panose="020B0604020202020204" pitchFamily="34" charset="0"/>
              <a:buChar char="•"/>
            </a:pPr>
            <a:r>
              <a:rPr lang="en-US" sz="2800" spc="20" dirty="0">
                <a:latin typeface="Univers Condensed" panose="020B0506020202050204" pitchFamily="34" charset="0"/>
              </a:rPr>
              <a:t>IFLA works at international level</a:t>
            </a:r>
          </a:p>
          <a:p>
            <a:pPr marL="304815" indent="-304815">
              <a:buFont typeface="Arial" panose="020B0604020202020204" pitchFamily="34" charset="0"/>
              <a:buChar char="•"/>
            </a:pPr>
            <a:r>
              <a:rPr lang="en-US" sz="2800" spc="20" dirty="0">
                <a:latin typeface="Univers Condensed" panose="020B0506020202050204" pitchFamily="34" charset="0"/>
              </a:rPr>
              <a:t>IFLA members work at national level </a:t>
            </a:r>
          </a:p>
          <a:p>
            <a:pPr marL="304815" indent="-304815">
              <a:buFont typeface="Arial" panose="020B0604020202020204" pitchFamily="34" charset="0"/>
              <a:buChar char="•"/>
            </a:pPr>
            <a:r>
              <a:rPr lang="en-US" sz="2800" spc="20" dirty="0">
                <a:latin typeface="Univers Condensed" panose="020B0506020202050204" pitchFamily="34" charset="0"/>
              </a:rPr>
              <a:t>Engagement with UNESCO and member states  </a:t>
            </a:r>
          </a:p>
        </p:txBody>
      </p:sp>
      <p:grpSp>
        <p:nvGrpSpPr>
          <p:cNvPr id="12" name="Group 12"/>
          <p:cNvGrpSpPr/>
          <p:nvPr/>
        </p:nvGrpSpPr>
        <p:grpSpPr>
          <a:xfrm>
            <a:off x="6377908" y="0"/>
            <a:ext cx="5814092" cy="6858000"/>
            <a:chOff x="0" y="0"/>
            <a:chExt cx="11887200" cy="13716000"/>
          </a:xfrm>
        </p:grpSpPr>
        <p:pic>
          <p:nvPicPr>
            <p:cNvPr id="13" name="Picture 13"/>
            <p:cNvPicPr>
              <a:picLocks noChangeAspect="1"/>
            </p:cNvPicPr>
            <p:nvPr/>
          </p:nvPicPr>
          <p:blipFill rotWithShape="1">
            <a:blip r:embed="rId3">
              <a:extLst>
                <a:ext uri="{28A0092B-C50C-407E-A947-70E740481C1C}">
                  <a14:useLocalDpi xmlns:a14="http://schemas.microsoft.com/office/drawing/2010/main" val="0"/>
                </a:ext>
              </a:extLst>
            </a:blip>
            <a:srcRect l="26790" t="463" r="44660" b="-463"/>
            <a:stretch/>
          </p:blipFill>
          <p:spPr>
            <a:xfrm>
              <a:off x="0" y="0"/>
              <a:ext cx="5880100" cy="13716000"/>
            </a:xfrm>
            <a:prstGeom prst="rect">
              <a:avLst/>
            </a:prstGeom>
          </p:spPr>
        </p:pic>
        <p:pic>
          <p:nvPicPr>
            <p:cNvPr id="14" name="Picture 14"/>
            <p:cNvPicPr>
              <a:picLocks noChangeAspect="1"/>
            </p:cNvPicPr>
            <p:nvPr/>
          </p:nvPicPr>
          <p:blipFill>
            <a:blip r:embed="rId4">
              <a:extLst>
                <a:ext uri="{28A0092B-C50C-407E-A947-70E740481C1C}">
                  <a14:useLocalDpi xmlns:a14="http://schemas.microsoft.com/office/drawing/2010/main" val="0"/>
                </a:ext>
              </a:extLst>
            </a:blip>
            <a:srcRect l="30701" r="30701"/>
            <a:stretch/>
          </p:blipFill>
          <p:spPr>
            <a:xfrm>
              <a:off x="6007100" y="0"/>
              <a:ext cx="5880100" cy="6794500"/>
            </a:xfrm>
            <a:prstGeom prst="rect">
              <a:avLst/>
            </a:prstGeom>
          </p:spPr>
        </p:pic>
        <p:pic>
          <p:nvPicPr>
            <p:cNvPr id="15" name="Picture 15"/>
            <p:cNvPicPr>
              <a:picLocks noChangeAspect="1"/>
            </p:cNvPicPr>
            <p:nvPr/>
          </p:nvPicPr>
          <p:blipFill rotWithShape="1">
            <a:blip r:embed="rId5">
              <a:extLst>
                <a:ext uri="{28A0092B-C50C-407E-A947-70E740481C1C}">
                  <a14:useLocalDpi xmlns:a14="http://schemas.microsoft.com/office/drawing/2010/main" val="0"/>
                </a:ext>
              </a:extLst>
            </a:blip>
            <a:srcRect l="17045" t="703" r="39819" b="-703"/>
            <a:stretch/>
          </p:blipFill>
          <p:spPr>
            <a:xfrm>
              <a:off x="6007100" y="6921500"/>
              <a:ext cx="5880100" cy="6794500"/>
            </a:xfrm>
            <a:prstGeom prst="rect">
              <a:avLst/>
            </a:prstGeom>
          </p:spPr>
        </p:pic>
      </p:grpSp>
      <p:grpSp>
        <p:nvGrpSpPr>
          <p:cNvPr id="2" name="Group 1">
            <a:extLst>
              <a:ext uri="{FF2B5EF4-FFF2-40B4-BE49-F238E27FC236}">
                <a16:creationId xmlns:a16="http://schemas.microsoft.com/office/drawing/2014/main" id="{6F2DB442-3982-2F29-A213-CD54C5995BE5}"/>
              </a:ext>
            </a:extLst>
          </p:cNvPr>
          <p:cNvGrpSpPr/>
          <p:nvPr/>
        </p:nvGrpSpPr>
        <p:grpSpPr>
          <a:xfrm>
            <a:off x="0" y="5386388"/>
            <a:ext cx="3657600" cy="1471612"/>
            <a:chOff x="2981325" y="2176463"/>
            <a:chExt cx="7620000" cy="3114675"/>
          </a:xfrm>
        </p:grpSpPr>
        <p:pic>
          <p:nvPicPr>
            <p:cNvPr id="16" name="Picture 2" descr="Our Strategy Banner">
              <a:extLst>
                <a:ext uri="{FF2B5EF4-FFF2-40B4-BE49-F238E27FC236}">
                  <a16:creationId xmlns:a16="http://schemas.microsoft.com/office/drawing/2014/main" id="{543BD196-464B-AC03-30F0-FA32DC43E6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87AE1BFB-F7F9-EBF6-ACC9-E966550FF6DD}"/>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Rectangle 17">
            <a:extLst>
              <a:ext uri="{FF2B5EF4-FFF2-40B4-BE49-F238E27FC236}">
                <a16:creationId xmlns:a16="http://schemas.microsoft.com/office/drawing/2014/main" id="{AD799365-2A4E-4DD2-F101-C6EB56B951FC}"/>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 New York, Manhattan, Stadsgezicht">
            <a:extLst>
              <a:ext uri="{FF2B5EF4-FFF2-40B4-BE49-F238E27FC236}">
                <a16:creationId xmlns:a16="http://schemas.microsoft.com/office/drawing/2014/main" id="{150EB897-DE34-48F9-551E-060207F2E453}"/>
              </a:ext>
            </a:extLst>
          </p:cNvPr>
          <p:cNvPicPr>
            <a:picLocks noChangeAspect="1" noChangeArrowheads="1"/>
          </p:cNvPicPr>
          <p:nvPr/>
        </p:nvPicPr>
        <p:blipFill rotWithShape="1">
          <a:blip r:embed="rId2">
            <a:alphaModFix amt="2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t="19896" b="13804"/>
          <a:stretch/>
        </p:blipFill>
        <p:spPr bwMode="auto">
          <a:xfrm>
            <a:off x="0" y="-19050"/>
            <a:ext cx="12192000" cy="5386388"/>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240040" y="2137500"/>
            <a:ext cx="9711919" cy="923330"/>
          </a:xfrm>
          <a:prstGeom prst="rect">
            <a:avLst/>
          </a:prstGeom>
          <a:noFill/>
        </p:spPr>
        <p:txBody>
          <a:bodyPr wrap="square" rtlCol="0">
            <a:spAutoFit/>
          </a:bodyPr>
          <a:lstStyle/>
          <a:p>
            <a:r>
              <a:rPr lang="nl-NL" sz="5400" b="1" dirty="0">
                <a:latin typeface="Univers Condensed" panose="020B0506020202050204" pitchFamily="34" charset="0"/>
              </a:rPr>
              <a:t>Was 2015 a failure?</a:t>
            </a:r>
            <a:endParaRPr lang="nl-NL" sz="3600" dirty="0">
              <a:latin typeface="Univers Condensed" panose="020B0506020202050204" pitchFamily="34" charset="0"/>
            </a:endParaRPr>
          </a:p>
        </p:txBody>
      </p:sp>
    </p:spTree>
    <p:extLst>
      <p:ext uri="{BB962C8B-B14F-4D97-AF65-F5344CB8AC3E}">
        <p14:creationId xmlns:p14="http://schemas.microsoft.com/office/powerpoint/2010/main" val="3953048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87640" y="746850"/>
            <a:ext cx="10218535" cy="4893647"/>
          </a:xfrm>
          <a:prstGeom prst="rect">
            <a:avLst/>
          </a:prstGeom>
          <a:noFill/>
        </p:spPr>
        <p:txBody>
          <a:bodyPr wrap="square" rtlCol="0">
            <a:spAutoFit/>
          </a:bodyPr>
          <a:lstStyle/>
          <a:p>
            <a:r>
              <a:rPr lang="nl-NL" sz="5400" b="1" dirty="0">
                <a:latin typeface="Univers Condensed" panose="020B0506020202050204" pitchFamily="34" charset="0"/>
              </a:rPr>
              <a:t>What went wrong?</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4400" dirty="0">
                <a:latin typeface="Univers Condensed" panose="020B0506020202050204" pitchFamily="34" charset="0"/>
              </a:rPr>
              <a:t>Fear of ending up in a silo</a:t>
            </a:r>
          </a:p>
          <a:p>
            <a:pPr marL="571500" indent="-571500">
              <a:spcAft>
                <a:spcPts val="1200"/>
              </a:spcAft>
              <a:buFont typeface="Arial" panose="020B0604020202020204" pitchFamily="34" charset="0"/>
              <a:buChar char="•"/>
            </a:pPr>
            <a:r>
              <a:rPr lang="nl-NL" sz="4400" dirty="0">
                <a:latin typeface="Univers Condensed" panose="020B0506020202050204" pitchFamily="34" charset="0"/>
              </a:rPr>
              <a:t>Focus on sector-specific asks</a:t>
            </a:r>
          </a:p>
          <a:p>
            <a:pPr marL="571500" indent="-571500">
              <a:spcAft>
                <a:spcPts val="1200"/>
              </a:spcAft>
              <a:buFont typeface="Arial" panose="020B0604020202020204" pitchFamily="34" charset="0"/>
              <a:buChar char="•"/>
            </a:pPr>
            <a:r>
              <a:rPr lang="nl-NL" sz="4400" dirty="0">
                <a:latin typeface="Univers Condensed" panose="020B0506020202050204" pitchFamily="34" charset="0"/>
              </a:rPr>
              <a:t>Lack of a loud enough voice</a:t>
            </a:r>
          </a:p>
          <a:p>
            <a:pPr marL="571500" indent="-571500">
              <a:buFont typeface="Arial" panose="020B0604020202020204" pitchFamily="34" charset="0"/>
              <a:buChar char="•"/>
            </a:pPr>
            <a:r>
              <a:rPr lang="nl-NL" sz="4400" dirty="0">
                <a:latin typeface="Univers Condensed" panose="020B0506020202050204" pitchFamily="34" charset="0"/>
              </a:rPr>
              <a:t>Failure to integrate across the UN system</a:t>
            </a:r>
          </a:p>
          <a:p>
            <a:endParaRPr lang="nl-NL" sz="3600" dirty="0">
              <a:latin typeface="Univers Condensed" panose="020B0506020202050204" pitchFamily="34" charset="0"/>
            </a:endParaRPr>
          </a:p>
        </p:txBody>
      </p:sp>
    </p:spTree>
    <p:extLst>
      <p:ext uri="{BB962C8B-B14F-4D97-AF65-F5344CB8AC3E}">
        <p14:creationId xmlns:p14="http://schemas.microsoft.com/office/powerpoint/2010/main" val="248273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E1E6A6-D40E-F288-8016-684DCD51C48E}"/>
              </a:ext>
            </a:extLst>
          </p:cNvPr>
          <p:cNvGrpSpPr/>
          <p:nvPr/>
        </p:nvGrpSpPr>
        <p:grpSpPr>
          <a:xfrm>
            <a:off x="0" y="5386388"/>
            <a:ext cx="3657600" cy="1471612"/>
            <a:chOff x="2981325" y="2176463"/>
            <a:chExt cx="7620000" cy="3114675"/>
          </a:xfrm>
        </p:grpSpPr>
        <p:pic>
          <p:nvPicPr>
            <p:cNvPr id="1026" name="Picture 2" descr="Our Strategy Banner">
              <a:extLst>
                <a:ext uri="{FF2B5EF4-FFF2-40B4-BE49-F238E27FC236}">
                  <a16:creationId xmlns:a16="http://schemas.microsoft.com/office/drawing/2014/main" id="{B24A9F41-D8B1-9619-FCC2-4E7C76377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325" y="2176463"/>
              <a:ext cx="762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59894E-D850-39F8-1686-D2FCAB42B32C}"/>
                </a:ext>
              </a:extLst>
            </p:cNvPr>
            <p:cNvSpPr/>
            <p:nvPr/>
          </p:nvSpPr>
          <p:spPr>
            <a:xfrm>
              <a:off x="6024880" y="4165599"/>
              <a:ext cx="2184400" cy="263525"/>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827D98D3-7179-9455-5FAD-8C5EC0BE1BA4}"/>
              </a:ext>
            </a:extLst>
          </p:cNvPr>
          <p:cNvSpPr/>
          <p:nvPr/>
        </p:nvSpPr>
        <p:spPr>
          <a:xfrm>
            <a:off x="3657600" y="5386388"/>
            <a:ext cx="8534400" cy="1471612"/>
          </a:xfrm>
          <a:prstGeom prst="rect">
            <a:avLst/>
          </a:prstGeom>
          <a:solidFill>
            <a:srgbClr val="F1F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BC39204E-A5FF-2490-9CDC-C70C3F2A0570}"/>
              </a:ext>
            </a:extLst>
          </p:cNvPr>
          <p:cNvSpPr txBox="1"/>
          <p:nvPr/>
        </p:nvSpPr>
        <p:spPr>
          <a:xfrm>
            <a:off x="1078115" y="861150"/>
            <a:ext cx="10218535" cy="4401205"/>
          </a:xfrm>
          <a:prstGeom prst="rect">
            <a:avLst/>
          </a:prstGeom>
          <a:noFill/>
        </p:spPr>
        <p:txBody>
          <a:bodyPr wrap="square" rtlCol="0">
            <a:spAutoFit/>
          </a:bodyPr>
          <a:lstStyle/>
          <a:p>
            <a:r>
              <a:rPr lang="nl-NL" sz="5400" b="1" dirty="0">
                <a:latin typeface="Univers Condensed" panose="020B0506020202050204" pitchFamily="34" charset="0"/>
              </a:rPr>
              <a:t>What is in the 2030 Agenda?</a:t>
            </a:r>
          </a:p>
          <a:p>
            <a:endParaRPr lang="nl-NL" sz="1600" dirty="0">
              <a:latin typeface="Univers Condensed" panose="020B0506020202050204" pitchFamily="34" charset="0"/>
            </a:endParaRPr>
          </a:p>
          <a:p>
            <a:pPr marL="571500" indent="-571500">
              <a:spcAft>
                <a:spcPts val="1200"/>
              </a:spcAft>
              <a:buFont typeface="Arial" panose="020B0604020202020204" pitchFamily="34" charset="0"/>
              <a:buChar char="•"/>
            </a:pPr>
            <a:r>
              <a:rPr lang="nl-NL" sz="3600" dirty="0">
                <a:latin typeface="Univers Condensed" panose="020B0506020202050204" pitchFamily="34" charset="0"/>
              </a:rPr>
              <a:t>References to the importance of cultural diversity</a:t>
            </a:r>
          </a:p>
          <a:p>
            <a:pPr marL="571500" indent="-571500">
              <a:spcAft>
                <a:spcPts val="1200"/>
              </a:spcAft>
              <a:buFont typeface="Arial" panose="020B0604020202020204" pitchFamily="34" charset="0"/>
              <a:buChar char="•"/>
            </a:pPr>
            <a:r>
              <a:rPr lang="nl-NL" sz="3600" dirty="0">
                <a:latin typeface="Univers Condensed" panose="020B0506020202050204" pitchFamily="34" charset="0"/>
              </a:rPr>
              <a:t>Role of culture referenced in SDG4.7</a:t>
            </a:r>
          </a:p>
          <a:p>
            <a:pPr marL="571500" indent="-571500">
              <a:spcAft>
                <a:spcPts val="1200"/>
              </a:spcAft>
              <a:buFont typeface="Arial" panose="020B0604020202020204" pitchFamily="34" charset="0"/>
              <a:buChar char="•"/>
            </a:pPr>
            <a:r>
              <a:rPr lang="nl-NL" sz="3600" dirty="0">
                <a:latin typeface="Univers Condensed" panose="020B0506020202050204" pitchFamily="34" charset="0"/>
              </a:rPr>
              <a:t>Role of cultural tourism highlighted</a:t>
            </a:r>
          </a:p>
          <a:p>
            <a:pPr marL="571500" indent="-571500">
              <a:buFont typeface="Arial" panose="020B0604020202020204" pitchFamily="34" charset="0"/>
              <a:buChar char="•"/>
            </a:pPr>
            <a:r>
              <a:rPr lang="nl-NL" sz="3600" dirty="0">
                <a:latin typeface="Univers Condensed" panose="020B0506020202050204" pitchFamily="34" charset="0"/>
              </a:rPr>
              <a:t>Safeguarding of cultural and natural heritage</a:t>
            </a:r>
          </a:p>
          <a:p>
            <a:endParaRPr lang="nl-NL" sz="3600" dirty="0">
              <a:latin typeface="Univers Condensed" panose="020B0506020202050204" pitchFamily="34" charset="0"/>
            </a:endParaRPr>
          </a:p>
        </p:txBody>
      </p:sp>
    </p:spTree>
    <p:extLst>
      <p:ext uri="{BB962C8B-B14F-4D97-AF65-F5344CB8AC3E}">
        <p14:creationId xmlns:p14="http://schemas.microsoft.com/office/powerpoint/2010/main" val="262969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753</TotalTime>
  <Words>1111</Words>
  <Application>Microsoft Office PowerPoint</Application>
  <PresentationFormat>Widescreen</PresentationFormat>
  <Paragraphs>122</Paragraphs>
  <Slides>23</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Calibri Light</vt:lpstr>
      <vt:lpstr>Franklin Gothic Heavy</vt:lpstr>
      <vt:lpstr>Inter</vt:lpstr>
      <vt:lpstr>Noto Sans</vt:lpstr>
      <vt:lpstr>Univers 1 Bold</vt:lpstr>
      <vt:lpstr>Univers Condensed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3</cp:revision>
  <dcterms:created xsi:type="dcterms:W3CDTF">2023-06-26T20:18:12Z</dcterms:created>
  <dcterms:modified xsi:type="dcterms:W3CDTF">2023-06-27T08:51:33Z</dcterms:modified>
</cp:coreProperties>
</file>