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notesMasterIdLst>
    <p:notesMasterId r:id="rId130"/>
  </p:notesMasterIdLst>
  <p:sldIdLst>
    <p:sldId id="284" r:id="rId4"/>
    <p:sldId id="280" r:id="rId5"/>
    <p:sldId id="398" r:id="rId6"/>
    <p:sldId id="1253" r:id="rId7"/>
    <p:sldId id="400" r:id="rId8"/>
    <p:sldId id="399" r:id="rId9"/>
    <p:sldId id="390" r:id="rId10"/>
    <p:sldId id="1254" r:id="rId11"/>
    <p:sldId id="361" r:id="rId12"/>
    <p:sldId id="288" r:id="rId13"/>
    <p:sldId id="289" r:id="rId14"/>
    <p:sldId id="291" r:id="rId15"/>
    <p:sldId id="286" r:id="rId16"/>
    <p:sldId id="285" r:id="rId17"/>
    <p:sldId id="287" r:id="rId18"/>
    <p:sldId id="282" r:id="rId19"/>
    <p:sldId id="293" r:id="rId20"/>
    <p:sldId id="292" r:id="rId21"/>
    <p:sldId id="294" r:id="rId22"/>
    <p:sldId id="295" r:id="rId23"/>
    <p:sldId id="296" r:id="rId24"/>
    <p:sldId id="297" r:id="rId25"/>
    <p:sldId id="396" r:id="rId26"/>
    <p:sldId id="299" r:id="rId27"/>
    <p:sldId id="300" r:id="rId28"/>
    <p:sldId id="301" r:id="rId29"/>
    <p:sldId id="302" r:id="rId30"/>
    <p:sldId id="303" r:id="rId31"/>
    <p:sldId id="401" r:id="rId32"/>
    <p:sldId id="309" r:id="rId33"/>
    <p:sldId id="1245" r:id="rId34"/>
    <p:sldId id="1244" r:id="rId35"/>
    <p:sldId id="1256" r:id="rId36"/>
    <p:sldId id="1257" r:id="rId37"/>
    <p:sldId id="1251" r:id="rId38"/>
    <p:sldId id="1250" r:id="rId39"/>
    <p:sldId id="274" r:id="rId40"/>
    <p:sldId id="1258" r:id="rId41"/>
    <p:sldId id="1260" r:id="rId42"/>
    <p:sldId id="323" r:id="rId43"/>
    <p:sldId id="1261" r:id="rId44"/>
    <p:sldId id="257" r:id="rId45"/>
    <p:sldId id="267" r:id="rId46"/>
    <p:sldId id="269" r:id="rId47"/>
    <p:sldId id="281" r:id="rId48"/>
    <p:sldId id="259" r:id="rId49"/>
    <p:sldId id="268" r:id="rId50"/>
    <p:sldId id="271" r:id="rId51"/>
    <p:sldId id="272" r:id="rId52"/>
    <p:sldId id="273" r:id="rId53"/>
    <p:sldId id="1262" r:id="rId54"/>
    <p:sldId id="275" r:id="rId55"/>
    <p:sldId id="276" r:id="rId56"/>
    <p:sldId id="1264" r:id="rId57"/>
    <p:sldId id="1265" r:id="rId58"/>
    <p:sldId id="1266" r:id="rId59"/>
    <p:sldId id="402" r:id="rId60"/>
    <p:sldId id="404" r:id="rId61"/>
    <p:sldId id="405" r:id="rId62"/>
    <p:sldId id="407" r:id="rId63"/>
    <p:sldId id="324" r:id="rId64"/>
    <p:sldId id="1267" r:id="rId65"/>
    <p:sldId id="325" r:id="rId66"/>
    <p:sldId id="328" r:id="rId67"/>
    <p:sldId id="329" r:id="rId68"/>
    <p:sldId id="330" r:id="rId69"/>
    <p:sldId id="332" r:id="rId70"/>
    <p:sldId id="363" r:id="rId71"/>
    <p:sldId id="337" r:id="rId72"/>
    <p:sldId id="338" r:id="rId73"/>
    <p:sldId id="339" r:id="rId74"/>
    <p:sldId id="342" r:id="rId75"/>
    <p:sldId id="343" r:id="rId76"/>
    <p:sldId id="406" r:id="rId77"/>
    <p:sldId id="344" r:id="rId78"/>
    <p:sldId id="345" r:id="rId79"/>
    <p:sldId id="347" r:id="rId80"/>
    <p:sldId id="348" r:id="rId81"/>
    <p:sldId id="346" r:id="rId82"/>
    <p:sldId id="350" r:id="rId83"/>
    <p:sldId id="393" r:id="rId84"/>
    <p:sldId id="340" r:id="rId85"/>
    <p:sldId id="391" r:id="rId86"/>
    <p:sldId id="1268" r:id="rId87"/>
    <p:sldId id="1269" r:id="rId88"/>
    <p:sldId id="1263" r:id="rId89"/>
    <p:sldId id="403" r:id="rId90"/>
    <p:sldId id="264" r:id="rId91"/>
    <p:sldId id="1270" r:id="rId92"/>
    <p:sldId id="266" r:id="rId93"/>
    <p:sldId id="1271" r:id="rId94"/>
    <p:sldId id="1252" r:id="rId95"/>
    <p:sldId id="351" r:id="rId96"/>
    <p:sldId id="369" r:id="rId97"/>
    <p:sldId id="371" r:id="rId98"/>
    <p:sldId id="370" r:id="rId99"/>
    <p:sldId id="372" r:id="rId100"/>
    <p:sldId id="373" r:id="rId101"/>
    <p:sldId id="374" r:id="rId102"/>
    <p:sldId id="375" r:id="rId103"/>
    <p:sldId id="392" r:id="rId104"/>
    <p:sldId id="1272" r:id="rId105"/>
    <p:sldId id="1273" r:id="rId106"/>
    <p:sldId id="1274" r:id="rId107"/>
    <p:sldId id="1275" r:id="rId108"/>
    <p:sldId id="1276" r:id="rId109"/>
    <p:sldId id="1277" r:id="rId110"/>
    <p:sldId id="1278" r:id="rId111"/>
    <p:sldId id="1279" r:id="rId112"/>
    <p:sldId id="1280" r:id="rId113"/>
    <p:sldId id="376" r:id="rId114"/>
    <p:sldId id="1281" r:id="rId115"/>
    <p:sldId id="1282" r:id="rId116"/>
    <p:sldId id="377" r:id="rId117"/>
    <p:sldId id="1283" r:id="rId118"/>
    <p:sldId id="1284" r:id="rId119"/>
    <p:sldId id="1285" r:id="rId120"/>
    <p:sldId id="1286" r:id="rId121"/>
    <p:sldId id="1287" r:id="rId122"/>
    <p:sldId id="1288" r:id="rId123"/>
    <p:sldId id="1289" r:id="rId124"/>
    <p:sldId id="1290" r:id="rId125"/>
    <p:sldId id="1291" r:id="rId126"/>
    <p:sldId id="378" r:id="rId127"/>
    <p:sldId id="379" r:id="rId128"/>
    <p:sldId id="380" r:id="rId129"/>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1" d="100"/>
          <a:sy n="71" d="100"/>
        </p:scale>
        <p:origin x="4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63" Type="http://schemas.openxmlformats.org/officeDocument/2006/relationships/slide" Target="slides/slide60.xml"/><Relationship Id="rId84" Type="http://schemas.openxmlformats.org/officeDocument/2006/relationships/slide" Target="slides/slide81.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slide" Target="slides/slide120.xml"/><Relationship Id="rId128" Type="http://schemas.openxmlformats.org/officeDocument/2006/relationships/slide" Target="slides/slide125.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113" Type="http://schemas.openxmlformats.org/officeDocument/2006/relationships/slide" Target="slides/slide110.xml"/><Relationship Id="rId118" Type="http://schemas.openxmlformats.org/officeDocument/2006/relationships/slide" Target="slides/slide115.xml"/><Relationship Id="rId134" Type="http://schemas.openxmlformats.org/officeDocument/2006/relationships/tableStyles" Target="tableStyles.xml"/><Relationship Id="rId80" Type="http://schemas.openxmlformats.org/officeDocument/2006/relationships/slide" Target="slides/slide77.xml"/><Relationship Id="rId85" Type="http://schemas.openxmlformats.org/officeDocument/2006/relationships/slide" Target="slides/slide82.xml"/><Relationship Id="rId12" Type="http://schemas.openxmlformats.org/officeDocument/2006/relationships/slide" Target="slides/slide9.xml"/><Relationship Id="rId17" Type="http://schemas.openxmlformats.org/officeDocument/2006/relationships/slide" Target="slides/slide14.xml"/><Relationship Id="rId33" Type="http://schemas.openxmlformats.org/officeDocument/2006/relationships/slide" Target="slides/slide30.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slide" Target="slides/slide100.xml"/><Relationship Id="rId108" Type="http://schemas.openxmlformats.org/officeDocument/2006/relationships/slide" Target="slides/slide105.xml"/><Relationship Id="rId124" Type="http://schemas.openxmlformats.org/officeDocument/2006/relationships/slide" Target="slides/slide121.xml"/><Relationship Id="rId129" Type="http://schemas.openxmlformats.org/officeDocument/2006/relationships/slide" Target="slides/slide126.xml"/><Relationship Id="rId54" Type="http://schemas.openxmlformats.org/officeDocument/2006/relationships/slide" Target="slides/slide51.xml"/><Relationship Id="rId70" Type="http://schemas.openxmlformats.org/officeDocument/2006/relationships/slide" Target="slides/slide67.xml"/><Relationship Id="rId75" Type="http://schemas.openxmlformats.org/officeDocument/2006/relationships/slide" Target="slides/slide72.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23" Type="http://schemas.openxmlformats.org/officeDocument/2006/relationships/slide" Target="slides/slide20.xml"/><Relationship Id="rId28" Type="http://schemas.openxmlformats.org/officeDocument/2006/relationships/slide" Target="slides/slide25.xml"/><Relationship Id="rId49" Type="http://schemas.openxmlformats.org/officeDocument/2006/relationships/slide" Target="slides/slide46.xml"/><Relationship Id="rId114" Type="http://schemas.openxmlformats.org/officeDocument/2006/relationships/slide" Target="slides/slide111.xml"/><Relationship Id="rId119" Type="http://schemas.openxmlformats.org/officeDocument/2006/relationships/slide" Target="slides/slide116.xml"/><Relationship Id="rId44" Type="http://schemas.openxmlformats.org/officeDocument/2006/relationships/slide" Target="slides/slide41.xml"/><Relationship Id="rId60" Type="http://schemas.openxmlformats.org/officeDocument/2006/relationships/slide" Target="slides/slide57.xml"/><Relationship Id="rId65" Type="http://schemas.openxmlformats.org/officeDocument/2006/relationships/slide" Target="slides/slide62.xml"/><Relationship Id="rId81" Type="http://schemas.openxmlformats.org/officeDocument/2006/relationships/slide" Target="slides/slide78.xml"/><Relationship Id="rId86" Type="http://schemas.openxmlformats.org/officeDocument/2006/relationships/slide" Target="slides/slide83.xml"/><Relationship Id="rId130" Type="http://schemas.openxmlformats.org/officeDocument/2006/relationships/notesMaster" Target="notesMasters/notesMaster1.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slide" Target="slides/slide122.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 Id="rId131" Type="http://schemas.openxmlformats.org/officeDocument/2006/relationships/presProps" Target="presProps.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26" Type="http://schemas.openxmlformats.org/officeDocument/2006/relationships/slide" Target="slides/slide123.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slide" Target="slides/slide118.xml"/><Relationship Id="rId3" Type="http://schemas.openxmlformats.org/officeDocument/2006/relationships/slideMaster" Target="slideMasters/slideMaster3.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 Id="rId116" Type="http://schemas.openxmlformats.org/officeDocument/2006/relationships/slide" Target="slides/slide113.xml"/><Relationship Id="rId20" Type="http://schemas.openxmlformats.org/officeDocument/2006/relationships/slide" Target="slides/slide17.xml"/><Relationship Id="rId41" Type="http://schemas.openxmlformats.org/officeDocument/2006/relationships/slide" Target="slides/slide38.xml"/><Relationship Id="rId62" Type="http://schemas.openxmlformats.org/officeDocument/2006/relationships/slide" Target="slides/slide59.xml"/><Relationship Id="rId83" Type="http://schemas.openxmlformats.org/officeDocument/2006/relationships/slide" Target="slides/slide80.xml"/><Relationship Id="rId88" Type="http://schemas.openxmlformats.org/officeDocument/2006/relationships/slide" Target="slides/slide85.xml"/><Relationship Id="rId111" Type="http://schemas.openxmlformats.org/officeDocument/2006/relationships/slide" Target="slides/slide108.xml"/><Relationship Id="rId132" Type="http://schemas.openxmlformats.org/officeDocument/2006/relationships/viewProps" Target="viewProps.xml"/><Relationship Id="rId15" Type="http://schemas.openxmlformats.org/officeDocument/2006/relationships/slide" Target="slides/slide12.xml"/><Relationship Id="rId36" Type="http://schemas.openxmlformats.org/officeDocument/2006/relationships/slide" Target="slides/slide33.xml"/><Relationship Id="rId57" Type="http://schemas.openxmlformats.org/officeDocument/2006/relationships/slide" Target="slides/slide54.xml"/><Relationship Id="rId106" Type="http://schemas.openxmlformats.org/officeDocument/2006/relationships/slide" Target="slides/slide103.xml"/><Relationship Id="rId127" Type="http://schemas.openxmlformats.org/officeDocument/2006/relationships/slide" Target="slides/slide124.xml"/><Relationship Id="rId10" Type="http://schemas.openxmlformats.org/officeDocument/2006/relationships/slide" Target="slides/slide7.xml"/><Relationship Id="rId31" Type="http://schemas.openxmlformats.org/officeDocument/2006/relationships/slide" Target="slides/slide28.xml"/><Relationship Id="rId52" Type="http://schemas.openxmlformats.org/officeDocument/2006/relationships/slide" Target="slides/slide49.xml"/><Relationship Id="rId73" Type="http://schemas.openxmlformats.org/officeDocument/2006/relationships/slide" Target="slides/slide70.xml"/><Relationship Id="rId78" Type="http://schemas.openxmlformats.org/officeDocument/2006/relationships/slide" Target="slides/slide75.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slide" Target="slides/slide119.xml"/><Relationship Id="rId4" Type="http://schemas.openxmlformats.org/officeDocument/2006/relationships/slide" Target="slides/slide1.xml"/><Relationship Id="rId9" Type="http://schemas.openxmlformats.org/officeDocument/2006/relationships/slide" Target="slides/slide6.xml"/><Relationship Id="rId26" Type="http://schemas.openxmlformats.org/officeDocument/2006/relationships/slide" Target="slides/slide23.xml"/><Relationship Id="rId47" Type="http://schemas.openxmlformats.org/officeDocument/2006/relationships/slide" Target="slides/slide44.xml"/><Relationship Id="rId68" Type="http://schemas.openxmlformats.org/officeDocument/2006/relationships/slide" Target="slides/slide65.xml"/><Relationship Id="rId89" Type="http://schemas.openxmlformats.org/officeDocument/2006/relationships/slide" Target="slides/slide86.xml"/><Relationship Id="rId112" Type="http://schemas.openxmlformats.org/officeDocument/2006/relationships/slide" Target="slides/slide109.xml"/><Relationship Id="rId13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tephen.Wyber\Downloads\LAC%20Pre-Survey%20Respons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tephen.Wyber\Downloads\LAC%20Pre-Survey%20Respons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r>
              <a:rPr lang="en-US" sz="2000">
                <a:solidFill>
                  <a:sysClr val="windowText" lastClr="000000"/>
                </a:solidFill>
                <a:latin typeface="Arial Black" panose="020B0A04020102020204" pitchFamily="34" charset="0"/>
              </a:rPr>
              <a:t>Baseline Survey/Encuesta Principal - Averages/Promedios</a:t>
            </a:r>
          </a:p>
        </c:rich>
      </c:tx>
      <c:overlay val="0"/>
      <c:spPr>
        <a:noFill/>
        <a:ln>
          <a:noFill/>
        </a:ln>
        <a:effectLst/>
      </c:spPr>
      <c:txPr>
        <a:bodyPr rot="0" spcFirstLastPara="1" vertOverflow="ellipsis" vert="horz" wrap="square" anchor="ctr" anchorCtr="1"/>
        <a:lstStyle/>
        <a:p>
          <a:pPr>
            <a:defRPr sz="2000" b="0" i="0" u="none" strike="noStrike" kern="1200" spc="0" baseline="0">
              <a:solidFill>
                <a:sysClr val="windowText" lastClr="000000"/>
              </a:solidFill>
              <a:latin typeface="Arial Black" panose="020B0A04020102020204" pitchFamily="34" charset="0"/>
              <a:ea typeface="+mn-ea"/>
              <a:cs typeface="Arial" panose="020B0604020202020204" pitchFamily="34" charset="0"/>
            </a:defRPr>
          </a:pPr>
          <a:endParaRPr lang="en-NL"/>
        </a:p>
      </c:txPr>
    </c:title>
    <c:autoTitleDeleted val="0"/>
    <c:plotArea>
      <c:layout>
        <c:manualLayout>
          <c:layoutTarget val="inner"/>
          <c:xMode val="edge"/>
          <c:yMode val="edge"/>
          <c:x val="0.18651706036745408"/>
          <c:y val="0.17171296296296296"/>
          <c:w val="0.78292738407699036"/>
          <c:h val="0.31102726742490522"/>
        </c:manualLayout>
      </c:layout>
      <c:barChart>
        <c:barDir val="col"/>
        <c:grouping val="clustered"/>
        <c:varyColors val="0"/>
        <c:ser>
          <c:idx val="0"/>
          <c:order val="0"/>
          <c:spPr>
            <a:solidFill>
              <a:srgbClr val="FF0000"/>
            </a:solidFill>
            <a:ln>
              <a:noFill/>
            </a:ln>
            <a:effectLst/>
          </c:spPr>
          <c:invertIfNegative val="0"/>
          <c:cat>
            <c:strRef>
              <c:f>Worksheet!$B$62:$R$62</c:f>
              <c:strCache>
                <c:ptCount val="17"/>
                <c:pt idx="0">
                  <c:v>Connection with IFLA/Vinculo con IFLA</c:v>
                </c:pt>
                <c:pt idx="1">
                  <c:v>Regional cooperation/Cooperación regional</c:v>
                </c:pt>
                <c:pt idx="2">
                  <c:v>Campo regional/Campo regional</c:v>
                </c:pt>
                <c:pt idx="3">
                  <c:v>Red integrada/Red integrada</c:v>
                </c:pt>
                <c:pt idx="4">
                  <c:v>Advocacy/Promoción y defensa</c:v>
                </c:pt>
                <c:pt idx="5">
                  <c:v>Govt contacts/Contactos en el gobierno</c:v>
                </c:pt>
                <c:pt idx="6">
                  <c:v>Enlaces intergubernamentales/Vinculos intergubernatoriales</c:v>
                </c:pt>
                <c:pt idx="7">
                  <c:v>Stakeholder partnerships/Vinculos con socios</c:v>
                </c:pt>
                <c:pt idx="8">
                  <c:v>Plan for libraries/Plan para las bibliotecas</c:v>
                </c:pt>
                <c:pt idx="9">
                  <c:v>Needs and impact/Necesidades e impacto</c:v>
                </c:pt>
                <c:pt idx="10">
                  <c:v>Thinking sustainability/Pensar en la sostenibilidad</c:v>
                </c:pt>
                <c:pt idx="11">
                  <c:v>Collaboration for impact/Colaboración para el impacto</c:v>
                </c:pt>
                <c:pt idx="12">
                  <c:v>SDG understanding/Comprensión de los ODS</c:v>
                </c:pt>
                <c:pt idx="13">
                  <c:v>Wider contribution/Contribución más larga</c:v>
                </c:pt>
                <c:pt idx="14">
                  <c:v>Wider perception of libraries/Percepción más amplia de las bibliotecas</c:v>
                </c:pt>
                <c:pt idx="15">
                  <c:v>Confidence in needs-assessment/Confianza en evaluación de necesidades</c:v>
                </c:pt>
                <c:pt idx="16">
                  <c:v>Leader development/Desarollo de los liders</c:v>
                </c:pt>
              </c:strCache>
            </c:strRef>
          </c:cat>
          <c:val>
            <c:numRef>
              <c:f>Worksheet!$B$63:$R$63</c:f>
              <c:numCache>
                <c:formatCode>General</c:formatCode>
                <c:ptCount val="17"/>
                <c:pt idx="0">
                  <c:v>3.1785714285714284</c:v>
                </c:pt>
                <c:pt idx="1">
                  <c:v>3.6428571428571428</c:v>
                </c:pt>
                <c:pt idx="2">
                  <c:v>3.25</c:v>
                </c:pt>
                <c:pt idx="3">
                  <c:v>3.7142857142857144</c:v>
                </c:pt>
                <c:pt idx="4">
                  <c:v>3.5357142857142856</c:v>
                </c:pt>
                <c:pt idx="5">
                  <c:v>3.1071428571428572</c:v>
                </c:pt>
                <c:pt idx="6">
                  <c:v>3.1428571428571428</c:v>
                </c:pt>
                <c:pt idx="7">
                  <c:v>3.6428571428571428</c:v>
                </c:pt>
                <c:pt idx="8">
                  <c:v>3.2857142857142856</c:v>
                </c:pt>
                <c:pt idx="9">
                  <c:v>3.3571428571428572</c:v>
                </c:pt>
                <c:pt idx="10">
                  <c:v>3.3214285714285716</c:v>
                </c:pt>
                <c:pt idx="11">
                  <c:v>4.1428571428571432</c:v>
                </c:pt>
                <c:pt idx="12">
                  <c:v>3.2142857142857144</c:v>
                </c:pt>
                <c:pt idx="13">
                  <c:v>3.6071428571428572</c:v>
                </c:pt>
                <c:pt idx="14">
                  <c:v>2.8148148148148149</c:v>
                </c:pt>
                <c:pt idx="15">
                  <c:v>4.1428571428571432</c:v>
                </c:pt>
                <c:pt idx="16">
                  <c:v>3.2857142857142856</c:v>
                </c:pt>
              </c:numCache>
            </c:numRef>
          </c:val>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D038-4061-8712-AF388BE0DD30}"/>
            </c:ext>
          </c:extLst>
        </c:ser>
        <c:dLbls>
          <c:showLegendKey val="0"/>
          <c:showVal val="0"/>
          <c:showCatName val="0"/>
          <c:showSerName val="0"/>
          <c:showPercent val="0"/>
          <c:showBubbleSize val="0"/>
        </c:dLbls>
        <c:gapWidth val="50"/>
        <c:overlap val="-27"/>
        <c:axId val="214859152"/>
        <c:axId val="214874512"/>
      </c:barChart>
      <c:catAx>
        <c:axId val="214859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NL"/>
          </a:p>
        </c:txPr>
        <c:crossAx val="214874512"/>
        <c:crosses val="autoZero"/>
        <c:auto val="1"/>
        <c:lblAlgn val="ctr"/>
        <c:lblOffset val="100"/>
        <c:noMultiLvlLbl val="0"/>
      </c:catAx>
      <c:valAx>
        <c:axId val="214874512"/>
        <c:scaling>
          <c:orientation val="minMax"/>
          <c:min val="2.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Arial" panose="020B0604020202020204" pitchFamily="34" charset="0"/>
              </a:defRPr>
            </a:pPr>
            <a:endParaRPr lang="en-NL"/>
          </a:p>
        </c:txPr>
        <c:crossAx val="214859152"/>
        <c:crosses val="autoZero"/>
        <c:crossBetween val="between"/>
        <c:majorUnit val="0.5"/>
      </c:valAx>
      <c:spPr>
        <a:noFill/>
        <a:ln>
          <a:noFill/>
        </a:ln>
        <a:effectLst/>
      </c:spPr>
    </c:plotArea>
    <c:plotVisOnly val="1"/>
    <c:dispBlanksAs val="gap"/>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solidFill>
                <a:latin typeface="Arial Black" panose="020B0A04020102020204" pitchFamily="34" charset="0"/>
                <a:ea typeface="+mn-ea"/>
                <a:cs typeface="Arial" panose="020B0604020202020204" pitchFamily="34" charset="0"/>
              </a:defRPr>
            </a:pPr>
            <a:r>
              <a:rPr lang="en-US" sz="1800" dirty="0">
                <a:solidFill>
                  <a:schemeClr val="tx1"/>
                </a:solidFill>
                <a:latin typeface="Arial Black" panose="020B0A04020102020204" pitchFamily="34" charset="0"/>
              </a:rPr>
              <a:t>Shares Agreeing/Disagreeing </a:t>
            </a:r>
            <a:r>
              <a:rPr lang="en-US" sz="1800" baseline="0" dirty="0">
                <a:solidFill>
                  <a:schemeClr val="tx1"/>
                </a:solidFill>
                <a:latin typeface="Arial Black" panose="020B0A04020102020204" pitchFamily="34" charset="0"/>
              </a:rPr>
              <a:t>- </a:t>
            </a:r>
            <a:r>
              <a:rPr lang="en-US" sz="1800" baseline="0" dirty="0" err="1">
                <a:solidFill>
                  <a:schemeClr val="tx1"/>
                </a:solidFill>
                <a:latin typeface="Arial Black" panose="020B0A04020102020204" pitchFamily="34" charset="0"/>
              </a:rPr>
              <a:t>Proporción en Acuerdo/Desacuerdo</a:t>
            </a:r>
            <a:endParaRPr lang="en-US" sz="1800" dirty="0">
              <a:solidFill>
                <a:schemeClr val="tx1"/>
              </a:solidFill>
              <a:latin typeface="Arial Black" panose="020B0A04020102020204" pitchFamily="34" charset="0"/>
            </a:endParaRP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solidFill>
              <a:latin typeface="Arial Black" panose="020B0A04020102020204" pitchFamily="34" charset="0"/>
              <a:ea typeface="+mn-ea"/>
              <a:cs typeface="Arial" panose="020B0604020202020204" pitchFamily="34" charset="0"/>
            </a:defRPr>
          </a:pPr>
          <a:endParaRPr lang="en-NL"/>
        </a:p>
      </c:txPr>
    </c:title>
    <c:autoTitleDeleted val="0"/>
    <c:plotArea>
      <c:layout/>
      <c:barChart>
        <c:barDir val="col"/>
        <c:grouping val="clustered"/>
        <c:varyColors val="0"/>
        <c:ser>
          <c:idx val="0"/>
          <c:order val="0"/>
          <c:tx>
            <c:strRef>
              <c:f>Worksheet!$A$64</c:f>
              <c:strCache>
                <c:ptCount val="1"/>
                <c:pt idx="0">
                  <c:v>Share Agree/Parte en Acuerdo</c:v>
                </c:pt>
              </c:strCache>
            </c:strRef>
          </c:tx>
          <c:spPr>
            <a:solidFill>
              <a:srgbClr val="00B0F0"/>
            </a:solidFill>
            <a:ln>
              <a:noFill/>
            </a:ln>
            <a:effectLst/>
          </c:spPr>
          <c:invertIfNegative val="0"/>
          <c:cat>
            <c:strRef>
              <c:f>Worksheet!$B$62:$R$62</c:f>
              <c:strCache>
                <c:ptCount val="17"/>
                <c:pt idx="0">
                  <c:v>Connection with IFLA/Vinculo con IFLA</c:v>
                </c:pt>
                <c:pt idx="1">
                  <c:v>Regional cooperation/Cooperación regional</c:v>
                </c:pt>
                <c:pt idx="2">
                  <c:v>Campo regional/Campo regional</c:v>
                </c:pt>
                <c:pt idx="3">
                  <c:v>Red integrada/Red integrada</c:v>
                </c:pt>
                <c:pt idx="4">
                  <c:v>Advocacy/Promoción y defensa</c:v>
                </c:pt>
                <c:pt idx="5">
                  <c:v>Govt contacts/Contactos en el gobierno</c:v>
                </c:pt>
                <c:pt idx="6">
                  <c:v>Enlaces intergubernamentales/Vinculos intergubernatoriales</c:v>
                </c:pt>
                <c:pt idx="7">
                  <c:v>Stakeholder partnerships/Vinculos con socios</c:v>
                </c:pt>
                <c:pt idx="8">
                  <c:v>Plan for libraries/Plan para las bibliotecas</c:v>
                </c:pt>
                <c:pt idx="9">
                  <c:v>Needs and impact/Necesidades e impacto</c:v>
                </c:pt>
                <c:pt idx="10">
                  <c:v>Thinking sustainability/Pensar en la sostenibilidad</c:v>
                </c:pt>
                <c:pt idx="11">
                  <c:v>Collaboration for impact/Colaboración para el impacto</c:v>
                </c:pt>
                <c:pt idx="12">
                  <c:v>SDG understanding/Comprensión de los ODS</c:v>
                </c:pt>
                <c:pt idx="13">
                  <c:v>Wider contribution/Contribución más larga</c:v>
                </c:pt>
                <c:pt idx="14">
                  <c:v>Wider perception of libraries/Percepción más amplia de las bibliotecas</c:v>
                </c:pt>
                <c:pt idx="15">
                  <c:v>Confidence in needs-assessment/Confianza en evaluación de necesidades</c:v>
                </c:pt>
                <c:pt idx="16">
                  <c:v>Leader development/Desarollo de los liders</c:v>
                </c:pt>
              </c:strCache>
            </c:strRef>
          </c:cat>
          <c:val>
            <c:numRef>
              <c:f>Worksheet!$B$64:$R$64</c:f>
              <c:numCache>
                <c:formatCode>0%</c:formatCode>
                <c:ptCount val="17"/>
                <c:pt idx="0">
                  <c:v>0.4642857142857143</c:v>
                </c:pt>
                <c:pt idx="1">
                  <c:v>0.6785714285714286</c:v>
                </c:pt>
                <c:pt idx="2">
                  <c:v>0.39285714285714285</c:v>
                </c:pt>
                <c:pt idx="3">
                  <c:v>0.6071428571428571</c:v>
                </c:pt>
                <c:pt idx="4">
                  <c:v>0.5714285714285714</c:v>
                </c:pt>
                <c:pt idx="5">
                  <c:v>0.2857142857142857</c:v>
                </c:pt>
                <c:pt idx="6">
                  <c:v>0.35714285714285715</c:v>
                </c:pt>
                <c:pt idx="7">
                  <c:v>0.6785714285714286</c:v>
                </c:pt>
                <c:pt idx="8">
                  <c:v>0.42857142857142855</c:v>
                </c:pt>
                <c:pt idx="9">
                  <c:v>0.5714285714285714</c:v>
                </c:pt>
                <c:pt idx="10">
                  <c:v>0.42857142857142855</c:v>
                </c:pt>
                <c:pt idx="11">
                  <c:v>0.9285714285714286</c:v>
                </c:pt>
                <c:pt idx="12">
                  <c:v>0.35714285714285715</c:v>
                </c:pt>
                <c:pt idx="13">
                  <c:v>0.6785714285714286</c:v>
                </c:pt>
                <c:pt idx="14">
                  <c:v>0.25</c:v>
                </c:pt>
                <c:pt idx="15">
                  <c:v>0.8928571428571429</c:v>
                </c:pt>
                <c:pt idx="16">
                  <c:v>0.39285714285714285</c:v>
                </c:pt>
              </c:numCache>
            </c:numRef>
          </c:val>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5159-431C-A184-6E6D7E2969A4}"/>
            </c:ext>
          </c:extLst>
        </c:ser>
        <c:ser>
          <c:idx val="1"/>
          <c:order val="1"/>
          <c:tx>
            <c:strRef>
              <c:f>Worksheet!$A$65</c:f>
              <c:strCache>
                <c:ptCount val="1"/>
                <c:pt idx="0">
                  <c:v>Share Disagree/Parte en Desacuerdo</c:v>
                </c:pt>
              </c:strCache>
            </c:strRef>
          </c:tx>
          <c:spPr>
            <a:solidFill>
              <a:srgbClr val="00B050"/>
            </a:solidFill>
            <a:ln>
              <a:noFill/>
            </a:ln>
            <a:effectLst/>
          </c:spPr>
          <c:invertIfNegative val="0"/>
          <c:cat>
            <c:strRef>
              <c:f>Worksheet!$B$62:$R$62</c:f>
              <c:strCache>
                <c:ptCount val="17"/>
                <c:pt idx="0">
                  <c:v>Connection with IFLA/Vinculo con IFLA</c:v>
                </c:pt>
                <c:pt idx="1">
                  <c:v>Regional cooperation/Cooperación regional</c:v>
                </c:pt>
                <c:pt idx="2">
                  <c:v>Campo regional/Campo regional</c:v>
                </c:pt>
                <c:pt idx="3">
                  <c:v>Red integrada/Red integrada</c:v>
                </c:pt>
                <c:pt idx="4">
                  <c:v>Advocacy/Promoción y defensa</c:v>
                </c:pt>
                <c:pt idx="5">
                  <c:v>Govt contacts/Contactos en el gobierno</c:v>
                </c:pt>
                <c:pt idx="6">
                  <c:v>Enlaces intergubernamentales/Vinculos intergubernatoriales</c:v>
                </c:pt>
                <c:pt idx="7">
                  <c:v>Stakeholder partnerships/Vinculos con socios</c:v>
                </c:pt>
                <c:pt idx="8">
                  <c:v>Plan for libraries/Plan para las bibliotecas</c:v>
                </c:pt>
                <c:pt idx="9">
                  <c:v>Needs and impact/Necesidades e impacto</c:v>
                </c:pt>
                <c:pt idx="10">
                  <c:v>Thinking sustainability/Pensar en la sostenibilidad</c:v>
                </c:pt>
                <c:pt idx="11">
                  <c:v>Collaboration for impact/Colaboración para el impacto</c:v>
                </c:pt>
                <c:pt idx="12">
                  <c:v>SDG understanding/Comprensión de los ODS</c:v>
                </c:pt>
                <c:pt idx="13">
                  <c:v>Wider contribution/Contribución más larga</c:v>
                </c:pt>
                <c:pt idx="14">
                  <c:v>Wider perception of libraries/Percepción más amplia de las bibliotecas</c:v>
                </c:pt>
                <c:pt idx="15">
                  <c:v>Confidence in needs-assessment/Confianza en evaluación de necesidades</c:v>
                </c:pt>
                <c:pt idx="16">
                  <c:v>Leader development/Desarollo de los liders</c:v>
                </c:pt>
              </c:strCache>
            </c:strRef>
          </c:cat>
          <c:val>
            <c:numRef>
              <c:f>Worksheet!$B$65:$R$65</c:f>
              <c:numCache>
                <c:formatCode>0%</c:formatCode>
                <c:ptCount val="17"/>
                <c:pt idx="0">
                  <c:v>0.35714285714285715</c:v>
                </c:pt>
                <c:pt idx="1">
                  <c:v>7.1428571428571425E-2</c:v>
                </c:pt>
                <c:pt idx="2">
                  <c:v>0.21428571428571427</c:v>
                </c:pt>
                <c:pt idx="3">
                  <c:v>0.10714285714285714</c:v>
                </c:pt>
                <c:pt idx="4">
                  <c:v>0.10714285714285714</c:v>
                </c:pt>
                <c:pt idx="5">
                  <c:v>0.25</c:v>
                </c:pt>
                <c:pt idx="6">
                  <c:v>0.21428571428571427</c:v>
                </c:pt>
                <c:pt idx="7">
                  <c:v>0.17857142857142858</c:v>
                </c:pt>
                <c:pt idx="8">
                  <c:v>0.21428571428571427</c:v>
                </c:pt>
                <c:pt idx="9">
                  <c:v>0.25</c:v>
                </c:pt>
                <c:pt idx="10">
                  <c:v>0.14285714285714285</c:v>
                </c:pt>
                <c:pt idx="11">
                  <c:v>0</c:v>
                </c:pt>
                <c:pt idx="12">
                  <c:v>0.17857142857142858</c:v>
                </c:pt>
                <c:pt idx="13">
                  <c:v>0.14285714285714285</c:v>
                </c:pt>
                <c:pt idx="14">
                  <c:v>0.35714285714285715</c:v>
                </c:pt>
                <c:pt idx="15">
                  <c:v>0</c:v>
                </c:pt>
                <c:pt idx="16">
                  <c:v>0.14285714285714285</c:v>
                </c:pt>
              </c:numCache>
            </c:numRef>
          </c:val>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1-5159-431C-A184-6E6D7E2969A4}"/>
            </c:ext>
          </c:extLst>
        </c:ser>
        <c:dLbls>
          <c:showLegendKey val="0"/>
          <c:showVal val="0"/>
          <c:showCatName val="0"/>
          <c:showSerName val="0"/>
          <c:showPercent val="0"/>
          <c:showBubbleSize val="0"/>
        </c:dLbls>
        <c:gapWidth val="50"/>
        <c:overlap val="-27"/>
        <c:axId val="2096790992"/>
        <c:axId val="2096800112"/>
      </c:barChart>
      <c:catAx>
        <c:axId val="2096790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NL"/>
          </a:p>
        </c:txPr>
        <c:crossAx val="2096800112"/>
        <c:crosses val="autoZero"/>
        <c:auto val="1"/>
        <c:lblAlgn val="ctr"/>
        <c:lblOffset val="100"/>
        <c:noMultiLvlLbl val="0"/>
      </c:catAx>
      <c:valAx>
        <c:axId val="2096800112"/>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NL"/>
          </a:p>
        </c:txPr>
        <c:crossAx val="2096790992"/>
        <c:crosses val="autoZero"/>
        <c:crossBetween val="between"/>
        <c:majorUnit val="0.2"/>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NL"/>
        </a:p>
      </c:txPr>
    </c:legend>
    <c:plotVisOnly val="1"/>
    <c:dispBlanksAs val="gap"/>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panose="020B0604020202020204" pitchFamily="34" charset="0"/>
          <a:cs typeface="Arial" panose="020B0604020202020204" pitchFamily="34" charset="0"/>
        </a:defRPr>
      </a:pPr>
      <a:endParaRPr lang="en-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Number of UN countries</c:v>
                </c:pt>
              </c:strCache>
            </c:strRef>
          </c:tx>
          <c:spPr>
            <a:solidFill>
              <a:srgbClr val="5B92E5"/>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NL"/>
              </a:p>
            </c:txPr>
            <c:dLblPos val="outEnd"/>
            <c:showLegendKey val="0"/>
            <c:showVal val="1"/>
            <c:showCatName val="0"/>
            <c:showSerName val="0"/>
            <c:showPercent val="0"/>
            <c:showBubbleSize val="0"/>
            <c:showLeaderLines val="0"/>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Asia-Oceania</c:v>
                </c:pt>
                <c:pt idx="1">
                  <c:v>Europe</c:v>
                </c:pt>
                <c:pt idx="2">
                  <c:v>Latin America and the Caribbean</c:v>
                </c:pt>
                <c:pt idx="3">
                  <c:v>Middle East and North Africa</c:v>
                </c:pt>
                <c:pt idx="4">
                  <c:v>North America</c:v>
                </c:pt>
                <c:pt idx="5">
                  <c:v>Sub-Saharan Africa</c:v>
                </c:pt>
              </c:strCache>
            </c:strRef>
          </c:cat>
          <c:val>
            <c:numRef>
              <c:f>Sheet1!$B$2:$B$7</c:f>
              <c:numCache>
                <c:formatCode>General</c:formatCode>
                <c:ptCount val="6"/>
                <c:pt idx="0">
                  <c:v>44</c:v>
                </c:pt>
                <c:pt idx="1">
                  <c:v>50</c:v>
                </c:pt>
                <c:pt idx="2">
                  <c:v>33</c:v>
                </c:pt>
                <c:pt idx="3">
                  <c:v>19</c:v>
                </c:pt>
                <c:pt idx="4">
                  <c:v>2</c:v>
                </c:pt>
                <c:pt idx="5">
                  <c:v>47</c:v>
                </c:pt>
              </c:numCache>
            </c:numRef>
          </c:val>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0-5C87-4095-978D-C4C735A0C7FF}"/>
            </c:ext>
          </c:extLst>
        </c:ser>
        <c:ser>
          <c:idx val="1"/>
          <c:order val="1"/>
          <c:tx>
            <c:strRef>
              <c:f>Sheet1!$C$1</c:f>
              <c:strCache>
                <c:ptCount val="1"/>
                <c:pt idx="0">
                  <c:v>Number of UN countries with IFLA members</c:v>
                </c:pt>
              </c:strCache>
            </c:strRef>
          </c:tx>
          <c:spPr>
            <a:solidFill>
              <a:srgbClr val="2F866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NL"/>
              </a:p>
            </c:txPr>
            <c:dLblPos val="outEnd"/>
            <c:showLegendKey val="0"/>
            <c:showVal val="1"/>
            <c:showCatName val="0"/>
            <c:showSerName val="0"/>
            <c:showPercent val="0"/>
            <c:showBubbleSize val="0"/>
            <c:showLeaderLines val="0"/>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Asia-Oceania</c:v>
                </c:pt>
                <c:pt idx="1">
                  <c:v>Europe</c:v>
                </c:pt>
                <c:pt idx="2">
                  <c:v>Latin America and the Caribbean</c:v>
                </c:pt>
                <c:pt idx="3">
                  <c:v>Middle East and North Africa</c:v>
                </c:pt>
                <c:pt idx="4">
                  <c:v>North America</c:v>
                </c:pt>
                <c:pt idx="5">
                  <c:v>Sub-Saharan Africa</c:v>
                </c:pt>
              </c:strCache>
            </c:strRef>
          </c:cat>
          <c:val>
            <c:numRef>
              <c:f>Sheet1!$C$2:$C$7</c:f>
              <c:numCache>
                <c:formatCode>General</c:formatCode>
                <c:ptCount val="6"/>
                <c:pt idx="0">
                  <c:v>30</c:v>
                </c:pt>
                <c:pt idx="1">
                  <c:v>47</c:v>
                </c:pt>
                <c:pt idx="2">
                  <c:v>24</c:v>
                </c:pt>
                <c:pt idx="3">
                  <c:v>12</c:v>
                </c:pt>
                <c:pt idx="4">
                  <c:v>2</c:v>
                </c:pt>
                <c:pt idx="5">
                  <c:v>24</c:v>
                </c:pt>
              </c:numCache>
            </c:numRef>
          </c:val>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1-5C87-4095-978D-C4C735A0C7FF}"/>
            </c:ext>
          </c:extLst>
        </c:ser>
        <c:ser>
          <c:idx val="2"/>
          <c:order val="2"/>
          <c:tx>
            <c:strRef>
              <c:f>Sheet1!$D$1</c:f>
              <c:strCache>
                <c:ptCount val="1"/>
                <c:pt idx="0">
                  <c:v>Number of countries &amp; territories with IFLA members</c:v>
                </c:pt>
              </c:strCache>
            </c:strRef>
          </c:tx>
          <c:spPr>
            <a:solidFill>
              <a:srgbClr val="0D674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NL"/>
              </a:p>
            </c:txPr>
            <c:dLblPos val="outEnd"/>
            <c:showLegendKey val="0"/>
            <c:showVal val="1"/>
            <c:showCatName val="0"/>
            <c:showSerName val="0"/>
            <c:showPercent val="0"/>
            <c:showBubbleSize val="0"/>
            <c:showLeaderLines val="0"/>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Asia-Oceania</c:v>
                </c:pt>
                <c:pt idx="1">
                  <c:v>Europe</c:v>
                </c:pt>
                <c:pt idx="2">
                  <c:v>Latin America and the Caribbean</c:v>
                </c:pt>
                <c:pt idx="3">
                  <c:v>Middle East and North Africa</c:v>
                </c:pt>
                <c:pt idx="4">
                  <c:v>North America</c:v>
                </c:pt>
                <c:pt idx="5">
                  <c:v>Sub-Saharan Africa</c:v>
                </c:pt>
              </c:strCache>
            </c:strRef>
          </c:cat>
          <c:val>
            <c:numRef>
              <c:f>Sheet1!$D$2:$D$7</c:f>
              <c:numCache>
                <c:formatCode>General</c:formatCode>
                <c:ptCount val="6"/>
                <c:pt idx="0">
                  <c:v>30</c:v>
                </c:pt>
                <c:pt idx="1">
                  <c:v>52</c:v>
                </c:pt>
                <c:pt idx="2">
                  <c:v>28</c:v>
                </c:pt>
                <c:pt idx="3">
                  <c:v>13</c:v>
                </c:pt>
                <c:pt idx="4">
                  <c:v>2</c:v>
                </c:pt>
                <c:pt idx="5">
                  <c:v>24</c:v>
                </c:pt>
              </c:numCache>
            </c:numRef>
          </c:val>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2-5C87-4095-978D-C4C735A0C7FF}"/>
            </c:ext>
          </c:extLst>
        </c:ser>
        <c:dLbls>
          <c:dLblPos val="outEnd"/>
          <c:showLegendKey val="0"/>
          <c:showVal val="1"/>
          <c:showCatName val="0"/>
          <c:showSerName val="0"/>
          <c:showPercent val="0"/>
          <c:showBubbleSize val="0"/>
        </c:dLbls>
        <c:gapWidth val="219"/>
        <c:overlap val="-27"/>
        <c:axId val="1498911168"/>
        <c:axId val="1570226368"/>
      </c:barChart>
      <c:catAx>
        <c:axId val="1498911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NL"/>
          </a:p>
        </c:txPr>
        <c:crossAx val="1570226368"/>
        <c:crosses val="autoZero"/>
        <c:auto val="1"/>
        <c:lblAlgn val="ctr"/>
        <c:lblOffset val="100"/>
        <c:noMultiLvlLbl val="0"/>
      </c:catAx>
      <c:valAx>
        <c:axId val="1570226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NL"/>
          </a:p>
        </c:txPr>
        <c:crossAx val="149891116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NL"/>
        </a:p>
      </c:txPr>
    </c:legend>
    <c:plotVisOnly val="1"/>
    <c:dispBlanksAs val="gap"/>
    <c:extLst xmlns:c16r3="http://schemas.microsoft.com/office/drawing/2017/03/chart" xmlns:c16="http://schemas.microsoft.com/office/drawing/2014/chart" xmlns:c15="http://schemas.microsoft.com/office/drawing/2012/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BC081C-F9C0-4C96-9414-CA3A71F8451B}" type="datetimeFigureOut">
              <a:rPr lang="en-NL" smtClean="0"/>
              <a:t>20/11/2024</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354026-F8E3-497C-AD82-36817BA854E4}" type="slidenum">
              <a:rPr lang="en-NL" smtClean="0"/>
              <a:t>‹#›</a:t>
            </a:fld>
            <a:endParaRPr lang="en-NL"/>
          </a:p>
        </p:txBody>
      </p:sp>
    </p:spTree>
    <p:extLst>
      <p:ext uri="{BB962C8B-B14F-4D97-AF65-F5344CB8AC3E}">
        <p14:creationId xmlns:p14="http://schemas.microsoft.com/office/powerpoint/2010/main" val="1922639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2355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13999"/>
              </a:lnSpc>
              <a:buFont typeface="Arial" panose="020B0604020202020204" pitchFamily="34" charset="0"/>
              <a:buChar char="•"/>
            </a:pPr>
            <a:r>
              <a:rPr lang="en-AU" sz="1200" dirty="0">
                <a:solidFill>
                  <a:srgbClr val="373A3C"/>
                </a:solidFill>
                <a:highlight>
                  <a:srgbClr val="FFFFFF"/>
                </a:highlight>
                <a:latin typeface="Avenir Book"/>
              </a:rPr>
              <a:t>. En muchos sentidos, seguimos lidiando con las mismas cuestiones señaladas en el informe de 2013: privacidad y seguridad de la información, apertura, regulación y desigualdad. Esto habla de la tensión entre el rápido avance de las tecnologías de la información y el contexto sociocultural y material en el que se produce este avance.</a:t>
            </a:r>
          </a:p>
          <a:p>
            <a:pPr>
              <a:lnSpc>
                <a:spcPct val="113999"/>
              </a:lnSpc>
            </a:pPr>
            <a:r>
              <a:rPr lang="en-AU" sz="1200" dirty="0">
                <a:solidFill>
                  <a:srgbClr val="373A3C"/>
                </a:solidFill>
                <a:highlight>
                  <a:srgbClr val="FFFFFF"/>
                </a:highlight>
                <a:latin typeface="Avenir Book"/>
              </a:rPr>
              <a:t> Aunque es obvio que la pandemia desencadenó el rápido avance y uso de las tecnologías móviles y de otro tipo para la atención sanitaria y la información, también puso de manifiesto la persistente falta de acceso a tecnologías que faciliten el acceso a información vital a grupos ya marginados.</a:t>
            </a:r>
          </a:p>
          <a:p>
            <a:pPr>
              <a:lnSpc>
                <a:spcPct val="113999"/>
              </a:lnSpc>
            </a:pPr>
            <a:endParaRPr lang="en-AU" sz="1200" dirty="0">
              <a:solidFill>
                <a:srgbClr val="373A3C"/>
              </a:solidFill>
              <a:highlight>
                <a:srgbClr val="FFFFFF"/>
              </a:highlight>
              <a:latin typeface="Avenir Book"/>
            </a:endParaRPr>
          </a:p>
          <a:p>
            <a:pPr marL="285750" indent="-285750">
              <a:lnSpc>
                <a:spcPct val="113999"/>
              </a:lnSpc>
              <a:buFont typeface="Arial" panose="020B0604020202020204" pitchFamily="34" charset="0"/>
              <a:buChar char="•"/>
            </a:pPr>
            <a:r>
              <a:rPr lang="en-AU" dirty="0">
                <a:solidFill>
                  <a:srgbClr val="373A3C"/>
                </a:solidFill>
                <a:highlight>
                  <a:srgbClr val="FFFFFF"/>
                </a:highlight>
                <a:latin typeface="Avenir Book"/>
              </a:rPr>
              <a:t>Si bien dedicamos la primera sección a la IA y la tecnología, todas las demás tendencias identificadas se producen en el contexto del rápido avance de la IA generativa y todas las cuestiones que plantea para la sociedad de la información y la sociedad en general.</a:t>
            </a:r>
          </a:p>
          <a:p>
            <a:pPr>
              <a:lnSpc>
                <a:spcPct val="113999"/>
              </a:lnSpc>
            </a:pPr>
            <a:endParaRPr lang="en-AU" sz="1200" dirty="0">
              <a:solidFill>
                <a:srgbClr val="373A3C"/>
              </a:solidFill>
              <a:highlight>
                <a:srgbClr val="FFFFFF"/>
              </a:highlight>
              <a:latin typeface="Avenir Book"/>
            </a:endParaRPr>
          </a:p>
          <a:p>
            <a:pPr>
              <a:lnSpc>
                <a:spcPct val="113999"/>
              </a:lnSpc>
            </a:pPr>
            <a:r>
              <a:rPr lang="en-AU" sz="1200" dirty="0">
                <a:solidFill>
                  <a:srgbClr val="373A3C"/>
                </a:solidFill>
                <a:highlight>
                  <a:srgbClr val="FFFFFF"/>
                </a:highlight>
                <a:latin typeface="Avenir Book"/>
              </a:rPr>
              <a:t>Pero más que eso, la tecnología permite la creatividad y la diversión, proporciona entretenimiento y conexiones y, para muchos, oportunidades de aprender y formar parte de distintas comunidades. Así pues, </a:t>
            </a:r>
            <a:endParaRPr lang="en-US" dirty="0"/>
          </a:p>
          <a:p>
            <a:pPr>
              <a:lnSpc>
                <a:spcPct val="113999"/>
              </a:lnSpc>
            </a:pPr>
            <a:endParaRPr lang="en-AU" sz="1200" dirty="0">
              <a:solidFill>
                <a:srgbClr val="373A3C"/>
              </a:solidFill>
              <a:highlight>
                <a:srgbClr val="FFFFFF"/>
              </a:highlight>
              <a:latin typeface="Avenir Book"/>
            </a:endParaRPr>
          </a:p>
          <a:p>
            <a:pPr>
              <a:lnSpc>
                <a:spcPct val="113999"/>
              </a:lnSpc>
            </a:pPr>
            <a:endParaRPr lang="en-AU" sz="1200" dirty="0">
              <a:solidFill>
                <a:srgbClr val="373A3C"/>
              </a:solidFill>
              <a:highlight>
                <a:srgbClr val="FFFFFF"/>
              </a:highlight>
              <a:latin typeface="Avenir Book"/>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1813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0227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17927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9534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7643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04678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06150-7013-7944-8C3C-40FE35669B3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6115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740289-1ACD-4254-A3D4-8BED00C4F614}"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3152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30673ca8196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30673ca8196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Puede que necesites subir la imagen de las viñetas, está en la misma carpeta que esta presentación en Sharepoint. Para cambiarla, haga clic en la flecha derecha del icono de la lista de viñetas del panel de inicio, luego en "Viñetas y numeración" y, por último, haga clic en "Imagen" y cargue el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95586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Puede que necesites subir la imagen de las viñetas, está en la misma carpeta que esta presentación en Sharepoint. Para cambiarla, haga clic en la flecha derecha del icono de la lista de viñetas del panel de inicio, luego en "Viñetas y numeración" y, por último, haga clic en "Imagen" y cargue el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78128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Puede que necesites subir la imagen de las viñetas, está en la misma carpeta que esta presentación en Sharepoint. Para cambiarla, haga clic en la flecha derecha del icono de la lista de viñetas del panel de inicio, luego en "Viñetas y numeración" y, por último, haga clic en "Imagen" y cargue el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17327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Puede que necesites subir la imagen de las viñetas, está en la misma carpeta que esta presentación en Sharepoint. Para cambiarla, haga clic en la flecha derecha del icono de la lista de viñetas del panel de inicio, luego en "Viñetas y numeración" y, por último, haga clic en "Imagen" y cargue el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69531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Puede que necesites subir la imagen de las viñetas, está en la misma carpeta que esta presentación en Sharepoint. Para cambiarla, haga clic en la flecha derecha del icono de la lista de viñetas del panel de inicio, luego en "Viñetas y numeración" y, por último, haga clic en "Imagen" y cargue el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61421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Puede que necesites subir la imagen de las viñetas, está en la misma carpeta que esta presentación en Sharepoint. Para cambiarla, haga clic en la flecha derecha del icono de la lista de viñetas del panel de inicio, luego en "Viñetas y numeración" y, por último, haga clic en "Imagen" y cargue el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86998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Puede que necesites subir la imagen de las viñetas, está en la misma carpeta que esta presentación en Sharepoint. Para cambiarla, haga clic en la flecha derecha del icono de la lista de viñetas del panel de inicio, luego en "Viñetas y numeración" y, por último, haga clic en "Imagen" y cargue el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14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a:t>Puede que necesites subir la imagen de las viñetas, está en la misma carpeta que esta presentación en Sharepoint. Para cambiarla, haga clic en la flecha derecha del icono de la lista de viñetas del panel de inicio, luego en "Viñetas y numeración" y, por último, haga clic en "Imagen" y cargue el png.</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6239C32-2EB9-4231-BB94-10BC3F1B9017}"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67121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568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2997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88712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 sz="8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 sz="8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060355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DC13C-2296-C86B-3A64-9E00FB6C21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L"/>
          </a:p>
        </p:txBody>
      </p:sp>
      <p:sp>
        <p:nvSpPr>
          <p:cNvPr id="3" name="Subtitle 2">
            <a:extLst>
              <a:ext uri="{FF2B5EF4-FFF2-40B4-BE49-F238E27FC236}">
                <a16:creationId xmlns:a16="http://schemas.microsoft.com/office/drawing/2014/main" id="{D9783B62-AB24-7134-CD11-8C20DE1F0B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L"/>
          </a:p>
        </p:txBody>
      </p:sp>
      <p:sp>
        <p:nvSpPr>
          <p:cNvPr id="4" name="Date Placeholder 3">
            <a:extLst>
              <a:ext uri="{FF2B5EF4-FFF2-40B4-BE49-F238E27FC236}">
                <a16:creationId xmlns:a16="http://schemas.microsoft.com/office/drawing/2014/main" id="{3C9F2DF4-786A-2D0B-35C7-220210528CD4}"/>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E1E6041C-F554-E58C-30F5-A3271D63CE6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870A6D36-BB65-DFA4-83C8-B127BB79D6C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054162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AE834-3AA9-7777-740E-E3E0611E5D05}"/>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DC98FA71-B0AD-26D6-1A07-689DEA79B8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297E3821-ED5F-3E57-1D2B-D155F4FD4B49}"/>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2F496C80-4956-8B75-8197-494D3EDDD54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495293A1-F495-62D8-7E84-318E9983EEC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919377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1D4F4-BF87-139D-B8E8-9484FA5299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L"/>
          </a:p>
        </p:txBody>
      </p:sp>
      <p:sp>
        <p:nvSpPr>
          <p:cNvPr id="3" name="Text Placeholder 2">
            <a:extLst>
              <a:ext uri="{FF2B5EF4-FFF2-40B4-BE49-F238E27FC236}">
                <a16:creationId xmlns:a16="http://schemas.microsoft.com/office/drawing/2014/main" id="{D3F8C46C-BA42-B57E-AF73-8E80F5A450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1D034F-E383-E808-BA28-B363565CE5D0}"/>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9D927A69-5F5B-76E4-1672-4648EE315661}"/>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DE49E33C-8139-75A2-7080-A0161CFAD99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7347044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1F099-3A7E-A070-C94F-DA6464A543DC}"/>
              </a:ext>
            </a:extLst>
          </p:cNvPr>
          <p:cNvSpPr>
            <a:spLocks noGrp="1"/>
          </p:cNvSpPr>
          <p:nvPr>
            <p:ph type="title"/>
          </p:nvPr>
        </p:nvSpPr>
        <p:spPr/>
        <p:txBody>
          <a:bodyPr/>
          <a:lstStyle/>
          <a:p>
            <a:r>
              <a:rPr lang="en-US"/>
              <a:t>Click to edit Master title style</a:t>
            </a:r>
            <a:endParaRPr lang="en-NL"/>
          </a:p>
        </p:txBody>
      </p:sp>
      <p:sp>
        <p:nvSpPr>
          <p:cNvPr id="3" name="Content Placeholder 2">
            <a:extLst>
              <a:ext uri="{FF2B5EF4-FFF2-40B4-BE49-F238E27FC236}">
                <a16:creationId xmlns:a16="http://schemas.microsoft.com/office/drawing/2014/main" id="{25A2BAEA-7AE9-2DD8-47CC-DD4FAFC600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Content Placeholder 3">
            <a:extLst>
              <a:ext uri="{FF2B5EF4-FFF2-40B4-BE49-F238E27FC236}">
                <a16:creationId xmlns:a16="http://schemas.microsoft.com/office/drawing/2014/main" id="{F24134F3-EAFE-4A3B-994F-7C9DF92B2F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Date Placeholder 4">
            <a:extLst>
              <a:ext uri="{FF2B5EF4-FFF2-40B4-BE49-F238E27FC236}">
                <a16:creationId xmlns:a16="http://schemas.microsoft.com/office/drawing/2014/main" id="{FC810174-2CAE-0872-5DA8-C29E43870804}"/>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6" name="Footer Placeholder 5">
            <a:extLst>
              <a:ext uri="{FF2B5EF4-FFF2-40B4-BE49-F238E27FC236}">
                <a16:creationId xmlns:a16="http://schemas.microsoft.com/office/drawing/2014/main" id="{7ADAB2E4-12C7-591B-6552-37B4F4F92EB8}"/>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F4402984-29B3-3C10-EF1C-59F3F59A363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4602762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E51F1-C130-077C-358F-C69C7052CDCD}"/>
              </a:ext>
            </a:extLst>
          </p:cNvPr>
          <p:cNvSpPr>
            <a:spLocks noGrp="1"/>
          </p:cNvSpPr>
          <p:nvPr>
            <p:ph type="title"/>
          </p:nvPr>
        </p:nvSpPr>
        <p:spPr>
          <a:xfrm>
            <a:off x="839788" y="365125"/>
            <a:ext cx="10515600" cy="1325563"/>
          </a:xfrm>
        </p:spPr>
        <p:txBody>
          <a:bodyPr/>
          <a:lstStyle/>
          <a:p>
            <a:r>
              <a:rPr lang="en-US"/>
              <a:t>Click to edit Master title style</a:t>
            </a:r>
            <a:endParaRPr lang="en-NL"/>
          </a:p>
        </p:txBody>
      </p:sp>
      <p:sp>
        <p:nvSpPr>
          <p:cNvPr id="3" name="Text Placeholder 2">
            <a:extLst>
              <a:ext uri="{FF2B5EF4-FFF2-40B4-BE49-F238E27FC236}">
                <a16:creationId xmlns:a16="http://schemas.microsoft.com/office/drawing/2014/main" id="{9B308144-5EF3-FD35-08CD-4F1C8C6E2A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E0D6F7-8F78-63E4-59D1-6297833CFE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5" name="Text Placeholder 4">
            <a:extLst>
              <a:ext uri="{FF2B5EF4-FFF2-40B4-BE49-F238E27FC236}">
                <a16:creationId xmlns:a16="http://schemas.microsoft.com/office/drawing/2014/main" id="{8CF97CC5-87E6-5A65-F337-793D96150A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215FFD-42C4-CB00-E5CD-6B9D7F401F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7" name="Date Placeholder 6">
            <a:extLst>
              <a:ext uri="{FF2B5EF4-FFF2-40B4-BE49-F238E27FC236}">
                <a16:creationId xmlns:a16="http://schemas.microsoft.com/office/drawing/2014/main" id="{228DF059-692A-12ED-0895-75286E721860}"/>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8" name="Footer Placeholder 7">
            <a:extLst>
              <a:ext uri="{FF2B5EF4-FFF2-40B4-BE49-F238E27FC236}">
                <a16:creationId xmlns:a16="http://schemas.microsoft.com/office/drawing/2014/main" id="{9AC55742-D6C4-F56B-AF99-6DE96425522A}"/>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A4BE82AA-D4E2-0044-D20E-1E79C05A55D9}"/>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093726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D3D6D-6FE5-848F-8CB8-FD8D83897059}"/>
              </a:ext>
            </a:extLst>
          </p:cNvPr>
          <p:cNvSpPr>
            <a:spLocks noGrp="1"/>
          </p:cNvSpPr>
          <p:nvPr>
            <p:ph type="title"/>
          </p:nvPr>
        </p:nvSpPr>
        <p:spPr/>
        <p:txBody>
          <a:bodyPr/>
          <a:lstStyle/>
          <a:p>
            <a:r>
              <a:rPr lang="en-US"/>
              <a:t>Click to edit Master title style</a:t>
            </a:r>
            <a:endParaRPr lang="en-NL"/>
          </a:p>
        </p:txBody>
      </p:sp>
      <p:sp>
        <p:nvSpPr>
          <p:cNvPr id="3" name="Date Placeholder 2">
            <a:extLst>
              <a:ext uri="{FF2B5EF4-FFF2-40B4-BE49-F238E27FC236}">
                <a16:creationId xmlns:a16="http://schemas.microsoft.com/office/drawing/2014/main" id="{274B66DC-014F-8055-1B79-9A1E0855A007}"/>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4" name="Footer Placeholder 3">
            <a:extLst>
              <a:ext uri="{FF2B5EF4-FFF2-40B4-BE49-F238E27FC236}">
                <a16:creationId xmlns:a16="http://schemas.microsoft.com/office/drawing/2014/main" id="{22D65140-CE84-4387-9575-3D1D7DFD64A6}"/>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4189871D-AF8F-0F94-D0DB-24F92E6C2A85}"/>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2278812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09B7F7-EACF-59AD-CD84-564ABE706F7C}"/>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3" name="Footer Placeholder 2">
            <a:extLst>
              <a:ext uri="{FF2B5EF4-FFF2-40B4-BE49-F238E27FC236}">
                <a16:creationId xmlns:a16="http://schemas.microsoft.com/office/drawing/2014/main" id="{CBCB7685-C928-7F1F-23B4-70D3581F53A4}"/>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C54223A4-C1E8-E0E3-8350-E8B858540E1A}"/>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064266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125416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E5877-32D9-A7F3-3F17-4C26BB1ACB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Content Placeholder 2">
            <a:extLst>
              <a:ext uri="{FF2B5EF4-FFF2-40B4-BE49-F238E27FC236}">
                <a16:creationId xmlns:a16="http://schemas.microsoft.com/office/drawing/2014/main" id="{EFBCDE84-4556-CF60-C636-877F1890B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Text Placeholder 3">
            <a:extLst>
              <a:ext uri="{FF2B5EF4-FFF2-40B4-BE49-F238E27FC236}">
                <a16:creationId xmlns:a16="http://schemas.microsoft.com/office/drawing/2014/main" id="{758EF4F3-28E0-C816-2ADA-61C721E66F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DD7C10-672D-B51A-D1FF-59EA861FEFC2}"/>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6" name="Footer Placeholder 5">
            <a:extLst>
              <a:ext uri="{FF2B5EF4-FFF2-40B4-BE49-F238E27FC236}">
                <a16:creationId xmlns:a16="http://schemas.microsoft.com/office/drawing/2014/main" id="{F9FFC4CA-72AD-B802-96BB-D3C0D76DE1A5}"/>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1A0E0FE4-D74F-7CF6-2A4D-70FA48750D0C}"/>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8455818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86C99-D2F3-2C3E-3708-01E743ED04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L"/>
          </a:p>
        </p:txBody>
      </p:sp>
      <p:sp>
        <p:nvSpPr>
          <p:cNvPr id="3" name="Picture Placeholder 2">
            <a:extLst>
              <a:ext uri="{FF2B5EF4-FFF2-40B4-BE49-F238E27FC236}">
                <a16:creationId xmlns:a16="http://schemas.microsoft.com/office/drawing/2014/main" id="{20F2BC97-C0EB-4BFC-FC57-3922E56B6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047EEB05-D416-0F13-F9B3-0AEC2CC5D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AD2877-C56A-8C1A-75AF-8A8D36E2BA1E}"/>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6" name="Footer Placeholder 5">
            <a:extLst>
              <a:ext uri="{FF2B5EF4-FFF2-40B4-BE49-F238E27FC236}">
                <a16:creationId xmlns:a16="http://schemas.microsoft.com/office/drawing/2014/main" id="{77429626-1A90-5D16-ADDB-40E78B76ED3F}"/>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063C50EF-AA90-123A-5E5F-3EA2DFA94F6B}"/>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2714528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03FF6-8008-7AC7-3711-2124FDDAFAEE}"/>
              </a:ext>
            </a:extLst>
          </p:cNvPr>
          <p:cNvSpPr>
            <a:spLocks noGrp="1"/>
          </p:cNvSpPr>
          <p:nvPr>
            <p:ph type="title"/>
          </p:nvPr>
        </p:nvSpPr>
        <p:spPr/>
        <p:txBody>
          <a:bodyPr/>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4A8F243A-1BF3-395F-EEAA-09250F8541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5A5E8609-A5EB-4923-7602-1A318D7F4619}"/>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4205AC83-69C3-9C67-DEC8-922CC55B5967}"/>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B861407A-05F3-AA06-434B-17B443AEE4B7}"/>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30509607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86B1C5-5A91-0CAE-EEAD-F5EB2EF17EC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L"/>
          </a:p>
        </p:txBody>
      </p:sp>
      <p:sp>
        <p:nvSpPr>
          <p:cNvPr id="3" name="Vertical Text Placeholder 2">
            <a:extLst>
              <a:ext uri="{FF2B5EF4-FFF2-40B4-BE49-F238E27FC236}">
                <a16:creationId xmlns:a16="http://schemas.microsoft.com/office/drawing/2014/main" id="{C786AD73-072D-C2D4-6AEA-74EBBF4DA3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L"/>
          </a:p>
        </p:txBody>
      </p:sp>
      <p:sp>
        <p:nvSpPr>
          <p:cNvPr id="4" name="Date Placeholder 3">
            <a:extLst>
              <a:ext uri="{FF2B5EF4-FFF2-40B4-BE49-F238E27FC236}">
                <a16:creationId xmlns:a16="http://schemas.microsoft.com/office/drawing/2014/main" id="{43073CC3-9E99-25EF-8B0A-D04D34849226}"/>
              </a:ext>
            </a:extLst>
          </p:cNvPr>
          <p:cNvSpPr>
            <a:spLocks noGrp="1"/>
          </p:cNvSpPr>
          <p:nvPr>
            <p:ph type="dt" sz="half" idx="10"/>
          </p:nvPr>
        </p:nvSpPr>
        <p:spPr/>
        <p:txBody>
          <a:body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7604E998-4E06-09C3-8748-DACAC10D78FD}"/>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7539D8BF-B493-1D10-5E5D-EA95FD8DE6B1}"/>
              </a:ext>
            </a:extLst>
          </p:cNvPr>
          <p:cNvSpPr>
            <a:spLocks noGrp="1"/>
          </p:cNvSpPr>
          <p:nvPr>
            <p:ph type="sldNum" sz="quarter" idx="12"/>
          </p:nvPr>
        </p:nvSpPr>
        <p:spPr/>
        <p:txBody>
          <a:bodyPr/>
          <a:lstStyle/>
          <a:p>
            <a:fld id="{3C7935D5-E5D6-40E9-A65F-11B9E079F706}" type="slidenum">
              <a:rPr lang="en-NL" smtClean="0"/>
              <a:t>‹#›</a:t>
            </a:fld>
            <a:endParaRPr lang="en-NL"/>
          </a:p>
        </p:txBody>
      </p:sp>
    </p:spTree>
    <p:extLst>
      <p:ext uri="{BB962C8B-B14F-4D97-AF65-F5344CB8AC3E}">
        <p14:creationId xmlns:p14="http://schemas.microsoft.com/office/powerpoint/2010/main" val="1861920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7" descr="A blue cover with black text&#10;&#10;Description automatically generated">
            <a:extLst>
              <a:ext uri="{FF2B5EF4-FFF2-40B4-BE49-F238E27FC236}">
                <a16:creationId xmlns:a16="http://schemas.microsoft.com/office/drawing/2014/main" id="{7A3ADE27-5EAD-75F1-0CC2-97EDB2B861E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9">
            <a:extLst>
              <a:ext uri="{FF2B5EF4-FFF2-40B4-BE49-F238E27FC236}">
                <a16:creationId xmlns:a16="http://schemas.microsoft.com/office/drawing/2014/main" id="{4F846C8F-6F5D-3B41-C29E-5877F2EC1B7D}"/>
              </a:ext>
            </a:extLst>
          </p:cNvPr>
          <p:cNvSpPr>
            <a:spLocks noGrp="1"/>
          </p:cNvSpPr>
          <p:nvPr>
            <p:ph type="title"/>
          </p:nvPr>
        </p:nvSpPr>
        <p:spPr>
          <a:xfrm>
            <a:off x="748749" y="1577698"/>
            <a:ext cx="5930348" cy="1325563"/>
          </a:xfrm>
        </p:spPr>
        <p:txBody>
          <a:bodyPr>
            <a:normAutofit/>
          </a:bodyPr>
          <a:lstStyle>
            <a:lvl1pPr>
              <a:defRPr sz="3200">
                <a:solidFill>
                  <a:schemeClr val="bg1"/>
                </a:solidFill>
                <a:latin typeface="Nourd-SemiBold" pitchFamily="2" charset="77"/>
              </a:defRPr>
            </a:lvl1pPr>
          </a:lstStyle>
          <a:p>
            <a:r>
              <a:rPr lang="en-GB" dirty="0"/>
              <a:t>Click to edit Master title style</a:t>
            </a:r>
            <a:endParaRPr lang="en-NL" dirty="0"/>
          </a:p>
        </p:txBody>
      </p:sp>
    </p:spTree>
    <p:extLst>
      <p:ext uri="{BB962C8B-B14F-4D97-AF65-F5344CB8AC3E}">
        <p14:creationId xmlns:p14="http://schemas.microsoft.com/office/powerpoint/2010/main" val="39175230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535825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587877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892175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12856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43117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691365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291220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277201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1458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867672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656189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55886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22259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67346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6660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32247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55803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54243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Haga clic para editar el estilo del título principal</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Haga clic para editar los estilos de texto maestro</a:t>
            </a:r>
          </a:p>
          <a:p>
            <a:pPr lvl="1"/>
            <a:r>
              <a:rPr lang="en-US"/>
              <a:t>Segundo nivel</a:t>
            </a:r>
          </a:p>
          <a:p>
            <a:pPr lvl="2"/>
            <a:r>
              <a:rPr lang="en-US"/>
              <a:t>Tercer nivel</a:t>
            </a:r>
          </a:p>
          <a:p>
            <a:pPr lvl="3"/>
            <a:r>
              <a:rPr lang="en-US"/>
              <a:t>Cuarto nivel</a:t>
            </a:r>
          </a:p>
          <a:p>
            <a:pPr lvl="4"/>
            <a:r>
              <a:rPr lang="en-US"/>
              <a:t>Quinto nivel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t>11/20/2024</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t>‹#›</a:t>
            </a:fld>
            <a:endParaRPr lang="en-US"/>
          </a:p>
        </p:txBody>
      </p:sp>
    </p:spTree>
    <p:extLst>
      <p:ext uri="{BB962C8B-B14F-4D97-AF65-F5344CB8AC3E}">
        <p14:creationId xmlns:p14="http://schemas.microsoft.com/office/powerpoint/2010/main" val="10132716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709" r:id="rId12"/>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564E91-6252-FF6B-CBD5-1E7A52EF9E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Haga clic para editar el estilo del título principal</a:t>
            </a:r>
            <a:endParaRPr lang="en-NL"/>
          </a:p>
        </p:txBody>
      </p:sp>
      <p:sp>
        <p:nvSpPr>
          <p:cNvPr id="3" name="Text Placeholder 2">
            <a:extLst>
              <a:ext uri="{FF2B5EF4-FFF2-40B4-BE49-F238E27FC236}">
                <a16:creationId xmlns:a16="http://schemas.microsoft.com/office/drawing/2014/main" id="{B58AFDA2-6FE9-6F45-5999-EDAA8D2CB5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Haga clic para editar los estilos de texto maestro</a:t>
            </a:r>
          </a:p>
          <a:p>
            <a:pPr lvl="1"/>
            <a:r>
              <a:rPr lang="en-US"/>
              <a:t>Segundo nivel</a:t>
            </a:r>
          </a:p>
          <a:p>
            <a:pPr lvl="2"/>
            <a:r>
              <a:rPr lang="en-US"/>
              <a:t>Tercer nivel</a:t>
            </a:r>
          </a:p>
          <a:p>
            <a:pPr lvl="3"/>
            <a:r>
              <a:rPr lang="en-US"/>
              <a:t>Cuarto nivel</a:t>
            </a:r>
          </a:p>
          <a:p>
            <a:pPr lvl="4"/>
            <a:r>
              <a:rPr lang="en-US"/>
              <a:t>Quinto nivel</a:t>
            </a:r>
            <a:endParaRPr lang="en-NL"/>
          </a:p>
        </p:txBody>
      </p:sp>
      <p:sp>
        <p:nvSpPr>
          <p:cNvPr id="4" name="Date Placeholder 3">
            <a:extLst>
              <a:ext uri="{FF2B5EF4-FFF2-40B4-BE49-F238E27FC236}">
                <a16:creationId xmlns:a16="http://schemas.microsoft.com/office/drawing/2014/main" id="{42D3BCDB-2AD2-C5AF-2730-992C2F2DA4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11FC60-F961-4F05-B255-68BBDFFD1B91}" type="datetimeFigureOut">
              <a:rPr lang="en-NL" smtClean="0"/>
              <a:t>20/11/2024</a:t>
            </a:fld>
            <a:endParaRPr lang="en-NL"/>
          </a:p>
        </p:txBody>
      </p:sp>
      <p:sp>
        <p:nvSpPr>
          <p:cNvPr id="5" name="Footer Placeholder 4">
            <a:extLst>
              <a:ext uri="{FF2B5EF4-FFF2-40B4-BE49-F238E27FC236}">
                <a16:creationId xmlns:a16="http://schemas.microsoft.com/office/drawing/2014/main" id="{DB411231-F8FF-7FFB-AA8D-00ADED52F7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a:extLst>
              <a:ext uri="{FF2B5EF4-FFF2-40B4-BE49-F238E27FC236}">
                <a16:creationId xmlns:a16="http://schemas.microsoft.com/office/drawing/2014/main" id="{47CF864B-919E-D504-7737-AD487586A6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935D5-E5D6-40E9-A65F-11B9E079F706}" type="slidenum">
              <a:rPr lang="en-NL" smtClean="0"/>
              <a:t>‹#›</a:t>
            </a:fld>
            <a:endParaRPr lang="en-NL"/>
          </a:p>
        </p:txBody>
      </p:sp>
    </p:spTree>
    <p:extLst>
      <p:ext uri="{BB962C8B-B14F-4D97-AF65-F5344CB8AC3E}">
        <p14:creationId xmlns:p14="http://schemas.microsoft.com/office/powerpoint/2010/main" val="279723299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70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Haga clic para editar el estilo del título principal</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Haga clic para editar los estilos de texto maestro</a:t>
            </a:r>
          </a:p>
          <a:p>
            <a:pPr lvl="1"/>
            <a:r>
              <a:rPr lang="en-US"/>
              <a:t>Segundo nivel</a:t>
            </a:r>
          </a:p>
          <a:p>
            <a:pPr lvl="2"/>
            <a:r>
              <a:rPr lang="en-US"/>
              <a:t>Tercer nivel</a:t>
            </a:r>
          </a:p>
          <a:p>
            <a:pPr lvl="3"/>
            <a:r>
              <a:rPr lang="en-US"/>
              <a:t>Cuarto nivel</a:t>
            </a:r>
          </a:p>
          <a:p>
            <a:pPr lvl="4"/>
            <a:r>
              <a:rPr lang="en-US"/>
              <a:t>Quinto nivel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t>11/20/2024</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t>‹#›</a:t>
            </a:fld>
            <a:endParaRPr lang="en-US"/>
          </a:p>
        </p:txBody>
      </p:sp>
    </p:spTree>
    <p:extLst>
      <p:ext uri="{BB962C8B-B14F-4D97-AF65-F5344CB8AC3E}">
        <p14:creationId xmlns:p14="http://schemas.microsoft.com/office/powerpoint/2010/main" val="359792159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9.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10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hyperlink" Target="https://www.ifla.org/members/" TargetMode="Externa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120.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www.flickr.com/photos/captkodak/272746539" TargetMode="External"/><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1.xml"/><Relationship Id="rId5" Type="http://schemas.openxmlformats.org/officeDocument/2006/relationships/image" Target="../media/image19.jpg"/><Relationship Id="rId4" Type="http://schemas.openxmlformats.org/officeDocument/2006/relationships/hyperlink" Target="https://unsplash.com/@bamin?utm_content=creditCopyText&amp;utm_medium=referral&amp;utm_source=unsplash"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hyperlink" Target="https://unsplash.com/@the_nickmoore?utm_content=creditCopyText&amp;utm_medium=referral&amp;utm_source=unsplash" TargetMode="External"/><Relationship Id="rId2" Type="http://schemas.openxmlformats.org/officeDocument/2006/relationships/notesSlide" Target="../notesSlides/notesSlide13.xml"/><Relationship Id="rId1" Type="http://schemas.openxmlformats.org/officeDocument/2006/relationships/slideLayout" Target="../slideLayouts/slideLayout21.xml"/><Relationship Id="rId4" Type="http://schemas.openxmlformats.org/officeDocument/2006/relationships/image" Target="../media/image22.jpg"/></Relationships>
</file>

<file path=ppt/slides/_rels/slide4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hyperlink" Target="https://unsplash.com/@brucemars?utm_content=creditCopyText&amp;utm_medium=referral&amp;utm_source=unsplash" TargetMode="External"/><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hyperlink" Target="https://unsplash.com/@aniruddha?utm_content=creditCopyText&amp;utm_medium=referral&amp;utm_source=unsplash" TargetMode="Externa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hyperlink" Target="https://unsplash.com/@jeswinthomas?utm_content=creditCopyText&amp;utm_medium=referral&amp;utm_source=unsplash" TargetMode="External"/><Relationship Id="rId2" Type="http://schemas.openxmlformats.org/officeDocument/2006/relationships/notesSlide" Target="../notesSlides/notesSlide14.xml"/><Relationship Id="rId1" Type="http://schemas.openxmlformats.org/officeDocument/2006/relationships/slideLayout" Target="../slideLayouts/slideLayout21.xml"/><Relationship Id="rId4" Type="http://schemas.openxmlformats.org/officeDocument/2006/relationships/image" Target="../media/image25.jpg"/></Relationships>
</file>

<file path=ppt/slides/_rels/slide5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hyperlink" Target="https://www.flickr.com/photos/slurm/1119406472/" TargetMode="Externa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www.geograph.ie/photo/6220557" TargetMode="Externa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9.xml"/></Relationships>
</file>

<file path=ppt/slides/_rels/slide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12.xml"/><Relationship Id="rId5" Type="http://schemas.openxmlformats.org/officeDocument/2006/relationships/image" Target="../media/image43.png"/><Relationship Id="rId4" Type="http://schemas.openxmlformats.org/officeDocument/2006/relationships/image" Target="../media/image45.png"/></Relationships>
</file>

<file path=ppt/slides/_rels/slide8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 Id="rId5" Type="http://schemas.openxmlformats.org/officeDocument/2006/relationships/image" Target="../media/image47.png"/><Relationship Id="rId4" Type="http://schemas.openxmlformats.org/officeDocument/2006/relationships/image" Target="../media/image46.png"/></Relationships>
</file>

<file path=ppt/slides/_rels/slide8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 Id="rId5" Type="http://schemas.openxmlformats.org/officeDocument/2006/relationships/image" Target="../media/image49.png"/><Relationship Id="rId4" Type="http://schemas.openxmlformats.org/officeDocument/2006/relationships/image" Target="../media/image48.png"/></Relationships>
</file>

<file path=ppt/slides/_rels/slide8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50.png"/><Relationship Id="rId1" Type="http://schemas.openxmlformats.org/officeDocument/2006/relationships/slideLayout" Target="../slideLayouts/slideLayout12.xml"/><Relationship Id="rId4" Type="http://schemas.openxmlformats.org/officeDocument/2006/relationships/image" Target="../media/image43.png"/></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9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06734"/>
            <a:ext cx="3546501" cy="7270931"/>
            <a:chOff x="0" y="0"/>
            <a:chExt cx="7093001" cy="14540791"/>
          </a:xfrm>
        </p:grpSpPr>
        <p:sp>
          <p:nvSpPr>
            <p:cNvPr id="3" name="AutoShape 3"/>
            <p:cNvSpPr/>
            <p:nvPr/>
          </p:nvSpPr>
          <p:spPr>
            <a:xfrm>
              <a:off x="0" y="412395"/>
              <a:ext cx="3670296" cy="13716000"/>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4"/>
            <p:cNvSpPr/>
            <p:nvPr/>
          </p:nvSpPr>
          <p:spPr>
            <a:xfrm>
              <a:off x="3670296"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5"/>
            <p:cNvSpPr/>
            <p:nvPr/>
          </p:nvSpPr>
          <p:spPr>
            <a:xfrm>
              <a:off x="4811198"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6"/>
            <p:cNvSpPr/>
            <p:nvPr/>
          </p:nvSpPr>
          <p:spPr>
            <a:xfrm>
              <a:off x="5952100"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8" name="Group 8"/>
          <p:cNvGrpSpPr/>
          <p:nvPr/>
        </p:nvGrpSpPr>
        <p:grpSpPr>
          <a:xfrm>
            <a:off x="3947115" y="1667936"/>
            <a:ext cx="7200823" cy="3522128"/>
            <a:chOff x="-106924" y="79443"/>
            <a:chExt cx="14401647" cy="7044257"/>
          </a:xfrm>
        </p:grpSpPr>
        <p:sp>
          <p:nvSpPr>
            <p:cNvPr id="9" name="TextBox 9"/>
            <p:cNvSpPr txBox="1"/>
            <p:nvPr/>
          </p:nvSpPr>
          <p:spPr>
            <a:xfrm>
              <a:off x="-106924" y="79443"/>
              <a:ext cx="14401647" cy="4062651"/>
            </a:xfrm>
            <a:prstGeom prst="rect">
              <a:avLst/>
            </a:prstGeom>
          </p:spPr>
          <p:txBody>
            <a:bodyPr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4400" b="1" i="0" u="none" strike="noStrike" kern="1200" cap="none" spc="0" normalizeH="0" baseline="0" noProof="0" dirty="0">
                  <a:ln>
                    <a:noFill/>
                  </a:ln>
                  <a:solidFill>
                    <a:srgbClr val="49403C"/>
                  </a:solidFill>
                  <a:effectLst/>
                  <a:uLnTx/>
                  <a:uFillTx/>
                  <a:latin typeface="Arial Black" panose="020B0604020202020204" pitchFamily="34" charset="0"/>
                  <a:ea typeface="+mn-ea"/>
                  <a:cs typeface="Arial Black" panose="020B0604020202020204" pitchFamily="34" charset="0"/>
                </a:rPr>
                <a:t>Un sector bibliotecario más fuerte y sostenible para LAC </a:t>
              </a:r>
            </a:p>
          </p:txBody>
        </p:sp>
        <p:sp>
          <p:nvSpPr>
            <p:cNvPr id="10" name="TextBox 10"/>
            <p:cNvSpPr txBox="1"/>
            <p:nvPr/>
          </p:nvSpPr>
          <p:spPr>
            <a:xfrm>
              <a:off x="-2" y="6422096"/>
              <a:ext cx="14187805" cy="701604"/>
            </a:xfrm>
            <a:prstGeom prst="rect">
              <a:avLst/>
            </a:prstGeom>
          </p:spPr>
          <p:txBody>
            <a:bodyPr lIns="0" tIns="0" rIns="0" bIns="0" rtlCol="0" anchor="t">
              <a:spAutoFit/>
            </a:bodyPr>
            <a:lstStyle/>
            <a:p>
              <a:pPr marL="0" marR="0" lvl="0" indent="0" algn="l" defTabSz="914400" rtl="0" eaLnBrk="1" fontAlgn="auto" latinLnBrk="0" hangingPunct="1">
                <a:lnSpc>
                  <a:spcPts val="2987"/>
                </a:lnSpc>
                <a:spcBef>
                  <a:spcPts val="0"/>
                </a:spcBef>
                <a:spcAft>
                  <a:spcPts val="0"/>
                </a:spcAft>
                <a:buClrTx/>
                <a:buSzTx/>
                <a:buFontTx/>
                <a:buNone/>
                <a:tabLst/>
                <a:defRPr/>
              </a:pPr>
              <a:r>
                <a:rPr kumimoji="0" lang="en-US" sz="2133" b="0" i="0" u="none" strike="noStrike" kern="1200" cap="none" spc="96"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rPr>
                <a:t>Buenos Aires - 20-21 de noviembre de 2023</a:t>
              </a:r>
            </a:p>
          </p:txBody>
        </p:sp>
      </p:grpSp>
      <p:pic>
        <p:nvPicPr>
          <p:cNvPr id="14" name="Picture 13" descr="Text&#10;&#10;Description automatically generated">
            <a:extLst>
              <a:ext uri="{FF2B5EF4-FFF2-40B4-BE49-F238E27FC236}">
                <a16:creationId xmlns:a16="http://schemas.microsoft.com/office/drawing/2014/main" id="{D0094D98-46E6-FB2A-A5ED-59F5C086AB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5490" y="5544774"/>
            <a:ext cx="2160021" cy="589281"/>
          </a:xfrm>
          <a:prstGeom prst="rect">
            <a:avLst/>
          </a:prstGeom>
        </p:spPr>
      </p:pic>
      <p:pic>
        <p:nvPicPr>
          <p:cNvPr id="11" name="Picture 2" descr="Sigl Foundation">
            <a:extLst>
              <a:ext uri="{FF2B5EF4-FFF2-40B4-BE49-F238E27FC236}">
                <a16:creationId xmlns:a16="http://schemas.microsoft.com/office/drawing/2014/main" id="{CFD2832A-EEBE-D47A-3D98-BED30D17E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39349" y="5542913"/>
            <a:ext cx="1664729" cy="5431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Nuestra agenda (Día 1)</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775484" cy="4031873"/>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Inauguración y bienvenida (¡casi terminada!)</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Preparar el terreno </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Tendencias y futuro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Estrategia y sostenibilidad de la IFLA</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Vías para el liderazgo: impulsar a los líderes emergentes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Comunidades: estructuras y conexiones para lograr el cambio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Cirugías – Mapa Mundial de Bibliotecas, Promoción y defensa, Impacto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Cena de bienvenida</a:t>
            </a:r>
          </a:p>
        </p:txBody>
      </p:sp>
    </p:spTree>
    <p:extLst>
      <p:ext uri="{BB962C8B-B14F-4D97-AF65-F5344CB8AC3E}">
        <p14:creationId xmlns:p14="http://schemas.microsoft.com/office/powerpoint/2010/main" val="233614091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40917"/>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2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DEBATE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209019"/>
            <a:ext cx="6428014" cy="2277547"/>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¿Qué experiencias son similares en todos los grupos?</a:t>
            </a:r>
          </a:p>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¿Dónde podemos ayudar a encontrar soluciones a nivel regional?</a:t>
            </a:r>
          </a:p>
        </p:txBody>
      </p:sp>
      <p:pic>
        <p:nvPicPr>
          <p:cNvPr id="11" name="Picture 10" descr="A hand holding a megaphone&#10;&#10;Description automatically generated">
            <a:extLst>
              <a:ext uri="{FF2B5EF4-FFF2-40B4-BE49-F238E27FC236}">
                <a16:creationId xmlns:a16="http://schemas.microsoft.com/office/drawing/2014/main" id="{F72CA751-A379-08B6-CAC9-A172E8D4E1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147056175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0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COMPROMISO</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014895"/>
            <a:ext cx="6428014" cy="282821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Identifique al menos una iniciativa que pueda adoptar para apoyar a los líderes emergentes</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118669994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724857"/>
            <a:ext cx="10519576" cy="830997"/>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Comunidades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21443378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El </a:t>
            </a:r>
            <a:r>
              <a:rPr lang="en-US" sz="4400" spc="210" dirty="0">
                <a:solidFill>
                  <a:prstClr val="black">
                    <a:lumMod val="75000"/>
                    <a:lumOff val="25000"/>
                  </a:prstClr>
                </a:solidFill>
                <a:latin typeface="Arial Black" panose="020B0604020202020204" pitchFamily="34" charset="0"/>
              </a:rPr>
              <a:t>sector</a:t>
            </a: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 bibliotecario es...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66199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Trabajadores de bibliotecas e información, instituciones (de todo tipo), asociaciones y los servicios e infraestructuras que les sirven de apoyo.</a:t>
            </a:r>
          </a:p>
        </p:txBody>
      </p:sp>
    </p:spTree>
    <p:extLst>
      <p:ext uri="{BB962C8B-B14F-4D97-AF65-F5344CB8AC3E}">
        <p14:creationId xmlns:p14="http://schemas.microsoft.com/office/powerpoint/2010/main" val="323866496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5E397A0-1363-2350-6686-5D2098E6C2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27725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E3F8D0B-2002-394A-A1C1-9DC8564F4E51}"/>
              </a:ext>
            </a:extLst>
          </p:cNvPr>
          <p:cNvSpPr txBox="1"/>
          <p:nvPr/>
        </p:nvSpPr>
        <p:spPr>
          <a:xfrm>
            <a:off x="9040999" y="5828852"/>
            <a:ext cx="323625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Foto: </a:t>
            </a:r>
            <a:r>
              <a:rPr kumimoji="0" lang="en-GB" sz="1200" b="0" i="0" u="none" strike="noStrike" kern="1200" cap="none" spc="0" normalizeH="0" baseline="0" noProof="0" dirty="0" err="1">
                <a:ln>
                  <a:noFill/>
                </a:ln>
                <a:solidFill>
                  <a:prstClr val="white"/>
                </a:solidFill>
                <a:effectLst/>
                <a:uLnTx/>
                <a:uFillTx/>
                <a:latin typeface="Univers" panose="020B0503020202020204" pitchFamily="34" charset="0"/>
                <a:ea typeface="+mn-ea"/>
                <a:cs typeface="+mn-cs"/>
              </a:rPr>
              <a:t>Abhishedk </a:t>
            </a:r>
            <a:r>
              <a:rPr kumimoji="0" lang="en-GB" sz="1200" b="0"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Singh, CC-BY-SA 2.0: https:</a:t>
            </a:r>
            <a:r>
              <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rPr>
              <a:t>//upload.wikimedia.org/wikipedia/commons/6/6e/The_lake_ecosystem_-_Flickr_-_askmeaks.jpg </a:t>
            </a:r>
            <a:endParaRPr kumimoji="0" lang="en-NL"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 name="TextBox 5">
            <a:extLst>
              <a:ext uri="{FF2B5EF4-FFF2-40B4-BE49-F238E27FC236}">
                <a16:creationId xmlns:a16="http://schemas.microsoft.com/office/drawing/2014/main" id="{990F5162-B4A5-3B93-244C-837E539D65F8}"/>
              </a:ext>
            </a:extLst>
          </p:cNvPr>
          <p:cNvSpPr txBox="1"/>
          <p:nvPr/>
        </p:nvSpPr>
        <p:spPr>
          <a:xfrm>
            <a:off x="622804" y="1621813"/>
            <a:ext cx="10946391" cy="1354217"/>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white"/>
                </a:solidFill>
                <a:effectLst/>
                <a:uLnTx/>
                <a:uFillTx/>
                <a:latin typeface="Arial Black" panose="020B0604020202020204" pitchFamily="34" charset="0"/>
                <a:ea typeface="+mn-ea"/>
                <a:cs typeface="+mn-cs"/>
              </a:rPr>
              <a:t>El sector bibliotecario es un ecosistema</a:t>
            </a:r>
          </a:p>
        </p:txBody>
      </p:sp>
    </p:spTree>
    <p:extLst>
      <p:ext uri="{BB962C8B-B14F-4D97-AF65-F5344CB8AC3E}">
        <p14:creationId xmlns:p14="http://schemas.microsoft.com/office/powerpoint/2010/main" val="374889023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4A490-1B43-3D09-C00A-6409BF321E62}"/>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E6B8D78-E035-AF93-18E1-EFE6000DBC86}"/>
              </a:ext>
            </a:extLst>
          </p:cNvPr>
          <p:cNvSpPr txBox="1"/>
          <p:nvPr/>
        </p:nvSpPr>
        <p:spPr>
          <a:xfrm>
            <a:off x="1123950" y="1200026"/>
            <a:ext cx="9944100" cy="139192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¿En qué medida está bien conectado/integrado el sector de las bibliotecas en su país?</a:t>
            </a:r>
          </a:p>
        </p:txBody>
      </p:sp>
      <p:sp>
        <p:nvSpPr>
          <p:cNvPr id="3" name="TextBox 4">
            <a:extLst>
              <a:ext uri="{FF2B5EF4-FFF2-40B4-BE49-F238E27FC236}">
                <a16:creationId xmlns:a16="http://schemas.microsoft.com/office/drawing/2014/main" id="{612E9054-0B40-E9D6-270D-13A5EB71C5FA}"/>
              </a:ext>
            </a:extLst>
          </p:cNvPr>
          <p:cNvSpPr txBox="1"/>
          <p:nvPr/>
        </p:nvSpPr>
        <p:spPr>
          <a:xfrm>
            <a:off x="1123950" y="3713233"/>
            <a:ext cx="10338968" cy="123110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Visite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www.menti.com </a:t>
            </a: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y utilice el código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4916 9923</a:t>
            </a:r>
          </a:p>
        </p:txBody>
      </p:sp>
      <p:grpSp>
        <p:nvGrpSpPr>
          <p:cNvPr id="4" name="Group 7">
            <a:extLst>
              <a:ext uri="{FF2B5EF4-FFF2-40B4-BE49-F238E27FC236}">
                <a16:creationId xmlns:a16="http://schemas.microsoft.com/office/drawing/2014/main" id="{22FDA641-052C-AE0F-2694-DB66E94A0160}"/>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229ACD54-07FD-330A-5D33-F51BC919DB15}"/>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EC7C1C23-DEAA-5FA7-2617-75531281ABE5}"/>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10146C00-76B0-D16A-2DD6-93B1E36255F4}"/>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323456800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D7F05F-738E-36D1-A1F3-B91738413C33}"/>
            </a:ext>
          </a:extLst>
        </p:cNvPr>
        <p:cNvGrpSpPr/>
        <p:nvPr/>
      </p:nvGrpSpPr>
      <p:grpSpPr>
        <a:xfrm>
          <a:off x="0" y="0"/>
          <a:ext cx="0" cy="0"/>
          <a:chOff x="0" y="0"/>
          <a:chExt cx="0" cy="0"/>
        </a:xfrm>
      </p:grpSpPr>
      <p:pic>
        <p:nvPicPr>
          <p:cNvPr id="2050" name="Picture 2" descr="The Thinker Images | Free Photos, PNG Stickers, Wallpapers &amp; Backgrounds -  rawpixel">
            <a:extLst>
              <a:ext uri="{FF2B5EF4-FFF2-40B4-BE49-F238E27FC236}">
                <a16:creationId xmlns:a16="http://schemas.microsoft.com/office/drawing/2014/main" id="{F9DDA955-4A30-0B72-1477-B179067760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0087" y="0"/>
            <a:ext cx="5141913"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7">
            <a:extLst>
              <a:ext uri="{FF2B5EF4-FFF2-40B4-BE49-F238E27FC236}">
                <a16:creationId xmlns:a16="http://schemas.microsoft.com/office/drawing/2014/main" id="{131DC828-CA53-74C7-16BC-9F6A3009C7B5}"/>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FCD7090E-4E9F-AC7B-29F5-F3A629AD2AB9}"/>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5617743E-5043-F0CE-4512-07967CAE7872}"/>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4B72B965-5902-CC3D-E5F8-9C2B43552222}"/>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5E674CCE-9213-279B-6FFC-244B74D678E5}"/>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Una hipótesis</a:t>
            </a:r>
          </a:p>
        </p:txBody>
      </p:sp>
      <p:sp>
        <p:nvSpPr>
          <p:cNvPr id="8" name="TextBox 4">
            <a:extLst>
              <a:ext uri="{FF2B5EF4-FFF2-40B4-BE49-F238E27FC236}">
                <a16:creationId xmlns:a16="http://schemas.microsoft.com/office/drawing/2014/main" id="{FE1E40C9-9AD2-4D96-5642-1EF6D85C7B25}"/>
              </a:ext>
            </a:extLst>
          </p:cNvPr>
          <p:cNvSpPr txBox="1"/>
          <p:nvPr/>
        </p:nvSpPr>
        <p:spPr>
          <a:xfrm>
            <a:off x="842838" y="1969044"/>
            <a:ext cx="5811962" cy="344709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Las bibliotecas, tanto por su alcance geográfico como por la variedad de sus tipos y actividades, se encuentran en una posición única para apoyar la consecución sistemática de los objetivos sociales, si somos capaces de coordinar</a:t>
            </a:r>
          </a:p>
        </p:txBody>
      </p:sp>
    </p:spTree>
    <p:extLst>
      <p:ext uri="{BB962C8B-B14F-4D97-AF65-F5344CB8AC3E}">
        <p14:creationId xmlns:p14="http://schemas.microsoft.com/office/powerpoint/2010/main" val="371433681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C20066-D3FD-2D56-1FCE-ED26611E7582}"/>
              </a:ext>
            </a:extLst>
          </p:cNvPr>
          <p:cNvPicPr>
            <a:picLocks noChangeAspect="1"/>
          </p:cNvPicPr>
          <p:nvPr/>
        </p:nvPicPr>
        <p:blipFill>
          <a:blip r:embed="rId2"/>
          <a:stretch>
            <a:fillRect/>
          </a:stretch>
        </p:blipFill>
        <p:spPr>
          <a:xfrm>
            <a:off x="0" y="0"/>
            <a:ext cx="5184067" cy="6858000"/>
          </a:xfrm>
          <a:prstGeom prst="rect">
            <a:avLst/>
          </a:prstGeom>
        </p:spPr>
      </p:pic>
      <p:grpSp>
        <p:nvGrpSpPr>
          <p:cNvPr id="4" name="Group 7">
            <a:extLst>
              <a:ext uri="{FF2B5EF4-FFF2-40B4-BE49-F238E27FC236}">
                <a16:creationId xmlns:a16="http://schemas.microsoft.com/office/drawing/2014/main" id="{C3F83FF3-FCB7-0291-0C01-FE62CFFC6902}"/>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B8F46169-2482-40D6-969E-59590CD7E33A}"/>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53B14F3B-46EE-A64B-7B0E-DEB7C091989C}"/>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62F40C29-EC71-04A7-D25B-EF9DBD94EAE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51D8AC2D-F5EC-24CA-6966-A1A79CF3F45B}"/>
              </a:ext>
            </a:extLst>
          </p:cNvPr>
          <p:cNvSpPr txBox="1"/>
          <p:nvPr/>
        </p:nvSpPr>
        <p:spPr>
          <a:xfrm>
            <a:off x="6096000" y="493177"/>
            <a:ext cx="5169484" cy="246221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Mapa del campo bibliotecario para los forasteros</a:t>
            </a:r>
          </a:p>
        </p:txBody>
      </p:sp>
      <p:sp>
        <p:nvSpPr>
          <p:cNvPr id="9" name="TextBox 4">
            <a:extLst>
              <a:ext uri="{FF2B5EF4-FFF2-40B4-BE49-F238E27FC236}">
                <a16:creationId xmlns:a16="http://schemas.microsoft.com/office/drawing/2014/main" id="{C3E3A276-D2F8-C249-08B1-531A701133E9}"/>
              </a:ext>
            </a:extLst>
          </p:cNvPr>
          <p:cNvSpPr txBox="1"/>
          <p:nvPr/>
        </p:nvSpPr>
        <p:spPr>
          <a:xfrm>
            <a:off x="6096000" y="3428654"/>
            <a:ext cx="5085807" cy="166199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¿Cómo ayudar a los no bibliotecarios a orientarse en nuestro sector?</a:t>
            </a:r>
          </a:p>
        </p:txBody>
      </p:sp>
    </p:spTree>
    <p:extLst>
      <p:ext uri="{BB962C8B-B14F-4D97-AF65-F5344CB8AC3E}">
        <p14:creationId xmlns:p14="http://schemas.microsoft.com/office/powerpoint/2010/main" val="155641672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7DA5D-FEDA-E433-8A4C-96A5494F74A6}"/>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B687C670-9755-6D27-B591-29930FA78FE1}"/>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BFFE2B0D-0E0F-EE6E-6F60-69A5A8CC02BB}"/>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1206721F-332A-8C3A-3F9B-368A89A7F102}"/>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43097FAE-4299-5660-201E-7A9A231A2CCD}"/>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6FA25B22-431F-0117-EFC7-630CEB191FA4}"/>
              </a:ext>
            </a:extLst>
          </p:cNvPr>
          <p:cNvSpPr txBox="1"/>
          <p:nvPr/>
        </p:nvSpPr>
        <p:spPr>
          <a:xfrm>
            <a:off x="1186322" y="820455"/>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El escenario (1/2)</a:t>
            </a:r>
          </a:p>
        </p:txBody>
      </p:sp>
      <p:sp>
        <p:nvSpPr>
          <p:cNvPr id="9" name="TextBox 4">
            <a:extLst>
              <a:ext uri="{FF2B5EF4-FFF2-40B4-BE49-F238E27FC236}">
                <a16:creationId xmlns:a16="http://schemas.microsoft.com/office/drawing/2014/main" id="{5363FCD5-566B-CD68-25D3-4B993D54B224}"/>
              </a:ext>
            </a:extLst>
          </p:cNvPr>
          <p:cNvSpPr txBox="1"/>
          <p:nvPr/>
        </p:nvSpPr>
        <p:spPr>
          <a:xfrm>
            <a:off x="1186323" y="1758640"/>
            <a:ext cx="10002377" cy="4893647"/>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Una agencia de la ONU quiere financiar un proyecto para aumentar la concienciación pública y el interés por las actividades de gobierno abierto</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La Agencia quiere trabajar a escala nacional, ofreciendo actividades y resultados en todas las regiones del país.</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7953989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22FBA-BEEA-D07B-9BA9-26405C3018A2}"/>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FC9B970B-E595-1EA0-B9DA-4E8CF894AEC7}"/>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2CAF681D-6CB9-DB14-D007-1D3FD17EDB2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C8436DA0-B95D-3F16-32BE-E569AEE9711C}"/>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195971F1-667B-F779-D76B-EACA5DEE9144}"/>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66C7B9BC-847B-E1E8-8E27-BF5EB141BC02}"/>
              </a:ext>
            </a:extLst>
          </p:cNvPr>
          <p:cNvSpPr txBox="1"/>
          <p:nvPr/>
        </p:nvSpPr>
        <p:spPr>
          <a:xfrm>
            <a:off x="1186322" y="820455"/>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El escenario (2/2)</a:t>
            </a:r>
          </a:p>
        </p:txBody>
      </p:sp>
      <p:sp>
        <p:nvSpPr>
          <p:cNvPr id="9" name="TextBox 4">
            <a:extLst>
              <a:ext uri="{FF2B5EF4-FFF2-40B4-BE49-F238E27FC236}">
                <a16:creationId xmlns:a16="http://schemas.microsoft.com/office/drawing/2014/main" id="{1084CD03-212D-6E49-D9B4-CBE588DA2797}"/>
              </a:ext>
            </a:extLst>
          </p:cNvPr>
          <p:cNvSpPr txBox="1"/>
          <p:nvPr/>
        </p:nvSpPr>
        <p:spPr>
          <a:xfrm>
            <a:off x="1186323" y="1758640"/>
            <a:ext cx="10002377" cy="6309420"/>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Para ello, se formará a bibliotecarios públicos y escolares en el uso de las publicaciones gubernamentales, que a su vez formarán a la gente, en particular a los jóvenes.</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Se espera que el proyecto contenga un componente académico y de investigación, sobre todo en materia de evaluación.</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11741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788504" y="322032"/>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Nuestra agenda (Día 2)</a:t>
            </a:r>
          </a:p>
        </p:txBody>
      </p:sp>
      <p:sp>
        <p:nvSpPr>
          <p:cNvPr id="8" name="TextBox 4">
            <a:extLst>
              <a:ext uri="{FF2B5EF4-FFF2-40B4-BE49-F238E27FC236}">
                <a16:creationId xmlns:a16="http://schemas.microsoft.com/office/drawing/2014/main" id="{9E0AD43B-1EB8-C221-F5F8-6F67C18C1D98}"/>
              </a:ext>
            </a:extLst>
          </p:cNvPr>
          <p:cNvSpPr txBox="1"/>
          <p:nvPr/>
        </p:nvSpPr>
        <p:spPr>
          <a:xfrm>
            <a:off x="790575" y="1463724"/>
            <a:ext cx="11050431" cy="4247317"/>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Mapa Mundial de Bibliotecas: prioridades actuales y perspectivas de futuro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Planificar el impacto: evaluar y demostrar el valor y el impacto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Alianzas: identificación de oportunidades de asociación estratégicas y equitativas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Promoción y defensa (advocacy): definir los objetivos y practicar las habilidades de promoción y defensa.</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Reflexión y clausura: con la vista puesta en acciones regionales de impacto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Cirugías – Mapa Mundial de Bibliotecas, Promoción y defensa, Impacto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Cena</a:t>
            </a:r>
          </a:p>
        </p:txBody>
      </p:sp>
    </p:spTree>
    <p:extLst>
      <p:ext uri="{BB962C8B-B14F-4D97-AF65-F5344CB8AC3E}">
        <p14:creationId xmlns:p14="http://schemas.microsoft.com/office/powerpoint/2010/main" val="76617841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0B5F1-5006-F3B6-EE3F-776F6A6ADB89}"/>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DC25AA71-ED58-7279-CF72-C50EC5916099}"/>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12B81BD4-F60E-051F-DDC7-103CCBF651F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5F2A9854-2DEE-D754-A0B4-C9A38FF41DA9}"/>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BF58F34E-AEE8-88CB-D86F-DBC16BBE7D73}"/>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A36232F1-5058-9021-722D-5FEF3F0218CD}"/>
              </a:ext>
            </a:extLst>
          </p:cNvPr>
          <p:cNvSpPr txBox="1"/>
          <p:nvPr/>
        </p:nvSpPr>
        <p:spPr>
          <a:xfrm>
            <a:off x="1186322" y="363255"/>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La tarea</a:t>
            </a:r>
          </a:p>
        </p:txBody>
      </p:sp>
      <p:sp>
        <p:nvSpPr>
          <p:cNvPr id="9" name="TextBox 4">
            <a:extLst>
              <a:ext uri="{FF2B5EF4-FFF2-40B4-BE49-F238E27FC236}">
                <a16:creationId xmlns:a16="http://schemas.microsoft.com/office/drawing/2014/main" id="{8BF3188B-9EF7-E64D-0632-D4DC8D631A82}"/>
              </a:ext>
            </a:extLst>
          </p:cNvPr>
          <p:cNvSpPr txBox="1"/>
          <p:nvPr/>
        </p:nvSpPr>
        <p:spPr>
          <a:xfrm>
            <a:off x="1186322" y="1303578"/>
            <a:ext cx="10002377" cy="4401205"/>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Dibuje un mapa de su campo bibliotecario para ayudar a la agencia a comprender cómo podría usted llevar a cabo un proyecto de este tipo. Debería incluir:</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Cómo se relaciona con la agencia</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Cómo garantiza la supervisión/coordinación</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Cómo llegar a todas las regiones</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Cómo se garantiza la formación de los bibliotecarios</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Cómo garantizar el apoyo a la investigación</a:t>
            </a:r>
          </a:p>
        </p:txBody>
      </p:sp>
    </p:spTree>
    <p:extLst>
      <p:ext uri="{BB962C8B-B14F-4D97-AF65-F5344CB8AC3E}">
        <p14:creationId xmlns:p14="http://schemas.microsoft.com/office/powerpoint/2010/main" val="135241407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20BAD5-3CAF-663E-9236-2BAD56438BF4}"/>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18C13CB1-E504-6D9A-E9D4-9BFBB9652E2B}"/>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963B9ADE-5D1D-3B4D-2E04-25B6A1BBDFCF}"/>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AFB7E799-9614-3092-0C2B-83B75F9418BA}"/>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D4EA55ED-3D9C-D7DF-BF71-CB55389ACB33}"/>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49D722ED-D07F-FE45-9A1F-E7692A6198D1}"/>
              </a:ext>
            </a:extLst>
          </p:cNvPr>
          <p:cNvSpPr txBox="1"/>
          <p:nvPr/>
        </p:nvSpPr>
        <p:spPr>
          <a:xfrm>
            <a:off x="1186322" y="820455"/>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La tarea</a:t>
            </a:r>
          </a:p>
        </p:txBody>
      </p:sp>
      <p:sp>
        <p:nvSpPr>
          <p:cNvPr id="9" name="TextBox 4">
            <a:extLst>
              <a:ext uri="{FF2B5EF4-FFF2-40B4-BE49-F238E27FC236}">
                <a16:creationId xmlns:a16="http://schemas.microsoft.com/office/drawing/2014/main" id="{066070CD-F284-6C5E-0E34-90D156BB2DEE}"/>
              </a:ext>
            </a:extLst>
          </p:cNvPr>
          <p:cNvSpPr txBox="1"/>
          <p:nvPr/>
        </p:nvSpPr>
        <p:spPr>
          <a:xfrm>
            <a:off x="1186323" y="1758640"/>
            <a:ext cx="10002377" cy="3231654"/>
          </a:xfrm>
          <a:prstGeom prst="rect">
            <a:avLst/>
          </a:prstGeom>
        </p:spPr>
        <p:txBody>
          <a:bodyPr wrap="square" lIns="0" tIns="0" rIns="0" bIns="0" rtlCol="0" anchor="t">
            <a:spAutoFit/>
          </a:bodyPr>
          <a:lstStyle/>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Reflexión individual</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En sus mesas, elijan un país y compartan ideas sobre cómo visualizar</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Diseña tu mapa en el rotafolio</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¡Presente!</a:t>
            </a:r>
          </a:p>
        </p:txBody>
      </p:sp>
    </p:spTree>
    <p:extLst>
      <p:ext uri="{BB962C8B-B14F-4D97-AF65-F5344CB8AC3E}">
        <p14:creationId xmlns:p14="http://schemas.microsoft.com/office/powerpoint/2010/main" val="105725230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55774" r="11419"/>
          <a:stretch/>
        </p:blipFill>
        <p:spPr>
          <a:xfrm>
            <a:off x="8191500" y="0"/>
            <a:ext cx="39986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3770520" y="62874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Foto: Matt Botsford en </a:t>
            </a:r>
            <a:r>
              <a:rPr kumimoji="0" lang="en-GB" sz="110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6412951" y="0"/>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662984" y="745289"/>
            <a:ext cx="5267916" cy="5878532"/>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1200"/>
              </a:spcBef>
              <a:spcAft>
                <a:spcPts val="0"/>
              </a:spcAft>
              <a:buClrTx/>
              <a:buSzTx/>
              <a:buFontTx/>
              <a:buNone/>
              <a:tabLst/>
              <a:defRPr/>
            </a:pPr>
            <a:r>
              <a:rPr kumimoji="0" lang="en-US" sz="36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Preguntas para el debate</a:t>
            </a:r>
          </a:p>
          <a:p>
            <a:pPr marL="571500" marR="0" lvl="0" indent="-571500" algn="l" defTabSz="60963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800" b="0" i="0" u="none" strike="noStrike" kern="1200" cap="none" spc="140" normalizeH="0" baseline="0" noProof="0" dirty="0">
                <a:ln>
                  <a:noFill/>
                </a:ln>
                <a:solidFill>
                  <a:srgbClr val="49403C"/>
                </a:solidFill>
                <a:effectLst/>
                <a:uLnTx/>
                <a:uFillTx/>
                <a:latin typeface="Univers" panose="020B0503020202020204" pitchFamily="34" charset="0"/>
                <a:ea typeface="+mn-ea"/>
                <a:cs typeface="+mn-cs"/>
              </a:rPr>
              <a:t>¿Hasta qué punto dispone de estructuras para desempeñar las distintas funciones?</a:t>
            </a:r>
          </a:p>
          <a:p>
            <a:pPr marL="571500" marR="0" lvl="0" indent="-571500" algn="l" defTabSz="60963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800" b="0" i="0" u="none" strike="noStrike" kern="1200" cap="none" spc="140" normalizeH="0" baseline="0" noProof="0" dirty="0">
                <a:ln>
                  <a:noFill/>
                </a:ln>
                <a:solidFill>
                  <a:srgbClr val="49403C"/>
                </a:solidFill>
                <a:effectLst/>
                <a:uLnTx/>
                <a:uFillTx/>
                <a:latin typeface="Univers" panose="020B0503020202020204" pitchFamily="34" charset="0"/>
                <a:ea typeface="+mn-ea"/>
                <a:cs typeface="+mn-cs"/>
              </a:rPr>
              <a:t>¿En qué medida están bien conectadas estas estructuras?</a:t>
            </a:r>
          </a:p>
          <a:p>
            <a:pPr marL="571500" marR="0" lvl="0" indent="-571500" algn="l" defTabSz="60963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800" b="0" i="0" u="none" strike="noStrike" kern="1200" cap="none" spc="140" normalizeH="0" baseline="0" noProof="0" dirty="0">
                <a:ln>
                  <a:noFill/>
                </a:ln>
                <a:solidFill>
                  <a:srgbClr val="49403C"/>
                </a:solidFill>
                <a:effectLst/>
                <a:uLnTx/>
                <a:uFillTx/>
                <a:latin typeface="Univers" panose="020B0503020202020204" pitchFamily="34" charset="0"/>
                <a:ea typeface="+mn-ea"/>
                <a:cs typeface="+mn-cs"/>
              </a:rPr>
              <a:t>¿Hasta qué punto es fuerte el sentimiento de comunidad? </a:t>
            </a:r>
          </a:p>
        </p:txBody>
      </p:sp>
    </p:spTree>
    <p:extLst>
      <p:ext uri="{BB962C8B-B14F-4D97-AF65-F5344CB8AC3E}">
        <p14:creationId xmlns:p14="http://schemas.microsoft.com/office/powerpoint/2010/main" val="404438045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4A490-1B43-3D09-C00A-6409BF321E62}"/>
            </a:ext>
          </a:extLst>
        </p:cNvPr>
        <p:cNvGrpSpPr/>
        <p:nvPr/>
      </p:nvGrpSpPr>
      <p:grpSpPr>
        <a:xfrm>
          <a:off x="0" y="0"/>
          <a:ext cx="0" cy="0"/>
          <a:chOff x="0" y="0"/>
          <a:chExt cx="0" cy="0"/>
        </a:xfrm>
      </p:grpSpPr>
      <p:grpSp>
        <p:nvGrpSpPr>
          <p:cNvPr id="15" name="Group 16">
            <a:extLst>
              <a:ext uri="{FF2B5EF4-FFF2-40B4-BE49-F238E27FC236}">
                <a16:creationId xmlns:a16="http://schemas.microsoft.com/office/drawing/2014/main" id="{E44B1166-9B90-2A2C-2D1C-026D27AD4269}"/>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29C7A845-6468-C3C4-57AD-73979604074C}"/>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7" name="AutoShape 18">
              <a:extLst>
                <a:ext uri="{FF2B5EF4-FFF2-40B4-BE49-F238E27FC236}">
                  <a16:creationId xmlns:a16="http://schemas.microsoft.com/office/drawing/2014/main" id="{5FF9873B-60F9-733F-E19D-EFD5C6433B68}"/>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8" name="AutoShape 19">
              <a:extLst>
                <a:ext uri="{FF2B5EF4-FFF2-40B4-BE49-F238E27FC236}">
                  <a16:creationId xmlns:a16="http://schemas.microsoft.com/office/drawing/2014/main" id="{CB7B3AD5-1126-DB80-0DB6-14034DD02BE7}"/>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2" name="TextBox 2">
            <a:extLst>
              <a:ext uri="{FF2B5EF4-FFF2-40B4-BE49-F238E27FC236}">
                <a16:creationId xmlns:a16="http://schemas.microsoft.com/office/drawing/2014/main" id="{2E6B8D78-E035-AF93-18E1-EFE6000DBC86}"/>
              </a:ext>
            </a:extLst>
          </p:cNvPr>
          <p:cNvSpPr txBox="1"/>
          <p:nvPr/>
        </p:nvSpPr>
        <p:spPr>
          <a:xfrm>
            <a:off x="1123950" y="912152"/>
            <a:ext cx="9944100" cy="2814681"/>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36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¿Qué acción podría ayudar a fomentar la colaboración para obtener resultados a escala nacional o regional?</a:t>
            </a:r>
          </a:p>
        </p:txBody>
      </p:sp>
      <p:sp>
        <p:nvSpPr>
          <p:cNvPr id="3" name="TextBox 4">
            <a:extLst>
              <a:ext uri="{FF2B5EF4-FFF2-40B4-BE49-F238E27FC236}">
                <a16:creationId xmlns:a16="http://schemas.microsoft.com/office/drawing/2014/main" id="{612E9054-0B40-E9D6-270D-13A5EB71C5FA}"/>
              </a:ext>
            </a:extLst>
          </p:cNvPr>
          <p:cNvSpPr txBox="1"/>
          <p:nvPr/>
        </p:nvSpPr>
        <p:spPr>
          <a:xfrm>
            <a:off x="1123950" y="4257149"/>
            <a:ext cx="10338968" cy="123110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Visite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www.menti.com </a:t>
            </a: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y utilice el código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4916 9923</a:t>
            </a:r>
          </a:p>
        </p:txBody>
      </p:sp>
    </p:spTree>
    <p:extLst>
      <p:ext uri="{BB962C8B-B14F-4D97-AF65-F5344CB8AC3E}">
        <p14:creationId xmlns:p14="http://schemas.microsoft.com/office/powerpoint/2010/main" val="193251354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Foto: Matt Botsford en </a:t>
            </a:r>
            <a:r>
              <a:rPr kumimoji="0" lang="en-GB" sz="1100" b="0" i="0" u="none" strike="noStrike" kern="1200" cap="none" spc="0" normalizeH="0" baseline="0" noProof="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7" y="2197891"/>
            <a:ext cx="3941890" cy="2215991"/>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Comparta sus experiencias de trabajo de campo</a:t>
            </a:r>
          </a:p>
        </p:txBody>
      </p:sp>
    </p:spTree>
    <p:extLst>
      <p:ext uri="{BB962C8B-B14F-4D97-AF65-F5344CB8AC3E}">
        <p14:creationId xmlns:p14="http://schemas.microsoft.com/office/powerpoint/2010/main" val="70804034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1681834" y="3506721"/>
            <a:ext cx="1711353" cy="5075023"/>
            <a:chOff x="0" y="0"/>
            <a:chExt cx="3422705" cy="14540791"/>
          </a:xfrm>
        </p:grpSpPr>
        <p:sp>
          <p:nvSpPr>
            <p:cNvPr id="3" name="AutoShape 3"/>
            <p:cNvSpPr/>
            <p:nvPr/>
          </p:nvSpPr>
          <p:spPr>
            <a:xfrm>
              <a:off x="0" y="0"/>
              <a:ext cx="1140902" cy="14540791"/>
            </a:xfrm>
            <a:prstGeom prst="rect">
              <a:avLst/>
            </a:prstGeom>
            <a:solidFill>
              <a:srgbClr val="2F8662">
                <a:alpha val="6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a:off x="1140902" y="0"/>
              <a:ext cx="1140902" cy="14540791"/>
            </a:xfrm>
            <a:prstGeom prst="rect">
              <a:avLst/>
            </a:prstGeom>
            <a:solidFill>
              <a:srgbClr val="2F8662">
                <a:alpha val="40000"/>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a:off x="2281803" y="0"/>
              <a:ext cx="1140902" cy="14540791"/>
            </a:xfrm>
            <a:prstGeom prst="rect">
              <a:avLst/>
            </a:prstGeom>
            <a:solidFill>
              <a:srgbClr val="2F8662">
                <a:alpha val="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8" name="TextBox 8"/>
          <p:cNvSpPr txBox="1"/>
          <p:nvPr/>
        </p:nvSpPr>
        <p:spPr>
          <a:xfrm>
            <a:off x="685801" y="3415980"/>
            <a:ext cx="5778309" cy="329193"/>
          </a:xfrm>
          <a:prstGeom prst="rect">
            <a:avLst/>
          </a:prstGeom>
        </p:spPr>
        <p:txBody>
          <a:bodyPr lIns="0" tIns="0" rIns="0" bIns="0" rtlCol="0" anchor="t">
            <a:spAutoFit/>
          </a:bodyPr>
          <a:lstStyle/>
          <a:p>
            <a:pPr marL="0" marR="0" lvl="0" indent="0" algn="l" defTabSz="609660" rtl="0" eaLnBrk="1" fontAlgn="auto" latinLnBrk="0" hangingPunct="1">
              <a:lnSpc>
                <a:spcPts val="3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11" name="TextBox 9">
            <a:extLst>
              <a:ext uri="{FF2B5EF4-FFF2-40B4-BE49-F238E27FC236}">
                <a16:creationId xmlns:a16="http://schemas.microsoft.com/office/drawing/2014/main" id="{8D0B2F81-F68D-0AE9-0338-C7A86A611184}"/>
              </a:ext>
            </a:extLst>
          </p:cNvPr>
          <p:cNvSpPr txBox="1"/>
          <p:nvPr/>
        </p:nvSpPr>
        <p:spPr>
          <a:xfrm>
            <a:off x="5827500" y="505222"/>
            <a:ext cx="5203615" cy="5335628"/>
          </a:xfrm>
          <a:prstGeom prst="rect">
            <a:avLst/>
          </a:prstGeom>
        </p:spPr>
        <p:txBody>
          <a:bodyPr lIns="0" tIns="0" rIns="0" bIns="0" rtlCol="0" anchor="t">
            <a:spAutoFit/>
          </a:bodyPr>
          <a:lstStyle/>
          <a:p>
            <a:pPr marL="0" marR="0" lvl="0" indent="0" algn="l" defTabSz="609660" rtl="0" eaLnBrk="1" fontAlgn="auto" latinLnBrk="0" hangingPunct="1">
              <a:lnSpc>
                <a:spcPct val="100000"/>
              </a:lnSpc>
              <a:spcBef>
                <a:spcPts val="0"/>
              </a:spcBef>
              <a:spcAft>
                <a:spcPts val="0"/>
              </a:spcAft>
              <a:buClrTx/>
              <a:buSzTx/>
              <a:buFontTx/>
              <a:buNone/>
              <a:tabLst/>
              <a:defRPr/>
            </a:pPr>
            <a:r>
              <a:rPr kumimoji="0" lang="es-ES" sz="2667" b="1" i="0" u="none" strike="noStrike" kern="1200" cap="none" spc="20" normalizeH="0" baseline="0" dirty="0">
                <a:ln>
                  <a:noFill/>
                </a:ln>
                <a:solidFill>
                  <a:srgbClr val="49403C"/>
                </a:solidFill>
                <a:effectLst/>
                <a:uLnTx/>
                <a:uFillTx/>
                <a:latin typeface="Arial"/>
                <a:ea typeface="+mn-ea"/>
                <a:cs typeface="Arial"/>
              </a:rPr>
              <a:t>Nuestros miembros</a:t>
            </a:r>
          </a:p>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s-ES" sz="2667" b="1" i="0" u="none" strike="noStrike" kern="1200" cap="none" spc="20" normalizeH="0" baseline="0" dirty="0">
              <a:ln>
                <a:noFill/>
              </a:ln>
              <a:solidFill>
                <a:srgbClr val="49403C"/>
              </a:solidFill>
              <a:effectLst/>
              <a:uLnTx/>
              <a:uFillTx/>
              <a:latin typeface="Arial" panose="020B0604020202020204" pitchFamily="34" charset="0"/>
              <a:ea typeface="+mn-ea"/>
              <a:cs typeface="Arial" panose="020B0604020202020204" pitchFamily="34" charset="0"/>
              <a:hlinkClick r:id="rId2">
                <a:extLst>
                  <a:ext uri="{A12FA001-AC4F-418D-AE19-62706E023703}">
                    <ahyp:hlinkClr xmlns:ahyp="http://schemas.microsoft.com/office/drawing/2018/hyperlinkcolor" val="tx"/>
                  </a:ext>
                </a:extLst>
              </a:hlinkClick>
            </a:endParaRPr>
          </a:p>
          <a:p>
            <a:pPr marL="0" marR="0" lvl="0" indent="0" algn="l" defTabSz="609660" rtl="0" eaLnBrk="1" fontAlgn="auto" latinLnBrk="0" hangingPunct="1">
              <a:lnSpc>
                <a:spcPct val="100000"/>
              </a:lnSpc>
              <a:spcBef>
                <a:spcPts val="0"/>
              </a:spcBef>
              <a:spcAft>
                <a:spcPts val="0"/>
              </a:spcAft>
              <a:buClrTx/>
              <a:buSzTx/>
              <a:buFontTx/>
              <a:buNone/>
              <a:tabLst/>
              <a:defRPr/>
            </a:pPr>
            <a:r>
              <a:rPr kumimoji="0" lang="es-ES" sz="2667" b="0" i="0" u="none" strike="noStrike" kern="1200" cap="none" spc="20" normalizeH="0" baseline="0" dirty="0">
                <a:ln>
                  <a:noFill/>
                </a:ln>
                <a:solidFill>
                  <a:srgbClr val="49403C"/>
                </a:solidFill>
                <a:effectLst/>
                <a:uLnTx/>
                <a:uFillTx/>
                <a:latin typeface="Arial" panose="020B0604020202020204" pitchFamily="34" charset="0"/>
                <a:ea typeface="+mn-ea"/>
                <a:cs typeface="Arial" panose="020B0604020202020204" pitchFamily="34" charset="0"/>
              </a:rPr>
              <a:t>Convertirse en miembro de la IFLA demuestra su compromiso con la prestación de servicios bibliotecarios excepcionales y la promoción de los valores fundamentales del trabajo bibliotecario y de información.</a:t>
            </a:r>
          </a:p>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s-ES" sz="2667" b="0" i="0" u="none" strike="noStrike" kern="1200" cap="none" spc="20" normalizeH="0" baseline="0" dirty="0">
              <a:ln>
                <a:noFill/>
              </a:ln>
              <a:solidFill>
                <a:srgbClr val="49403C"/>
              </a:solidFill>
              <a:effectLst/>
              <a:uLnTx/>
              <a:uFillTx/>
              <a:latin typeface="Arial" panose="020B0604020202020204" pitchFamily="34" charset="0"/>
              <a:ea typeface="+mn-ea"/>
              <a:cs typeface="Arial" panose="020B0604020202020204" pitchFamily="34" charset="0"/>
            </a:endParaRPr>
          </a:p>
          <a:p>
            <a:pPr marL="0" marR="0" lvl="0" indent="0" algn="l" defTabSz="609660" rtl="0" eaLnBrk="1" fontAlgn="auto" latinLnBrk="0" hangingPunct="1">
              <a:lnSpc>
                <a:spcPct val="100000"/>
              </a:lnSpc>
              <a:spcBef>
                <a:spcPts val="0"/>
              </a:spcBef>
              <a:spcAft>
                <a:spcPts val="0"/>
              </a:spcAft>
              <a:buClrTx/>
              <a:buSzTx/>
              <a:buFontTx/>
              <a:buNone/>
              <a:tabLst/>
              <a:defRPr/>
            </a:pPr>
            <a:r>
              <a:rPr kumimoji="0" lang="es-ES" sz="2667" b="1" i="0" u="none" strike="noStrike" kern="1200" cap="none" spc="20" normalizeH="0" baseline="0" dirty="0">
                <a:ln>
                  <a:noFill/>
                </a:ln>
                <a:solidFill>
                  <a:srgbClr val="49403C"/>
                </a:solidFill>
                <a:effectLst/>
                <a:uLnTx/>
                <a:uFillTx/>
                <a:latin typeface="Arial" panose="020B0604020202020204" pitchFamily="34" charset="0"/>
                <a:ea typeface="+mn-ea"/>
                <a:cs typeface="Arial" panose="020B0604020202020204" pitchFamily="34" charset="0"/>
              </a:rPr>
              <a:t>Ustedes son nuestra mayor fuerza: hacen posible lo que hacemos.</a:t>
            </a:r>
          </a:p>
        </p:txBody>
      </p:sp>
      <p:pic>
        <p:nvPicPr>
          <p:cNvPr id="9" name="Picture 8" descr="A group of people sitting on a couch reading books&#10;&#10;Description automatically generated">
            <a:extLst>
              <a:ext uri="{FF2B5EF4-FFF2-40B4-BE49-F238E27FC236}">
                <a16:creationId xmlns:a16="http://schemas.microsoft.com/office/drawing/2014/main" id="{7A416BD8-C932-A472-0285-1133473813CB}"/>
              </a:ext>
            </a:extLst>
          </p:cNvPr>
          <p:cNvPicPr>
            <a:picLocks noChangeAspect="1"/>
          </p:cNvPicPr>
          <p:nvPr/>
        </p:nvPicPr>
        <p:blipFill rotWithShape="1">
          <a:blip r:embed="rId3">
            <a:extLst>
              <a:ext uri="{28A0092B-C50C-407E-A947-70E740481C1C}">
                <a14:useLocalDpi xmlns:a14="http://schemas.microsoft.com/office/drawing/2010/main" val="0"/>
              </a:ext>
            </a:extLst>
          </a:blip>
          <a:srcRect l="20058" r="15500"/>
          <a:stretch/>
        </p:blipFill>
        <p:spPr>
          <a:xfrm>
            <a:off x="0" y="0"/>
            <a:ext cx="5075023" cy="5188553"/>
          </a:xfrm>
          <a:prstGeom prst="rect">
            <a:avLst/>
          </a:prstGeom>
        </p:spPr>
      </p:pic>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34235" y="321925"/>
            <a:ext cx="3108881" cy="1593300"/>
            <a:chOff x="0" y="-66675"/>
            <a:chExt cx="6217762" cy="3186597"/>
          </a:xfrm>
        </p:grpSpPr>
        <p:sp>
          <p:nvSpPr>
            <p:cNvPr id="3" name="TextBox 3"/>
            <p:cNvSpPr txBox="1"/>
            <p:nvPr/>
          </p:nvSpPr>
          <p:spPr>
            <a:xfrm>
              <a:off x="0" y="-66675"/>
              <a:ext cx="6217762" cy="759695"/>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133"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Asia-Oceanía</a:t>
              </a:r>
            </a:p>
          </p:txBody>
        </p:sp>
        <p:sp>
          <p:nvSpPr>
            <p:cNvPr id="4" name="TextBox 4"/>
            <p:cNvSpPr txBox="1"/>
            <p:nvPr/>
          </p:nvSpPr>
          <p:spPr>
            <a:xfrm>
              <a:off x="0" y="1119376"/>
              <a:ext cx="6217762" cy="2000546"/>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29 Asociaciones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163 Instituciones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138 Personas</a:t>
              </a:r>
            </a:p>
          </p:txBody>
        </p:sp>
      </p:grpSp>
      <p:grpSp>
        <p:nvGrpSpPr>
          <p:cNvPr id="5" name="Group 5"/>
          <p:cNvGrpSpPr/>
          <p:nvPr/>
        </p:nvGrpSpPr>
        <p:grpSpPr>
          <a:xfrm rot="-10800000">
            <a:off x="0" y="5226149"/>
            <a:ext cx="12262104" cy="1711353"/>
            <a:chOff x="0" y="0"/>
            <a:chExt cx="25437391" cy="3422706"/>
          </a:xfrm>
        </p:grpSpPr>
        <p:sp>
          <p:nvSpPr>
            <p:cNvPr id="6" name="AutoShape 6"/>
            <p:cNvSpPr/>
            <p:nvPr/>
          </p:nvSpPr>
          <p:spPr>
            <a:xfrm rot="5400000">
              <a:off x="12148245" y="-12148245"/>
              <a:ext cx="1140902" cy="25437391"/>
            </a:xfrm>
            <a:prstGeom prst="rect">
              <a:avLst/>
            </a:prstGeom>
            <a:solidFill>
              <a:srgbClr val="008494">
                <a:alpha val="69804"/>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AutoShape 7"/>
            <p:cNvSpPr/>
            <p:nvPr/>
          </p:nvSpPr>
          <p:spPr>
            <a:xfrm rot="5400000">
              <a:off x="12148245" y="-11007343"/>
              <a:ext cx="1140902" cy="25437391"/>
            </a:xfrm>
            <a:prstGeom prst="rect">
              <a:avLst/>
            </a:prstGeom>
            <a:solidFill>
              <a:srgbClr val="66B5BF">
                <a:alpha val="40000"/>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AutoShape 8"/>
            <p:cNvSpPr/>
            <p:nvPr/>
          </p:nvSpPr>
          <p:spPr>
            <a:xfrm rot="5400000">
              <a:off x="12148245" y="-9866441"/>
              <a:ext cx="1140902" cy="25437391"/>
            </a:xfrm>
            <a:prstGeom prst="rect">
              <a:avLst/>
            </a:prstGeom>
            <a:solidFill>
              <a:srgbClr val="66B5BF">
                <a:alpha val="9804"/>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9" name="AutoShape 9"/>
          <p:cNvSpPr/>
          <p:nvPr/>
        </p:nvSpPr>
        <p:spPr>
          <a:xfrm>
            <a:off x="4058636" y="-6222"/>
            <a:ext cx="19027" cy="5146647"/>
          </a:xfrm>
          <a:prstGeom prst="rect">
            <a:avLst/>
          </a:prstGeom>
          <a:solidFill>
            <a:srgbClr val="49403C"/>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 name="AutoShape 10"/>
          <p:cNvSpPr/>
          <p:nvPr/>
        </p:nvSpPr>
        <p:spPr>
          <a:xfrm>
            <a:off x="8128086" y="-6222"/>
            <a:ext cx="19027" cy="5146647"/>
          </a:xfrm>
          <a:prstGeom prst="rect">
            <a:avLst/>
          </a:prstGeom>
          <a:solidFill>
            <a:srgbClr val="49403C"/>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AutoShape 11"/>
          <p:cNvSpPr/>
          <p:nvPr/>
        </p:nvSpPr>
        <p:spPr>
          <a:xfrm rot="-5400000">
            <a:off x="6086490" y="-3522674"/>
            <a:ext cx="19022" cy="12192000"/>
          </a:xfrm>
          <a:prstGeom prst="rect">
            <a:avLst/>
          </a:prstGeom>
          <a:solidFill>
            <a:srgbClr val="49403C"/>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2" name="Group 12"/>
          <p:cNvGrpSpPr/>
          <p:nvPr/>
        </p:nvGrpSpPr>
        <p:grpSpPr>
          <a:xfrm>
            <a:off x="4584657" y="321924"/>
            <a:ext cx="3108881" cy="1593300"/>
            <a:chOff x="0" y="-66675"/>
            <a:chExt cx="6217762" cy="3186597"/>
          </a:xfrm>
        </p:grpSpPr>
        <p:sp>
          <p:nvSpPr>
            <p:cNvPr id="13" name="TextBox 13"/>
            <p:cNvSpPr txBox="1"/>
            <p:nvPr/>
          </p:nvSpPr>
          <p:spPr>
            <a:xfrm>
              <a:off x="0" y="-66675"/>
              <a:ext cx="6217762" cy="759695"/>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133"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Europa</a:t>
              </a:r>
            </a:p>
          </p:txBody>
        </p:sp>
        <p:sp>
          <p:nvSpPr>
            <p:cNvPr id="14" name="TextBox 14"/>
            <p:cNvSpPr txBox="1"/>
            <p:nvPr/>
          </p:nvSpPr>
          <p:spPr>
            <a:xfrm>
              <a:off x="0" y="1119376"/>
              <a:ext cx="6217762" cy="2000546"/>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66 Asociaciones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404 Instituciones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107 Personas</a:t>
              </a:r>
            </a:p>
          </p:txBody>
        </p:sp>
      </p:grpSp>
      <p:grpSp>
        <p:nvGrpSpPr>
          <p:cNvPr id="15" name="Group 15"/>
          <p:cNvGrpSpPr/>
          <p:nvPr/>
        </p:nvGrpSpPr>
        <p:grpSpPr>
          <a:xfrm>
            <a:off x="8649040" y="321925"/>
            <a:ext cx="3108881" cy="1993317"/>
            <a:chOff x="0" y="-66675"/>
            <a:chExt cx="6217762" cy="3986634"/>
          </a:xfrm>
        </p:grpSpPr>
        <p:sp>
          <p:nvSpPr>
            <p:cNvPr id="16" name="TextBox 16"/>
            <p:cNvSpPr txBox="1"/>
            <p:nvPr/>
          </p:nvSpPr>
          <p:spPr>
            <a:xfrm>
              <a:off x="0" y="-66675"/>
              <a:ext cx="6217762" cy="1580432"/>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133"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América Latina y el Caribe</a:t>
              </a:r>
            </a:p>
          </p:txBody>
        </p:sp>
        <p:sp>
          <p:nvSpPr>
            <p:cNvPr id="17" name="TextBox 17"/>
            <p:cNvSpPr txBox="1"/>
            <p:nvPr/>
          </p:nvSpPr>
          <p:spPr>
            <a:xfrm>
              <a:off x="0" y="1919411"/>
              <a:ext cx="6217762" cy="2000548"/>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13 Asociaciones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49 Instituciones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27 Personas</a:t>
              </a:r>
            </a:p>
          </p:txBody>
        </p:sp>
      </p:grpSp>
      <p:grpSp>
        <p:nvGrpSpPr>
          <p:cNvPr id="18" name="Group 18"/>
          <p:cNvGrpSpPr/>
          <p:nvPr/>
        </p:nvGrpSpPr>
        <p:grpSpPr>
          <a:xfrm>
            <a:off x="534235" y="2963833"/>
            <a:ext cx="3108881" cy="2326741"/>
            <a:chOff x="0" y="-66675"/>
            <a:chExt cx="6217762" cy="4653480"/>
          </a:xfrm>
        </p:grpSpPr>
        <p:sp>
          <p:nvSpPr>
            <p:cNvPr id="19" name="TextBox 19"/>
            <p:cNvSpPr txBox="1"/>
            <p:nvPr/>
          </p:nvSpPr>
          <p:spPr>
            <a:xfrm>
              <a:off x="0" y="-66675"/>
              <a:ext cx="6217762" cy="1580431"/>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s-ES" sz="2133" b="0" i="0" u="none" strike="noStrike" kern="1200" cap="none" spc="113" normalizeH="0" baseline="0" noProof="0" dirty="0">
                  <a:ln>
                    <a:noFill/>
                  </a:ln>
                  <a:solidFill>
                    <a:srgbClr val="49403C"/>
                  </a:solidFill>
                  <a:effectLst/>
                  <a:uLnTx/>
                  <a:uFillTx/>
                  <a:latin typeface="Arial Black" panose="020B0A04020102020204" pitchFamily="34" charset="0"/>
                  <a:ea typeface="+mn-ea"/>
                  <a:cs typeface="Arial" panose="020B0604020202020204" pitchFamily="34" charset="0"/>
                </a:rPr>
                <a:t>Oriente Medio y el norte de África</a:t>
              </a:r>
              <a:endParaRPr kumimoji="0" lang="en-US" sz="2133" b="0" i="0" u="none" strike="noStrike" kern="1200" cap="none" spc="113" normalizeH="0" baseline="0" noProof="0" dirty="0">
                <a:ln>
                  <a:noFill/>
                </a:ln>
                <a:solidFill>
                  <a:srgbClr val="49403C"/>
                </a:solidFill>
                <a:effectLst/>
                <a:uLnTx/>
                <a:uFillTx/>
                <a:latin typeface="Arial Black" panose="020B0A04020102020204" pitchFamily="34" charset="0"/>
                <a:ea typeface="+mn-ea"/>
                <a:cs typeface="Arial" panose="020B0604020202020204" pitchFamily="34" charset="0"/>
              </a:endParaRPr>
            </a:p>
          </p:txBody>
        </p:sp>
        <p:sp>
          <p:nvSpPr>
            <p:cNvPr id="20" name="TextBox 20"/>
            <p:cNvSpPr txBox="1"/>
            <p:nvPr/>
          </p:nvSpPr>
          <p:spPr>
            <a:xfrm>
              <a:off x="0" y="1919410"/>
              <a:ext cx="6217762" cy="2667395"/>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6 Asociaciones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42 Instituciones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20 personas</a:t>
              </a:r>
            </a:p>
            <a:p>
              <a:pPr marL="0" marR="0" lvl="0" indent="0" algn="l" defTabSz="609660" rtl="0" eaLnBrk="1" fontAlgn="auto" latinLnBrk="0" hangingPunct="1">
                <a:lnSpc>
                  <a:spcPts val="2600"/>
                </a:lnSpc>
                <a:spcBef>
                  <a:spcPts val="0"/>
                </a:spcBef>
                <a:spcAft>
                  <a:spcPts val="0"/>
                </a:spcAft>
                <a:buClrTx/>
                <a:buSzTx/>
                <a:buFontTx/>
                <a:buNone/>
                <a:tabLst/>
                <a:defRPr/>
              </a:pPr>
              <a:endParaRPr kumimoji="0" lang="en-US" sz="2400" b="0" i="0" u="none" strike="noStrike" kern="1200" cap="none" spc="17"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endParaRPr>
            </a:p>
          </p:txBody>
        </p:sp>
      </p:grpSp>
      <p:grpSp>
        <p:nvGrpSpPr>
          <p:cNvPr id="21" name="Group 21"/>
          <p:cNvGrpSpPr/>
          <p:nvPr/>
        </p:nvGrpSpPr>
        <p:grpSpPr>
          <a:xfrm>
            <a:off x="4592871" y="2935237"/>
            <a:ext cx="3108881" cy="1593300"/>
            <a:chOff x="0" y="-66675"/>
            <a:chExt cx="6217762" cy="3186597"/>
          </a:xfrm>
        </p:grpSpPr>
        <p:sp>
          <p:nvSpPr>
            <p:cNvPr id="22" name="TextBox 22"/>
            <p:cNvSpPr txBox="1"/>
            <p:nvPr/>
          </p:nvSpPr>
          <p:spPr>
            <a:xfrm>
              <a:off x="0" y="-66675"/>
              <a:ext cx="6217762" cy="759695"/>
            </a:xfrm>
            <a:prstGeom prst="rect">
              <a:avLst/>
            </a:prstGeom>
          </p:spPr>
          <p:txBody>
            <a:bodyPr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133"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Norteamérica</a:t>
              </a:r>
            </a:p>
          </p:txBody>
        </p:sp>
        <p:sp>
          <p:nvSpPr>
            <p:cNvPr id="23" name="TextBox 23"/>
            <p:cNvSpPr txBox="1"/>
            <p:nvPr/>
          </p:nvSpPr>
          <p:spPr>
            <a:xfrm>
              <a:off x="0" y="1119376"/>
              <a:ext cx="6217762" cy="2000546"/>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19 Asociaciones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108 Instituciones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272 Personas</a:t>
              </a:r>
            </a:p>
          </p:txBody>
        </p:sp>
      </p:grpSp>
      <p:grpSp>
        <p:nvGrpSpPr>
          <p:cNvPr id="24" name="Group 24"/>
          <p:cNvGrpSpPr/>
          <p:nvPr/>
        </p:nvGrpSpPr>
        <p:grpSpPr>
          <a:xfrm>
            <a:off x="8648029" y="2963832"/>
            <a:ext cx="3306400" cy="1603738"/>
            <a:chOff x="0" y="-66675"/>
            <a:chExt cx="6612801" cy="3207479"/>
          </a:xfrm>
        </p:grpSpPr>
        <p:sp>
          <p:nvSpPr>
            <p:cNvPr id="25" name="TextBox 25"/>
            <p:cNvSpPr txBox="1"/>
            <p:nvPr/>
          </p:nvSpPr>
          <p:spPr>
            <a:xfrm>
              <a:off x="0" y="-66675"/>
              <a:ext cx="6612801" cy="750719"/>
            </a:xfrm>
            <a:prstGeom prst="rect">
              <a:avLst/>
            </a:prstGeom>
          </p:spPr>
          <p:txBody>
            <a:bodyPr wrap="square" lIns="0" tIns="0" rIns="0" bIns="0" rtlCol="0" anchor="t">
              <a:spAutoFit/>
            </a:bodyPr>
            <a:lstStyle/>
            <a:p>
              <a:pPr marL="0" marR="0" lvl="0" indent="0" algn="l" defTabSz="609660" rtl="0" eaLnBrk="1" fontAlgn="auto" latinLnBrk="0" hangingPunct="1">
                <a:lnSpc>
                  <a:spcPts val="3173"/>
                </a:lnSpc>
                <a:spcBef>
                  <a:spcPts val="0"/>
                </a:spcBef>
                <a:spcAft>
                  <a:spcPts val="0"/>
                </a:spcAft>
                <a:buClrTx/>
                <a:buSzTx/>
                <a:buFontTx/>
                <a:buNone/>
                <a:tabLst/>
                <a:defRPr/>
              </a:pPr>
              <a:r>
                <a:rPr kumimoji="0" lang="en-US" sz="2000" b="0" i="0" u="none" strike="noStrike" kern="1200" cap="none" spc="113" normalizeH="0" baseline="0" noProof="0">
                  <a:ln>
                    <a:noFill/>
                  </a:ln>
                  <a:solidFill>
                    <a:srgbClr val="49403C"/>
                  </a:solidFill>
                  <a:effectLst/>
                  <a:uLnTx/>
                  <a:uFillTx/>
                  <a:latin typeface="Arial Black" panose="020B0A04020102020204" pitchFamily="34" charset="0"/>
                  <a:ea typeface="+mn-ea"/>
                  <a:cs typeface="Arial" panose="020B0604020202020204" pitchFamily="34" charset="0"/>
                </a:rPr>
                <a:t>África subsahariana</a:t>
              </a:r>
            </a:p>
          </p:txBody>
        </p:sp>
        <p:sp>
          <p:nvSpPr>
            <p:cNvPr id="26" name="TextBox 26"/>
            <p:cNvSpPr txBox="1"/>
            <p:nvPr/>
          </p:nvSpPr>
          <p:spPr>
            <a:xfrm>
              <a:off x="0" y="1140254"/>
              <a:ext cx="6217765" cy="2000550"/>
            </a:xfrm>
            <a:prstGeom prst="rect">
              <a:avLst/>
            </a:prstGeom>
          </p:spPr>
          <p:txBody>
            <a:bodyPr lIns="0" tIns="0" rIns="0" bIns="0" rtlCol="0" anchor="t">
              <a:spAutoFit/>
            </a:bodyPr>
            <a:lstStyle/>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15 Asociaciones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65 Instituciones</a:t>
              </a:r>
            </a:p>
            <a:p>
              <a:pPr marL="0" marR="0" lvl="0" indent="0" algn="l" defTabSz="609660" rtl="0" eaLnBrk="1" fontAlgn="auto" latinLnBrk="0" hangingPunct="1">
                <a:lnSpc>
                  <a:spcPts val="2600"/>
                </a:lnSpc>
                <a:spcBef>
                  <a:spcPts val="0"/>
                </a:spcBef>
                <a:spcAft>
                  <a:spcPts val="0"/>
                </a:spcAft>
                <a:buClrTx/>
                <a:buSzTx/>
                <a:buFontTx/>
                <a:buNone/>
                <a:tabLst/>
                <a:defRPr/>
              </a:pPr>
              <a:r>
                <a:rPr kumimoji="0" lang="en-US" sz="2400" b="0" i="0" u="none" strike="noStrike" kern="1200" cap="none" spc="17" normalizeH="0" baseline="0" noProof="0" dirty="0">
                  <a:ln>
                    <a:noFill/>
                  </a:ln>
                  <a:solidFill>
                    <a:srgbClr val="49403C"/>
                  </a:solidFill>
                  <a:effectLst/>
                  <a:uLnTx/>
                  <a:uFillTx/>
                  <a:latin typeface="Arial"/>
                  <a:ea typeface="+mn-ea"/>
                  <a:cs typeface="Arial"/>
                </a:rPr>
                <a:t>14 Personas</a:t>
              </a:r>
            </a:p>
          </p:txBody>
        </p:sp>
      </p:grpSp>
      <p:sp>
        <p:nvSpPr>
          <p:cNvPr id="27" name="TextBox 27">
            <a:extLst>
              <a:ext uri="{FF2B5EF4-FFF2-40B4-BE49-F238E27FC236}">
                <a16:creationId xmlns:a16="http://schemas.microsoft.com/office/drawing/2014/main" id="{52A87100-BAAF-2BEB-0354-7D9C0BD0FBA0}"/>
              </a:ext>
            </a:extLst>
          </p:cNvPr>
          <p:cNvSpPr txBox="1"/>
          <p:nvPr/>
        </p:nvSpPr>
        <p:spPr>
          <a:xfrm>
            <a:off x="534234" y="5373133"/>
            <a:ext cx="10892806" cy="221664"/>
          </a:xfrm>
          <a:prstGeom prst="rect">
            <a:avLst/>
          </a:prstGeom>
        </p:spPr>
        <p:txBody>
          <a:bodyPr wrap="square" lIns="0" tIns="0" rIns="0" bIns="0" rtlCol="0" anchor="t">
            <a:spAutoFit/>
          </a:bodyPr>
          <a:lstStyle/>
          <a:p>
            <a:pPr marL="0" marR="0" lvl="0" indent="0" algn="l" defTabSz="914446" rtl="0" eaLnBrk="1" fontAlgn="auto" latinLnBrk="0" hangingPunct="1">
              <a:lnSpc>
                <a:spcPts val="1867"/>
              </a:lnSpc>
              <a:spcBef>
                <a:spcPts val="0"/>
              </a:spcBef>
              <a:spcAft>
                <a:spcPts val="0"/>
              </a:spcAft>
              <a:buClrTx/>
              <a:buSzTx/>
              <a:buFontTx/>
              <a:buNone/>
              <a:tabLst/>
              <a:defRPr/>
            </a:pPr>
            <a:r>
              <a:rPr kumimoji="0" lang="en-US" sz="1333" b="0" i="0" u="none" strike="noStrike" kern="1200" cap="none" spc="107" normalizeH="0" baseline="0" noProof="0" dirty="0">
                <a:ln>
                  <a:noFill/>
                </a:ln>
                <a:solidFill>
                  <a:srgbClr val="49403C"/>
                </a:solidFill>
                <a:effectLst/>
                <a:uLnTx/>
                <a:uFillTx/>
                <a:latin typeface="Arial"/>
                <a:ea typeface="+mn-ea"/>
                <a:cs typeface="Arial"/>
              </a:rPr>
              <a:t>Estadísticas de afiliación en octubre </a:t>
            </a:r>
            <a:r>
              <a:rPr kumimoji="0" lang="lv-LV" sz="1333" b="0" i="0" u="none" strike="noStrike" kern="1200" cap="none" spc="107" normalizeH="0" baseline="0" noProof="0" dirty="0">
                <a:ln>
                  <a:noFill/>
                </a:ln>
                <a:solidFill>
                  <a:srgbClr val="49403C"/>
                </a:solidFill>
                <a:effectLst/>
                <a:uLnTx/>
                <a:uFillTx/>
                <a:latin typeface="Arial"/>
                <a:ea typeface="+mn-ea"/>
                <a:cs typeface="Arial"/>
              </a:rPr>
              <a:t>de 2024</a:t>
            </a:r>
            <a:endParaRPr kumimoji="0" lang="en-US" sz="1333" b="0" i="0" u="none" strike="noStrike" kern="1200" cap="none" spc="107" normalizeH="0" baseline="0" noProof="0" dirty="0">
              <a:ln>
                <a:noFill/>
              </a:ln>
              <a:solidFill>
                <a:srgbClr val="49403C"/>
              </a:solidFill>
              <a:effectLst/>
              <a:uLnTx/>
              <a:uFillTx/>
              <a:latin typeface="Arial"/>
              <a:ea typeface="+mn-ea"/>
              <a:cs typeface="Arial"/>
            </a:endParaRPr>
          </a:p>
        </p:txBody>
      </p:sp>
      <p:sp>
        <p:nvSpPr>
          <p:cNvPr id="28" name="TextBox 27">
            <a:extLst>
              <a:ext uri="{FF2B5EF4-FFF2-40B4-BE49-F238E27FC236}">
                <a16:creationId xmlns:a16="http://schemas.microsoft.com/office/drawing/2014/main" id="{549CFC34-02A3-076F-8646-D7D06D29E4B3}"/>
              </a:ext>
            </a:extLst>
          </p:cNvPr>
          <p:cNvSpPr txBox="1"/>
          <p:nvPr/>
        </p:nvSpPr>
        <p:spPr>
          <a:xfrm>
            <a:off x="534234" y="5952220"/>
            <a:ext cx="10892806" cy="221664"/>
          </a:xfrm>
          <a:prstGeom prst="rect">
            <a:avLst/>
          </a:prstGeom>
        </p:spPr>
        <p:txBody>
          <a:bodyPr wrap="square" lIns="0" tIns="0" rIns="0" bIns="0" rtlCol="0" anchor="t">
            <a:spAutoFit/>
          </a:bodyPr>
          <a:lstStyle/>
          <a:p>
            <a:pPr marL="0" marR="0" lvl="0" indent="0" algn="l" defTabSz="914446" rtl="0" eaLnBrk="1" fontAlgn="auto" latinLnBrk="0" hangingPunct="1">
              <a:lnSpc>
                <a:spcPts val="1867"/>
              </a:lnSpc>
              <a:spcBef>
                <a:spcPts val="0"/>
              </a:spcBef>
              <a:spcAft>
                <a:spcPts val="0"/>
              </a:spcAft>
              <a:buClrTx/>
              <a:buSzTx/>
              <a:buFontTx/>
              <a:buNone/>
              <a:tabLst/>
              <a:defRPr/>
            </a:pPr>
            <a:r>
              <a:rPr kumimoji="0" lang="en-US" sz="1333" b="0" i="0" u="none" strike="noStrike" kern="1200" cap="none" spc="107" normalizeH="0" baseline="0" noProof="0" dirty="0">
                <a:ln>
                  <a:noFill/>
                </a:ln>
                <a:solidFill>
                  <a:srgbClr val="49403C"/>
                </a:solidFill>
                <a:effectLst/>
                <a:uLnTx/>
                <a:uFillTx/>
                <a:latin typeface="Arial"/>
                <a:ea typeface="+mn-ea"/>
                <a:cs typeface="Arial"/>
              </a:rPr>
              <a:t>A finales de octubre, contábamos </a:t>
            </a:r>
            <a:r>
              <a:rPr kumimoji="0" lang="en-US" sz="1333" b="1" i="0" u="none" strike="noStrike" kern="1200" cap="none" spc="107" normalizeH="0" baseline="0" noProof="0" dirty="0">
                <a:ln>
                  <a:noFill/>
                </a:ln>
                <a:solidFill>
                  <a:srgbClr val="49403C"/>
                </a:solidFill>
                <a:effectLst/>
                <a:uLnTx/>
                <a:uFillTx/>
                <a:latin typeface="Arial"/>
                <a:ea typeface="+mn-ea"/>
                <a:cs typeface="Arial"/>
              </a:rPr>
              <a:t>con 1.557 miembros y afiliados en 149 países</a:t>
            </a:r>
            <a:r>
              <a:rPr kumimoji="0" lang="en-US" sz="1333" b="0" i="0" u="none" strike="noStrike" kern="1200" cap="none" spc="107" normalizeH="0" baseline="0" noProof="0" dirty="0">
                <a:ln>
                  <a:noFill/>
                </a:ln>
                <a:solidFill>
                  <a:srgbClr val="49403C"/>
                </a:solidFill>
                <a:effectLst/>
                <a:uLnTx/>
                <a:uFillTx/>
                <a:latin typeface="Arial"/>
                <a:ea typeface="+mn-ea"/>
                <a:cs typeface="Arial"/>
              </a:rPr>
              <a:t>.</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5"/>
          <p:cNvGrpSpPr/>
          <p:nvPr/>
        </p:nvGrpSpPr>
        <p:grpSpPr>
          <a:xfrm rot="-10800000">
            <a:off x="0" y="5290575"/>
            <a:ext cx="12262104" cy="1711353"/>
            <a:chOff x="0" y="0"/>
            <a:chExt cx="25437391" cy="3422706"/>
          </a:xfrm>
        </p:grpSpPr>
        <p:sp>
          <p:nvSpPr>
            <p:cNvPr id="6" name="AutoShape 6"/>
            <p:cNvSpPr/>
            <p:nvPr/>
          </p:nvSpPr>
          <p:spPr>
            <a:xfrm rot="5400000">
              <a:off x="12148245" y="-12148245"/>
              <a:ext cx="1140902" cy="25437391"/>
            </a:xfrm>
            <a:prstGeom prst="rect">
              <a:avLst/>
            </a:prstGeom>
            <a:solidFill>
              <a:srgbClr val="008494">
                <a:alpha val="69804"/>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AutoShape 7"/>
            <p:cNvSpPr/>
            <p:nvPr/>
          </p:nvSpPr>
          <p:spPr>
            <a:xfrm rot="5400000">
              <a:off x="12148245" y="-11007343"/>
              <a:ext cx="1140902" cy="25437391"/>
            </a:xfrm>
            <a:prstGeom prst="rect">
              <a:avLst/>
            </a:prstGeom>
            <a:solidFill>
              <a:srgbClr val="66B5BF">
                <a:alpha val="40000"/>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AutoShape 8"/>
            <p:cNvSpPr/>
            <p:nvPr/>
          </p:nvSpPr>
          <p:spPr>
            <a:xfrm rot="5400000">
              <a:off x="12148245" y="-9866441"/>
              <a:ext cx="1140902" cy="25437391"/>
            </a:xfrm>
            <a:prstGeom prst="rect">
              <a:avLst/>
            </a:prstGeom>
            <a:solidFill>
              <a:srgbClr val="66B5BF">
                <a:alpha val="9804"/>
              </a:srgbClr>
            </a:solidFill>
          </p:spPr>
          <p:txBody>
            <a:bodyPr/>
            <a:lstStyle/>
            <a:p>
              <a:pPr marL="0" marR="0" lvl="0" indent="0" algn="l" defTabSz="914446"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27" name="TextBox 27">
            <a:extLst>
              <a:ext uri="{FF2B5EF4-FFF2-40B4-BE49-F238E27FC236}">
                <a16:creationId xmlns:a16="http://schemas.microsoft.com/office/drawing/2014/main" id="{52A87100-BAAF-2BEB-0354-7D9C0BD0FBA0}"/>
              </a:ext>
            </a:extLst>
          </p:cNvPr>
          <p:cNvSpPr txBox="1"/>
          <p:nvPr/>
        </p:nvSpPr>
        <p:spPr>
          <a:xfrm>
            <a:off x="534234" y="5373133"/>
            <a:ext cx="10892806" cy="221664"/>
          </a:xfrm>
          <a:prstGeom prst="rect">
            <a:avLst/>
          </a:prstGeom>
        </p:spPr>
        <p:txBody>
          <a:bodyPr wrap="square" lIns="0" tIns="0" rIns="0" bIns="0" rtlCol="0" anchor="t">
            <a:spAutoFit/>
          </a:bodyPr>
          <a:lstStyle/>
          <a:p>
            <a:pPr marL="0" marR="0" lvl="0" indent="0" algn="l" defTabSz="914446" rtl="0" eaLnBrk="1" fontAlgn="auto" latinLnBrk="0" hangingPunct="1">
              <a:lnSpc>
                <a:spcPts val="1867"/>
              </a:lnSpc>
              <a:spcBef>
                <a:spcPts val="0"/>
              </a:spcBef>
              <a:spcAft>
                <a:spcPts val="0"/>
              </a:spcAft>
              <a:buClrTx/>
              <a:buSzTx/>
              <a:buFontTx/>
              <a:buNone/>
              <a:tabLst/>
              <a:defRPr/>
            </a:pPr>
            <a:r>
              <a:rPr kumimoji="0" lang="en-US" sz="1333" b="0" i="0" u="none" strike="noStrike" kern="1200" cap="none" spc="107" normalizeH="0" baseline="0" noProof="0" dirty="0">
                <a:ln>
                  <a:noFill/>
                </a:ln>
                <a:solidFill>
                  <a:srgbClr val="49403C"/>
                </a:solidFill>
                <a:effectLst/>
                <a:uLnTx/>
                <a:uFillTx/>
                <a:latin typeface="Arial"/>
                <a:ea typeface="+mn-ea"/>
                <a:cs typeface="Arial"/>
              </a:rPr>
              <a:t>Cifras a partir de octubre de 2024.</a:t>
            </a:r>
          </a:p>
        </p:txBody>
      </p:sp>
      <p:sp>
        <p:nvSpPr>
          <p:cNvPr id="28" name="TextBox 27">
            <a:extLst>
              <a:ext uri="{FF2B5EF4-FFF2-40B4-BE49-F238E27FC236}">
                <a16:creationId xmlns:a16="http://schemas.microsoft.com/office/drawing/2014/main" id="{549CFC34-02A3-076F-8646-D7D06D29E4B3}"/>
              </a:ext>
            </a:extLst>
          </p:cNvPr>
          <p:cNvSpPr txBox="1"/>
          <p:nvPr/>
        </p:nvSpPr>
        <p:spPr>
          <a:xfrm>
            <a:off x="534234" y="5952220"/>
            <a:ext cx="10892806" cy="221664"/>
          </a:xfrm>
          <a:prstGeom prst="rect">
            <a:avLst/>
          </a:prstGeom>
        </p:spPr>
        <p:txBody>
          <a:bodyPr wrap="square" lIns="0" tIns="0" rIns="0" bIns="0" rtlCol="0" anchor="t">
            <a:spAutoFit/>
          </a:bodyPr>
          <a:lstStyle/>
          <a:p>
            <a:pPr marL="0" marR="0" lvl="0" indent="0" algn="l" defTabSz="914446" rtl="0" eaLnBrk="1" fontAlgn="auto" latinLnBrk="0" hangingPunct="1">
              <a:lnSpc>
                <a:spcPts val="1867"/>
              </a:lnSpc>
              <a:spcBef>
                <a:spcPts val="0"/>
              </a:spcBef>
              <a:spcAft>
                <a:spcPts val="0"/>
              </a:spcAft>
              <a:buClrTx/>
              <a:buSzTx/>
              <a:buFontTx/>
              <a:buNone/>
              <a:tabLst/>
              <a:defRPr/>
            </a:pPr>
            <a:r>
              <a:rPr kumimoji="0" lang="en-GB" sz="1333" b="0" i="0" u="none" strike="noStrike" kern="1200" cap="none" spc="107" normalizeH="0" baseline="0" noProof="0" dirty="0">
                <a:ln>
                  <a:noFill/>
                </a:ln>
                <a:solidFill>
                  <a:srgbClr val="49403C"/>
                </a:solidFill>
                <a:effectLst/>
                <a:uLnTx/>
                <a:uFillTx/>
                <a:latin typeface="Arial"/>
                <a:ea typeface="+mn-ea"/>
                <a:cs typeface="Arial"/>
              </a:rPr>
              <a:t>A finales de octubre, contábamos </a:t>
            </a:r>
            <a:r>
              <a:rPr kumimoji="0" lang="en-GB" sz="1333" b="1" i="0" u="none" strike="noStrike" kern="1200" cap="none" spc="107" normalizeH="0" baseline="0" noProof="0" dirty="0">
                <a:ln>
                  <a:noFill/>
                </a:ln>
                <a:solidFill>
                  <a:srgbClr val="49403C"/>
                </a:solidFill>
                <a:effectLst/>
                <a:uLnTx/>
                <a:uFillTx/>
                <a:latin typeface="Arial"/>
                <a:ea typeface="+mn-ea"/>
                <a:cs typeface="Arial"/>
              </a:rPr>
              <a:t>con miembros de la organización en 149 países</a:t>
            </a:r>
            <a:r>
              <a:rPr kumimoji="0" lang="en-GB" sz="1333" b="0" i="0" u="none" strike="noStrike" kern="1200" cap="none" spc="107" normalizeH="0" baseline="0" noProof="0" dirty="0">
                <a:ln>
                  <a:noFill/>
                </a:ln>
                <a:solidFill>
                  <a:srgbClr val="49403C"/>
                </a:solidFill>
                <a:effectLst/>
                <a:uLnTx/>
                <a:uFillTx/>
                <a:latin typeface="Arial"/>
                <a:ea typeface="+mn-ea"/>
                <a:cs typeface="Arial"/>
              </a:rPr>
              <a:t>.</a:t>
            </a:r>
          </a:p>
        </p:txBody>
      </p:sp>
      <p:graphicFrame>
        <p:nvGraphicFramePr>
          <p:cNvPr id="31" name="Chart 30">
            <a:extLst>
              <a:ext uri="{FF2B5EF4-FFF2-40B4-BE49-F238E27FC236}">
                <a16:creationId xmlns:a16="http://schemas.microsoft.com/office/drawing/2014/main" id="{5ACB4254-20B5-3B99-F6A7-A8F46295DC28}"/>
              </a:ext>
            </a:extLst>
          </p:cNvPr>
          <p:cNvGraphicFramePr/>
          <p:nvPr>
            <p:extLst>
              <p:ext uri="{D42A27DB-BD31-4B8C-83A1-F6EECF244321}">
                <p14:modId xmlns:p14="http://schemas.microsoft.com/office/powerpoint/2010/main" val="1996523525"/>
              </p:ext>
            </p:extLst>
          </p:nvPr>
        </p:nvGraphicFramePr>
        <p:xfrm>
          <a:off x="534234" y="719667"/>
          <a:ext cx="11039928" cy="457090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4333231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312AC-7C59-20A8-F628-E270405664FC}"/>
            </a:ext>
          </a:extLst>
        </p:cNvPr>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B6D5C9C4-DB11-CB4D-4787-BABBA8DD5E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90F188A-61F8-6E4E-BEB4-E24F49A5F6BB}"/>
              </a:ext>
            </a:extLst>
          </p:cNvPr>
          <p:cNvSpPr txBox="1"/>
          <p:nvPr/>
        </p:nvSpPr>
        <p:spPr>
          <a:xfrm>
            <a:off x="836212" y="2724857"/>
            <a:ext cx="10519576" cy="830997"/>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Afiliación a la IFLA</a:t>
            </a:r>
          </a:p>
        </p:txBody>
      </p:sp>
      <p:pic>
        <p:nvPicPr>
          <p:cNvPr id="9" name="Picture 8" descr="A white grid with black letters&#10;&#10;Description automatically generated">
            <a:extLst>
              <a:ext uri="{FF2B5EF4-FFF2-40B4-BE49-F238E27FC236}">
                <a16:creationId xmlns:a16="http://schemas.microsoft.com/office/drawing/2014/main" id="{628C2C52-643C-8714-61D2-9908298636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90493165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map of the south america&#10;&#10;Description automatically generated">
            <a:extLst>
              <a:ext uri="{FF2B5EF4-FFF2-40B4-BE49-F238E27FC236}">
                <a16:creationId xmlns:a16="http://schemas.microsoft.com/office/drawing/2014/main" id="{88D0D68A-181E-7038-82C0-CEEA9E802881}"/>
              </a:ext>
            </a:extLst>
          </p:cNvPr>
          <p:cNvPicPr>
            <a:picLocks noChangeAspect="1"/>
          </p:cNvPicPr>
          <p:nvPr/>
        </p:nvPicPr>
        <p:blipFill>
          <a:blip r:embed="rId2">
            <a:extLst>
              <a:ext uri="{28A0092B-C50C-407E-A947-70E740481C1C}">
                <a14:useLocalDpi xmlns:a14="http://schemas.microsoft.com/office/drawing/2010/main" val="0"/>
              </a:ext>
            </a:extLst>
          </a:blip>
          <a:srcRect b="8163"/>
          <a:stretch/>
        </p:blipFill>
        <p:spPr>
          <a:xfrm>
            <a:off x="-1919459" y="0"/>
            <a:ext cx="14111459" cy="7090611"/>
          </a:xfrm>
          <a:prstGeom prst="rect">
            <a:avLst/>
          </a:prstGeom>
        </p:spPr>
      </p:pic>
    </p:spTree>
    <p:extLst>
      <p:ext uri="{BB962C8B-B14F-4D97-AF65-F5344CB8AC3E}">
        <p14:creationId xmlns:p14="http://schemas.microsoft.com/office/powerpoint/2010/main" val="4242937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Funciones</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2985433"/>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1"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Kristine y Stephen</a:t>
            </a: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 Moderadores, apoyo adicional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1"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Esther</a:t>
            </a: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 Mantener el espectáculo en marcha</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1"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Cristina</a:t>
            </a: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 Grabando los recuerdos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1"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Arlene y Fernando</a:t>
            </a: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 consultoría de impacto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1"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Despina </a:t>
            </a:r>
            <a:r>
              <a:rPr kumimoji="0" lang="en-US" sz="2400" b="1" i="0" u="none" strike="noStrike" kern="1200" cap="none" spc="30" normalizeH="0" baseline="0" noProof="0" dirty="0" err="1">
                <a:ln>
                  <a:noFill/>
                </a:ln>
                <a:solidFill>
                  <a:srgbClr val="49403C"/>
                </a:solidFill>
                <a:effectLst/>
                <a:uLnTx/>
                <a:uFillTx/>
                <a:latin typeface="Arial" panose="020B0604020202020204" pitchFamily="34" charset="0"/>
                <a:ea typeface="+mn-ea"/>
                <a:cs typeface="+mn-cs"/>
              </a:rPr>
              <a:t>Gerasimidou</a:t>
            </a: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 ¡aquí en espíritu!</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1" i="0" u="none" strike="noStrike" kern="1200" cap="none" spc="30" normalizeH="0" baseline="0" noProof="0" dirty="0" err="1">
                <a:ln>
                  <a:noFill/>
                </a:ln>
                <a:solidFill>
                  <a:srgbClr val="49403C"/>
                </a:solidFill>
                <a:effectLst/>
                <a:uLnTx/>
                <a:uFillTx/>
                <a:latin typeface="Arial" panose="020B0604020202020204" pitchFamily="34" charset="0"/>
                <a:ea typeface="+mn-ea"/>
                <a:cs typeface="+mn-cs"/>
              </a:rPr>
              <a:t>Ustedes</a:t>
            </a: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 ¡esencial para el éxito de nuestro tiempo juntos!</a:t>
            </a:r>
          </a:p>
        </p:txBody>
      </p:sp>
    </p:spTree>
    <p:extLst>
      <p:ext uri="{BB962C8B-B14F-4D97-AF65-F5344CB8AC3E}">
        <p14:creationId xmlns:p14="http://schemas.microsoft.com/office/powerpoint/2010/main" val="375709477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2" y="5146647"/>
            <a:ext cx="4239473" cy="1711353"/>
            <a:chOff x="0" y="0"/>
            <a:chExt cx="14540791" cy="3422706"/>
          </a:xfrm>
        </p:grpSpPr>
        <p:sp>
          <p:nvSpPr>
            <p:cNvPr id="3" name="AutoShape 3"/>
            <p:cNvSpPr/>
            <p:nvPr/>
          </p:nvSpPr>
          <p:spPr>
            <a:xfrm rot="5400000">
              <a:off x="6699945" y="-6699945"/>
              <a:ext cx="1140902" cy="14540791"/>
            </a:xfrm>
            <a:prstGeom prst="rect">
              <a:avLst/>
            </a:prstGeom>
            <a:solidFill>
              <a:srgbClr val="2F8662">
                <a:alpha val="6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rot="5400000">
              <a:off x="6699945" y="-5559043"/>
              <a:ext cx="1140902" cy="14540791"/>
            </a:xfrm>
            <a:prstGeom prst="rect">
              <a:avLst/>
            </a:prstGeom>
            <a:solidFill>
              <a:srgbClr val="2F8662">
                <a:alpha val="40000"/>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rot="5400000">
              <a:off x="6699945" y="-4418141"/>
              <a:ext cx="1140902" cy="14540791"/>
            </a:xfrm>
            <a:prstGeom prst="rect">
              <a:avLst/>
            </a:prstGeom>
            <a:solidFill>
              <a:srgbClr val="2F8662">
                <a:alpha val="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6" name="Freeform 6"/>
          <p:cNvSpPr/>
          <p:nvPr/>
        </p:nvSpPr>
        <p:spPr>
          <a:xfrm>
            <a:off x="4239472" y="0"/>
            <a:ext cx="7952528" cy="6858000"/>
          </a:xfrm>
          <a:custGeom>
            <a:avLst/>
            <a:gdLst/>
            <a:ahLst/>
            <a:cxnLst/>
            <a:rect l="l" t="t" r="r" b="b"/>
            <a:pathLst>
              <a:path w="11928792" h="10287000">
                <a:moveTo>
                  <a:pt x="0" y="0"/>
                </a:moveTo>
                <a:lnTo>
                  <a:pt x="11928792" y="0"/>
                </a:lnTo>
                <a:lnTo>
                  <a:pt x="11928792" y="10287000"/>
                </a:lnTo>
                <a:lnTo>
                  <a:pt x="0" y="10287000"/>
                </a:lnTo>
                <a:lnTo>
                  <a:pt x="0" y="0"/>
                </a:lnTo>
                <a:close/>
              </a:path>
            </a:pathLst>
          </a:custGeom>
          <a:blipFill>
            <a:blip r:embed="rId2"/>
            <a:stretch>
              <a:fillRect l="-10305" r="-10305"/>
            </a:stretch>
          </a:blip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AutoShape 7"/>
          <p:cNvSpPr/>
          <p:nvPr/>
        </p:nvSpPr>
        <p:spPr>
          <a:xfrm>
            <a:off x="4239472" y="-1"/>
            <a:ext cx="7952528" cy="6858000"/>
          </a:xfrm>
          <a:prstGeom prst="rect">
            <a:avLst/>
          </a:prstGeom>
          <a:solidFill>
            <a:srgbClr val="2F8662">
              <a:alpha val="82745"/>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TextBox 8"/>
          <p:cNvSpPr txBox="1"/>
          <p:nvPr/>
        </p:nvSpPr>
        <p:spPr>
          <a:xfrm>
            <a:off x="638175" y="1067523"/>
            <a:ext cx="3146659" cy="1163267"/>
          </a:xfrm>
          <a:prstGeom prst="rect">
            <a:avLst/>
          </a:prstGeom>
        </p:spPr>
        <p:txBody>
          <a:bodyPr wrap="square" lIns="0" tIns="0" rIns="0" bIns="0" rtlCol="0" anchor="t">
            <a:spAutoFit/>
          </a:bodyPr>
          <a:lstStyle/>
          <a:p>
            <a:pPr marL="0" marR="0" lvl="0" indent="0" algn="l" defTabSz="60966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panose="020B0604020202020204"/>
                <a:ea typeface="+mn-ea"/>
                <a:cs typeface="+mn-cs"/>
              </a:rPr>
              <a:t>¿Qué significa </a:t>
            </a:r>
          </a:p>
          <a:p>
            <a:pPr marL="0" marR="0" lvl="0" indent="0" algn="l" defTabSz="60966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panose="020B0604020202020204"/>
                <a:ea typeface="+mn-ea"/>
                <a:cs typeface="Arial" panose="020B0604020202020204" pitchFamily="34" charset="0"/>
              </a:rPr>
              <a:t>¿Qué significa para usted ser miembro de la IFLA?</a:t>
            </a:r>
          </a:p>
        </p:txBody>
      </p:sp>
      <p:sp>
        <p:nvSpPr>
          <p:cNvPr id="10" name="TextBox 10"/>
          <p:cNvSpPr txBox="1"/>
          <p:nvPr/>
        </p:nvSpPr>
        <p:spPr>
          <a:xfrm>
            <a:off x="4694110" y="822023"/>
            <a:ext cx="7043252" cy="4062074"/>
          </a:xfrm>
          <a:prstGeom prst="rect">
            <a:avLst/>
          </a:prstGeom>
        </p:spPr>
        <p:txBody>
          <a:bodyPr lIns="0" tIns="0" rIns="0" bIns="0" rtlCol="0" anchor="t">
            <a:spAutoFit/>
          </a:bodyPr>
          <a:lstStyle/>
          <a:p>
            <a:pPr marL="0" marR="0" lvl="0" indent="0" algn="ctr" defTabSz="60966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200" normalizeH="0" baseline="0" noProof="0">
                <a:ln>
                  <a:noFill/>
                </a:ln>
                <a:solidFill>
                  <a:srgbClr val="FFFFFF"/>
                </a:solidFill>
                <a:effectLst/>
                <a:uLnTx/>
                <a:uFillTx/>
                <a:latin typeface="Arial Black" panose="020B0A04020102020204" pitchFamily="34" charset="0"/>
                <a:ea typeface="+mn-ea"/>
                <a:cs typeface="+mn-cs"/>
              </a:rPr>
              <a:t>SER BIBLIOTECARIO ES UNA MISIÓN. </a:t>
            </a:r>
          </a:p>
          <a:p>
            <a:pPr marL="0" marR="0" lvl="0" indent="0" algn="ctr" defTabSz="60966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200" normalizeH="0" baseline="0" noProof="0">
                <a:ln>
                  <a:noFill/>
                </a:ln>
                <a:solidFill>
                  <a:srgbClr val="FFFFFF"/>
                </a:solidFill>
                <a:effectLst/>
                <a:uLnTx/>
                <a:uFillTx/>
                <a:latin typeface="Arial Black" panose="020B0A04020102020204" pitchFamily="34" charset="0"/>
                <a:ea typeface="+mn-ea"/>
                <a:cs typeface="+mn-cs"/>
              </a:rPr>
              <a:t>PERO ESTAR CON LOS BIBLIOTECARIOS TAMBIÉN ESTÁ EN EL CORAZÓN DE NUESTRA PROFESIÓN. </a:t>
            </a:r>
          </a:p>
          <a:p>
            <a:pPr marL="0" marR="0" lvl="0" indent="0" algn="ctr" defTabSz="609660" rtl="0" eaLnBrk="1" fontAlgn="auto" latinLnBrk="0" hangingPunct="1">
              <a:lnSpc>
                <a:spcPct val="100000"/>
              </a:lnSpc>
              <a:spcBef>
                <a:spcPts val="0"/>
              </a:spcBef>
              <a:spcAft>
                <a:spcPts val="0"/>
              </a:spcAft>
              <a:buClrTx/>
              <a:buSzTx/>
              <a:buFontTx/>
              <a:buNone/>
              <a:tabLst/>
              <a:defRPr/>
            </a:pPr>
            <a:endParaRPr kumimoji="0" lang="en-US" sz="2933" b="0" i="0" u="none" strike="noStrike" kern="1200" cap="none" spc="200" normalizeH="0" baseline="0" noProof="0">
              <a:ln>
                <a:noFill/>
              </a:ln>
              <a:solidFill>
                <a:srgbClr val="FFFFFF"/>
              </a:solidFill>
              <a:effectLst/>
              <a:uLnTx/>
              <a:uFillTx/>
              <a:latin typeface="Arial Black" panose="020B0A04020102020204" pitchFamily="34" charset="0"/>
              <a:ea typeface="+mn-ea"/>
              <a:cs typeface="+mn-cs"/>
            </a:endParaRPr>
          </a:p>
          <a:p>
            <a:pPr marL="0" marR="0" lvl="0" indent="0" algn="ctr" defTabSz="609660" rtl="0" eaLnBrk="1" fontAlgn="auto" latinLnBrk="0" hangingPunct="1">
              <a:lnSpc>
                <a:spcPct val="100000"/>
              </a:lnSpc>
              <a:spcBef>
                <a:spcPts val="0"/>
              </a:spcBef>
              <a:spcAft>
                <a:spcPts val="0"/>
              </a:spcAft>
              <a:buClrTx/>
              <a:buSzTx/>
              <a:buFontTx/>
              <a:buNone/>
              <a:tabLst/>
              <a:defRPr/>
            </a:pPr>
            <a:r>
              <a:rPr kumimoji="0" lang="en-US" sz="2933" b="0" i="0" u="none" strike="noStrike" kern="1200" cap="none" spc="200" normalizeH="0" baseline="0" noProof="0">
                <a:ln>
                  <a:noFill/>
                </a:ln>
                <a:solidFill>
                  <a:srgbClr val="FFFFFF"/>
                </a:solidFill>
                <a:effectLst/>
                <a:uLnTx/>
                <a:uFillTx/>
                <a:latin typeface="Arial Black" panose="020B0A04020102020204" pitchFamily="34" charset="0"/>
                <a:ea typeface="+mn-ea"/>
                <a:cs typeface="+mn-cs"/>
              </a:rPr>
              <a:t>IFLA NOS PROPORCIONA ENCUENTRO, DIÁLOGO Y CONOCIMIENTO.</a:t>
            </a:r>
          </a:p>
        </p:txBody>
      </p:sp>
      <p:sp>
        <p:nvSpPr>
          <p:cNvPr id="12" name="TextBox 11">
            <a:extLst>
              <a:ext uri="{FF2B5EF4-FFF2-40B4-BE49-F238E27FC236}">
                <a16:creationId xmlns:a16="http://schemas.microsoft.com/office/drawing/2014/main" id="{A8A57851-F2EC-DB23-286E-EC5F00530ABF}"/>
              </a:ext>
            </a:extLst>
          </p:cNvPr>
          <p:cNvSpPr txBox="1"/>
          <p:nvPr/>
        </p:nvSpPr>
        <p:spPr>
          <a:xfrm>
            <a:off x="5322644" y="5243347"/>
            <a:ext cx="6183556" cy="373949"/>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1" u="none" strike="noStrike" kern="1200" cap="none" spc="113" normalizeH="0" baseline="0" noProof="0">
                <a:ln>
                  <a:noFill/>
                </a:ln>
                <a:solidFill>
                  <a:srgbClr val="FFFFFF"/>
                </a:solidFill>
                <a:effectLst/>
                <a:uLnTx/>
                <a:uFillTx/>
                <a:latin typeface="Arial" panose="020B0604020202020204" pitchFamily="34" charset="0"/>
                <a:ea typeface="+mn-ea"/>
                <a:cs typeface="+mn-cs"/>
              </a:rPr>
              <a:t>Afiliado personal de la IFLA</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1" y="5162759"/>
            <a:ext cx="5052775" cy="1695140"/>
            <a:chOff x="-1" y="32426"/>
            <a:chExt cx="14540792" cy="3390280"/>
          </a:xfrm>
        </p:grpSpPr>
        <p:sp>
          <p:nvSpPr>
            <p:cNvPr id="3" name="AutoShape 3"/>
            <p:cNvSpPr/>
            <p:nvPr/>
          </p:nvSpPr>
          <p:spPr>
            <a:xfrm rot="5400000">
              <a:off x="6699944" y="-6667519"/>
              <a:ext cx="1140902" cy="14540791"/>
            </a:xfrm>
            <a:prstGeom prst="rect">
              <a:avLst/>
            </a:prstGeom>
            <a:solidFill>
              <a:srgbClr val="D94B47">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4"/>
            <p:cNvSpPr/>
            <p:nvPr/>
          </p:nvSpPr>
          <p:spPr>
            <a:xfrm rot="5400000">
              <a:off x="6699945" y="-5559043"/>
              <a:ext cx="1140902" cy="14540791"/>
            </a:xfrm>
            <a:prstGeom prst="rect">
              <a:avLst/>
            </a:prstGeom>
            <a:solidFill>
              <a:srgbClr val="D94B47">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rot="5400000">
              <a:off x="6699945" y="-4418141"/>
              <a:ext cx="1140902" cy="14540791"/>
            </a:xfrm>
            <a:prstGeom prst="rect">
              <a:avLst/>
            </a:prstGeom>
            <a:solidFill>
              <a:srgbClr val="D94B47">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6" name="Picture 6"/>
          <p:cNvPicPr>
            <a:picLocks noChangeAspect="1"/>
          </p:cNvPicPr>
          <p:nvPr/>
        </p:nvPicPr>
        <p:blipFill>
          <a:blip r:embed="rId2"/>
          <a:srcRect l="23357" r="8515"/>
          <a:stretch>
            <a:fillRect/>
          </a:stretch>
        </p:blipFill>
        <p:spPr>
          <a:xfrm>
            <a:off x="4239472" y="-324367"/>
            <a:ext cx="8328664" cy="7182367"/>
          </a:xfrm>
          <a:prstGeom prst="rect">
            <a:avLst/>
          </a:prstGeom>
        </p:spPr>
      </p:pic>
      <p:sp>
        <p:nvSpPr>
          <p:cNvPr id="7" name="AutoShape 7"/>
          <p:cNvSpPr/>
          <p:nvPr/>
        </p:nvSpPr>
        <p:spPr>
          <a:xfrm>
            <a:off x="4239472" y="0"/>
            <a:ext cx="8150446" cy="6858000"/>
          </a:xfrm>
          <a:prstGeom prst="rect">
            <a:avLst/>
          </a:prstGeom>
          <a:solidFill>
            <a:srgbClr val="D94B47">
              <a:alpha val="82745"/>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TextBox 10"/>
          <p:cNvSpPr txBox="1"/>
          <p:nvPr/>
        </p:nvSpPr>
        <p:spPr>
          <a:xfrm>
            <a:off x="5222917" y="1296073"/>
            <a:ext cx="6183556" cy="3610732"/>
          </a:xfrm>
          <a:prstGeom prst="rect">
            <a:avLst/>
          </a:prstGeom>
        </p:spPr>
        <p:txBody>
          <a:bodyPr lIns="0" tIns="0" rIns="0" bIns="0" rtlCol="0" anchor="t">
            <a:spAutoFit/>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kumimoji="0" lang="en-US" sz="2933" b="1" i="0" u="none" strike="noStrike" kern="1200" cap="none" spc="239" normalizeH="0" baseline="0" noProof="0" dirty="0">
                <a:ln>
                  <a:noFill/>
                </a:ln>
                <a:solidFill>
                  <a:srgbClr val="FFFFFF"/>
                </a:solidFill>
                <a:effectLst/>
                <a:uLnTx/>
                <a:uFillTx/>
                <a:latin typeface="Arial Black" panose="020B0604020202020204" pitchFamily="34" charset="0"/>
                <a:ea typeface="+mn-ea"/>
                <a:cs typeface="+mn-cs"/>
              </a:rPr>
              <a:t>COMO MIEMBRO DEL COMITÉ DE POBLACIONES MULTICULTURALES, </a:t>
            </a:r>
          </a:p>
          <a:p>
            <a:pPr marL="0" marR="0" lvl="0" indent="0" algn="ctr" defTabSz="609630" rtl="0" eaLnBrk="1" fontAlgn="auto" latinLnBrk="0" hangingPunct="1">
              <a:lnSpc>
                <a:spcPct val="100000"/>
              </a:lnSpc>
              <a:spcBef>
                <a:spcPts val="0"/>
              </a:spcBef>
              <a:spcAft>
                <a:spcPts val="0"/>
              </a:spcAft>
              <a:buClrTx/>
              <a:buSzTx/>
              <a:buFontTx/>
              <a:buNone/>
              <a:tabLst/>
              <a:defRPr/>
            </a:pPr>
            <a:r>
              <a:rPr kumimoji="0" lang="en-US" sz="2933" b="1" i="0" u="none" strike="noStrike" kern="1200" cap="none" spc="239" normalizeH="0" baseline="0" noProof="0" dirty="0">
                <a:ln>
                  <a:noFill/>
                </a:ln>
                <a:solidFill>
                  <a:srgbClr val="FFFFFF"/>
                </a:solidFill>
                <a:effectLst/>
                <a:uLnTx/>
                <a:uFillTx/>
                <a:latin typeface="Arial Black" panose="020B0604020202020204" pitchFamily="34" charset="0"/>
                <a:ea typeface="+mn-ea"/>
                <a:cs typeface="+mn-cs"/>
              </a:rPr>
              <a:t>HE RECIBIDO UNA CONVOCATORIA PARA UN CAPÍTULO DE UN LIBRO ¡Y SERÁ LA PRIMERA VEZ QUE ME PUBLIQUEN! </a:t>
            </a:r>
          </a:p>
        </p:txBody>
      </p:sp>
      <p:sp>
        <p:nvSpPr>
          <p:cNvPr id="12" name="TextBox 8">
            <a:extLst>
              <a:ext uri="{FF2B5EF4-FFF2-40B4-BE49-F238E27FC236}">
                <a16:creationId xmlns:a16="http://schemas.microsoft.com/office/drawing/2014/main" id="{E13831BC-EB9B-6878-F1A9-B193B62819EA}"/>
              </a:ext>
            </a:extLst>
          </p:cNvPr>
          <p:cNvSpPr txBox="1"/>
          <p:nvPr/>
        </p:nvSpPr>
        <p:spPr>
          <a:xfrm>
            <a:off x="638175" y="1067522"/>
            <a:ext cx="3146659" cy="1163267"/>
          </a:xfrm>
          <a:prstGeom prst="rect">
            <a:avLst/>
          </a:prstGeom>
        </p:spPr>
        <p:txBody>
          <a:bodyPr wrap="square" lIns="0" tIns="0" rIns="0" bIns="0" rtlCol="0" anchor="t">
            <a:spAutoFit/>
          </a:bodyPr>
          <a:lstStyle/>
          <a:p>
            <a:pPr marL="0" marR="0" lvl="0" indent="0" algn="l" defTabSz="60966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panose="020B0604020202020204" pitchFamily="34" charset="0"/>
                <a:ea typeface="+mn-ea"/>
                <a:cs typeface="Arial" panose="020B0604020202020204" pitchFamily="34" charset="0"/>
              </a:rPr>
              <a:t>¿Qué es lo más destacado de su pertenencia a la IFLA?</a:t>
            </a:r>
          </a:p>
        </p:txBody>
      </p:sp>
      <p:sp>
        <p:nvSpPr>
          <p:cNvPr id="13" name="TextBox 12">
            <a:extLst>
              <a:ext uri="{FF2B5EF4-FFF2-40B4-BE49-F238E27FC236}">
                <a16:creationId xmlns:a16="http://schemas.microsoft.com/office/drawing/2014/main" id="{31F85BA9-0726-46E0-1E8F-316A3094C341}"/>
              </a:ext>
            </a:extLst>
          </p:cNvPr>
          <p:cNvSpPr txBox="1"/>
          <p:nvPr/>
        </p:nvSpPr>
        <p:spPr>
          <a:xfrm>
            <a:off x="5322644" y="5243347"/>
            <a:ext cx="6183556" cy="373949"/>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1" u="none" strike="noStrike" kern="1200" cap="none" spc="113" normalizeH="0" baseline="0" noProof="0">
                <a:ln>
                  <a:noFill/>
                </a:ln>
                <a:solidFill>
                  <a:srgbClr val="FFFFFF"/>
                </a:solidFill>
                <a:effectLst/>
                <a:uLnTx/>
                <a:uFillTx/>
                <a:latin typeface="Arial" panose="020B0604020202020204" pitchFamily="34" charset="0"/>
                <a:ea typeface="+mn-ea"/>
                <a:cs typeface="+mn-cs"/>
              </a:rPr>
              <a:t>Afiliado personal de la IFLA</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0800000">
            <a:off x="0" y="5146647"/>
            <a:ext cx="5052774" cy="1703247"/>
            <a:chOff x="0" y="16212"/>
            <a:chExt cx="14540791" cy="3406494"/>
          </a:xfrm>
        </p:grpSpPr>
        <p:sp>
          <p:nvSpPr>
            <p:cNvPr id="3" name="AutoShape 3"/>
            <p:cNvSpPr/>
            <p:nvPr/>
          </p:nvSpPr>
          <p:spPr>
            <a:xfrm rot="5400000">
              <a:off x="6699944" y="-6683732"/>
              <a:ext cx="1140903"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4"/>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6" name="Picture 6"/>
          <p:cNvPicPr>
            <a:picLocks noChangeAspect="1"/>
          </p:cNvPicPr>
          <p:nvPr/>
        </p:nvPicPr>
        <p:blipFill>
          <a:blip r:embed="rId2"/>
          <a:srcRect l="11370" r="11370"/>
          <a:stretch>
            <a:fillRect/>
          </a:stretch>
        </p:blipFill>
        <p:spPr>
          <a:xfrm>
            <a:off x="4239472" y="-290812"/>
            <a:ext cx="8289753" cy="7148812"/>
          </a:xfrm>
          <a:prstGeom prst="rect">
            <a:avLst/>
          </a:prstGeom>
        </p:spPr>
      </p:pic>
      <p:sp>
        <p:nvSpPr>
          <p:cNvPr id="7" name="AutoShape 7"/>
          <p:cNvSpPr/>
          <p:nvPr/>
        </p:nvSpPr>
        <p:spPr>
          <a:xfrm>
            <a:off x="4239472" y="0"/>
            <a:ext cx="8150446" cy="7040553"/>
          </a:xfrm>
          <a:prstGeom prst="rect">
            <a:avLst/>
          </a:prstGeom>
          <a:solidFill>
            <a:srgbClr val="008494">
              <a:alpha val="82745"/>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0" name="TextBox 10"/>
          <p:cNvSpPr txBox="1"/>
          <p:nvPr/>
        </p:nvSpPr>
        <p:spPr>
          <a:xfrm>
            <a:off x="4846713" y="1299404"/>
            <a:ext cx="7075272" cy="2708049"/>
          </a:xfrm>
          <a:prstGeom prst="rect">
            <a:avLst/>
          </a:prstGeom>
        </p:spPr>
        <p:txBody>
          <a:bodyPr wrap="square" lIns="0" tIns="0" rIns="0" bIns="0" rtlCol="0" anchor="t">
            <a:spAutoFit/>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kumimoji="0" lang="en-US" sz="2933" b="1" i="0" u="none" strike="noStrike" kern="1200" cap="none" spc="239" normalizeH="0" baseline="0" noProof="0">
                <a:ln>
                  <a:noFill/>
                </a:ln>
                <a:solidFill>
                  <a:srgbClr val="FFFFFF"/>
                </a:solidFill>
                <a:effectLst/>
                <a:uLnTx/>
                <a:uFillTx/>
                <a:latin typeface="Arial Black" panose="020B0604020202020204" pitchFamily="34" charset="0"/>
                <a:ea typeface="+mn-ea"/>
                <a:cs typeface="+mn-cs"/>
              </a:rPr>
              <a:t>ES UNA COMUNIDAD MUNDIAL DE PROFESIONALES DE LAS BIBLIOTECAS Y LA INFORMACIÓN CON EL OBJETIVO COMÚN DE MARCAR LA DIFERENCIA. </a:t>
            </a:r>
          </a:p>
        </p:txBody>
      </p:sp>
      <p:sp>
        <p:nvSpPr>
          <p:cNvPr id="12" name="TextBox 11">
            <a:extLst>
              <a:ext uri="{FF2B5EF4-FFF2-40B4-BE49-F238E27FC236}">
                <a16:creationId xmlns:a16="http://schemas.microsoft.com/office/drawing/2014/main" id="{C2F55368-F481-E37A-AAE6-08D5465509B4}"/>
              </a:ext>
            </a:extLst>
          </p:cNvPr>
          <p:cNvSpPr txBox="1"/>
          <p:nvPr/>
        </p:nvSpPr>
        <p:spPr>
          <a:xfrm>
            <a:off x="5322644" y="5243347"/>
            <a:ext cx="6183556" cy="373949"/>
          </a:xfrm>
          <a:prstGeom prst="rect">
            <a:avLst/>
          </a:prstGeom>
        </p:spPr>
        <p:txBody>
          <a:bodyPr lIns="0" tIns="0" rIns="0" bIns="0" rtlCol="0" anchor="t">
            <a:spAutoFit/>
          </a:bodyPr>
          <a:lstStyle/>
          <a:p>
            <a:pPr marL="0" marR="0" lvl="0" indent="0" algn="ctr" defTabSz="609630" rtl="0" eaLnBrk="1" fontAlgn="auto" latinLnBrk="0" hangingPunct="1">
              <a:lnSpc>
                <a:spcPts val="3173"/>
              </a:lnSpc>
              <a:spcBef>
                <a:spcPts val="0"/>
              </a:spcBef>
              <a:spcAft>
                <a:spcPts val="0"/>
              </a:spcAft>
              <a:buClrTx/>
              <a:buSzTx/>
              <a:buFontTx/>
              <a:buNone/>
              <a:tabLst/>
              <a:defRPr/>
            </a:pPr>
            <a:r>
              <a:rPr kumimoji="0" lang="en-US" sz="2267" b="0" i="1" u="none" strike="noStrike" kern="1200" cap="none" spc="113" normalizeH="0" baseline="0" noProof="0">
                <a:ln>
                  <a:noFill/>
                </a:ln>
                <a:solidFill>
                  <a:srgbClr val="FFFFFF"/>
                </a:solidFill>
                <a:effectLst/>
                <a:uLnTx/>
                <a:uFillTx/>
                <a:latin typeface="Arial" panose="020B0604020202020204" pitchFamily="34" charset="0"/>
                <a:ea typeface="+mn-ea"/>
                <a:cs typeface="+mn-cs"/>
              </a:rPr>
              <a:t>Miembro de la IFLA</a:t>
            </a:r>
          </a:p>
        </p:txBody>
      </p:sp>
      <p:sp>
        <p:nvSpPr>
          <p:cNvPr id="13" name="TextBox 8">
            <a:extLst>
              <a:ext uri="{FF2B5EF4-FFF2-40B4-BE49-F238E27FC236}">
                <a16:creationId xmlns:a16="http://schemas.microsoft.com/office/drawing/2014/main" id="{C981522A-0150-5AC3-A423-E4671949D0B4}"/>
              </a:ext>
            </a:extLst>
          </p:cNvPr>
          <p:cNvSpPr txBox="1"/>
          <p:nvPr/>
        </p:nvSpPr>
        <p:spPr>
          <a:xfrm>
            <a:off x="638175" y="1067522"/>
            <a:ext cx="3146659" cy="1163267"/>
          </a:xfrm>
          <a:prstGeom prst="rect">
            <a:avLst/>
          </a:prstGeom>
        </p:spPr>
        <p:txBody>
          <a:bodyPr wrap="square" lIns="0" tIns="0" rIns="0" bIns="0" rtlCol="0" anchor="t">
            <a:spAutoFit/>
          </a:bodyPr>
          <a:lstStyle/>
          <a:p>
            <a:pPr marL="0" marR="0" lvl="0" indent="0" algn="l" defTabSz="60966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panose="020B0604020202020204" pitchFamily="34" charset="0"/>
                <a:ea typeface="+mn-ea"/>
                <a:cs typeface="Arial" panose="020B0604020202020204" pitchFamily="34" charset="0"/>
              </a:rPr>
              <a:t>¿Qué le diría a otras personas sobre la IFLA?</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84F36-9454-0C91-0551-3911745E8ED5}"/>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52FF5C05-5E88-AE2E-FA48-131FE46A6682}"/>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DBFB28E1-F1C7-52D3-C74B-0C69FAE63532}"/>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24E490B-8CB6-E191-028F-F0167C2F154F}"/>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B79E8E52-B167-E85C-5438-8FB36303C77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27240141-D6FA-C44F-4263-F78C9E42EE3F}"/>
              </a:ext>
            </a:extLst>
          </p:cNvPr>
          <p:cNvSpPr txBox="1"/>
          <p:nvPr/>
        </p:nvSpPr>
        <p:spPr>
          <a:xfrm>
            <a:off x="1510030" y="921074"/>
            <a:ext cx="10002377" cy="1354217"/>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¿Quién más podría beneficiarse de ser miembro de la IFLA?</a:t>
            </a:r>
          </a:p>
        </p:txBody>
      </p:sp>
      <p:sp>
        <p:nvSpPr>
          <p:cNvPr id="9" name="TextBox 4">
            <a:extLst>
              <a:ext uri="{FF2B5EF4-FFF2-40B4-BE49-F238E27FC236}">
                <a16:creationId xmlns:a16="http://schemas.microsoft.com/office/drawing/2014/main" id="{BD3E6A5A-00D8-EFA7-652A-C658447EC643}"/>
              </a:ext>
            </a:extLst>
          </p:cNvPr>
          <p:cNvSpPr txBox="1"/>
          <p:nvPr/>
        </p:nvSpPr>
        <p:spPr>
          <a:xfrm>
            <a:off x="1094811" y="3307145"/>
            <a:ext cx="10002377" cy="1107996"/>
          </a:xfrm>
          <a:prstGeom prst="rect">
            <a:avLst/>
          </a:prstGeom>
        </p:spPr>
        <p:txBody>
          <a:bodyPr wrap="square" lIns="0" tIns="0" rIns="0" bIns="0" rtlCol="0" anchor="t">
            <a:spAutoFit/>
          </a:bodyPr>
          <a:lstStyle/>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Díganos quiénes son las universidades y otras instituciones clave.</a:t>
            </a:r>
          </a:p>
        </p:txBody>
      </p:sp>
    </p:spTree>
    <p:extLst>
      <p:ext uri="{BB962C8B-B14F-4D97-AF65-F5344CB8AC3E}">
        <p14:creationId xmlns:p14="http://schemas.microsoft.com/office/powerpoint/2010/main" val="407815254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A68C7F-3A56-C034-FF61-F9408A6B1BDB}"/>
            </a:ext>
          </a:extLst>
        </p:cNvPr>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9881DFEA-50B7-00B0-CF5A-E52A06F0AC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84D02F04-A6BF-CF78-E4AE-02C0B6696EE4}"/>
              </a:ext>
            </a:extLst>
          </p:cNvPr>
          <p:cNvSpPr txBox="1"/>
          <p:nvPr/>
        </p:nvSpPr>
        <p:spPr>
          <a:xfrm>
            <a:off x="836212" y="2724857"/>
            <a:ext cx="10519576" cy="830997"/>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err="1">
                <a:ln>
                  <a:noFill/>
                </a:ln>
                <a:solidFill>
                  <a:prstClr val="white"/>
                </a:solidFill>
                <a:effectLst/>
                <a:uLnTx/>
                <a:uFillTx/>
                <a:latin typeface="Arial Black" panose="020B0604020202020204" pitchFamily="34" charset="0"/>
                <a:ea typeface="+mn-ea"/>
                <a:cs typeface="+mn-cs"/>
              </a:rPr>
              <a:t>Reflexión</a:t>
            </a:r>
            <a:endParaRPr kumimoji="0" lang="en-US" sz="5400"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endParaRPr>
          </a:p>
        </p:txBody>
      </p:sp>
      <p:pic>
        <p:nvPicPr>
          <p:cNvPr id="9" name="Picture 8" descr="A white grid with black letters&#10;&#10;Description automatically generated">
            <a:extLst>
              <a:ext uri="{FF2B5EF4-FFF2-40B4-BE49-F238E27FC236}">
                <a16:creationId xmlns:a16="http://schemas.microsoft.com/office/drawing/2014/main" id="{D654E4CD-FDCA-1FA5-596D-2CAECBCE07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400235326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5DEDF-5AE0-E180-19D3-071AD8F161E0}"/>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7AF38C41-1BD7-F70C-C7CB-6BC1BD6BD737}"/>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D2E5F409-5234-C2AA-B39B-8F6FF4D995F4}"/>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14FA0514-E2AA-FDA5-03F4-C5B59FD2E438}"/>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9CE54A67-D7B8-B8C0-768A-9790D50D218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DC42DAB4-8110-4C4A-DF44-E450C6FB8AB4}"/>
              </a:ext>
            </a:extLst>
          </p:cNvPr>
          <p:cNvSpPr txBox="1"/>
          <p:nvPr/>
        </p:nvSpPr>
        <p:spPr>
          <a:xfrm>
            <a:off x="906922" y="1189466"/>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¡Preguntas finales!</a:t>
            </a:r>
          </a:p>
        </p:txBody>
      </p:sp>
      <p:sp>
        <p:nvSpPr>
          <p:cNvPr id="9" name="TextBox 4">
            <a:extLst>
              <a:ext uri="{FF2B5EF4-FFF2-40B4-BE49-F238E27FC236}">
                <a16:creationId xmlns:a16="http://schemas.microsoft.com/office/drawing/2014/main" id="{74627B78-DA8F-0A8A-7B1A-7597AB4142AD}"/>
              </a:ext>
            </a:extLst>
          </p:cNvPr>
          <p:cNvSpPr txBox="1"/>
          <p:nvPr/>
        </p:nvSpPr>
        <p:spPr>
          <a:xfrm>
            <a:off x="1094811" y="2092246"/>
            <a:ext cx="10002377" cy="3077766"/>
          </a:xfrm>
          <a:prstGeom prst="rect">
            <a:avLst/>
          </a:prstGeom>
        </p:spPr>
        <p:txBody>
          <a:bodyPr wrap="square" lIns="0" tIns="0" rIns="0" bIns="0" rtlCol="0" anchor="t">
            <a:spAutoFit/>
          </a:bodyPr>
          <a:lstStyle/>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¿Cuál ha sido la discusión más interesante que ha tenido en su mesa?</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¿Puede ver cómo podemos avanzar en estos ámbitos a nivel nacional/regional/global?</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6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¿Estás cansado?</a:t>
            </a:r>
          </a:p>
        </p:txBody>
      </p:sp>
    </p:spTree>
    <p:extLst>
      <p:ext uri="{BB962C8B-B14F-4D97-AF65-F5344CB8AC3E}">
        <p14:creationId xmlns:p14="http://schemas.microsoft.com/office/powerpoint/2010/main" val="328083134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9078F-408C-ED3A-F6F4-513CB4669D9D}"/>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CC278AC1-63A2-2DBE-3815-35306C84655C}"/>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CFDCDA8C-2B07-E70F-C1DD-706E432BEE7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A43E2D03-A863-FAA0-DC03-7785FCC19189}"/>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FA8A9E5B-D7D9-D098-7B61-FE3509859143}"/>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5">
            <a:extLst>
              <a:ext uri="{FF2B5EF4-FFF2-40B4-BE49-F238E27FC236}">
                <a16:creationId xmlns:a16="http://schemas.microsoft.com/office/drawing/2014/main" id="{79A87D12-B6F7-38D2-BFC8-937A432C03E9}"/>
              </a:ext>
            </a:extLst>
          </p:cNvPr>
          <p:cNvSpPr txBox="1"/>
          <p:nvPr/>
        </p:nvSpPr>
        <p:spPr>
          <a:xfrm>
            <a:off x="906922" y="1189466"/>
            <a:ext cx="6281277"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Esta noche</a:t>
            </a:r>
          </a:p>
        </p:txBody>
      </p:sp>
      <p:sp>
        <p:nvSpPr>
          <p:cNvPr id="9" name="TextBox 4">
            <a:extLst>
              <a:ext uri="{FF2B5EF4-FFF2-40B4-BE49-F238E27FC236}">
                <a16:creationId xmlns:a16="http://schemas.microsoft.com/office/drawing/2014/main" id="{C9430C62-225D-4EF6-8528-A6EE93A7852E}"/>
              </a:ext>
            </a:extLst>
          </p:cNvPr>
          <p:cNvSpPr txBox="1"/>
          <p:nvPr/>
        </p:nvSpPr>
        <p:spPr>
          <a:xfrm>
            <a:off x="1094811" y="2092246"/>
            <a:ext cx="10002377" cy="3416320"/>
          </a:xfrm>
          <a:prstGeom prst="rect">
            <a:avLst/>
          </a:prstGeom>
        </p:spPr>
        <p:txBody>
          <a:bodyPr wrap="square" lIns="0" tIns="0" rIns="0" bIns="0" rtlCol="0" anchor="t">
            <a:spAutoFit/>
          </a:bodyPr>
          <a:lstStyle/>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Sesiones de consulta para los que quieran sobre promoción, impacto y el Mapa Mundial de las Bibliotecas (17:30-18:30)</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Si no, ¡de vuelta al hotel!</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Encuentro en la recepción del hotel a las 19:40</a:t>
            </a:r>
          </a:p>
          <a:p>
            <a:pPr marL="571500" marR="0" lvl="0" indent="-571500" algn="l" defTabSz="914400" rtl="0" eaLnBrk="1" fontAlgn="auto" latinLnBrk="0" hangingPunct="1">
              <a:lnSpc>
                <a:spcPct val="100000"/>
              </a:lnSpc>
              <a:spcBef>
                <a:spcPts val="600"/>
              </a:spcBef>
              <a:spcAft>
                <a:spcPts val="600"/>
              </a:spcAft>
              <a:buClrTx/>
              <a:buSzTx/>
              <a:buFontTx/>
              <a:buChar char="-"/>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Mañana por la mañana, nos vemos a las 8:35</a:t>
            </a:r>
          </a:p>
        </p:txBody>
      </p:sp>
    </p:spTree>
    <p:extLst>
      <p:ext uri="{BB962C8B-B14F-4D97-AF65-F5344CB8AC3E}">
        <p14:creationId xmlns:p14="http://schemas.microsoft.com/office/powerpoint/2010/main" val="3868965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949992" y="76771"/>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Reglas y normas de la reunión</a:t>
            </a:r>
          </a:p>
        </p:txBody>
      </p:sp>
      <p:sp>
        <p:nvSpPr>
          <p:cNvPr id="8" name="TextBox 4">
            <a:extLst>
              <a:ext uri="{FF2B5EF4-FFF2-40B4-BE49-F238E27FC236}">
                <a16:creationId xmlns:a16="http://schemas.microsoft.com/office/drawing/2014/main" id="{9E0AD43B-1EB8-C221-F5F8-6F67C18C1D98}"/>
              </a:ext>
            </a:extLst>
          </p:cNvPr>
          <p:cNvSpPr txBox="1"/>
          <p:nvPr/>
        </p:nvSpPr>
        <p:spPr>
          <a:xfrm>
            <a:off x="1088003" y="1251869"/>
            <a:ext cx="10338968" cy="5078313"/>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Por favor, preste toda su </a:t>
            </a:r>
            <a:r>
              <a:rPr kumimoji="0" lang="es-ES" sz="2800" b="1" i="0" u="none" strike="noStrike" kern="1200" cap="none" spc="30" normalizeH="0" baseline="0" dirty="0">
                <a:ln>
                  <a:noFill/>
                </a:ln>
                <a:solidFill>
                  <a:srgbClr val="49403C"/>
                </a:solidFill>
                <a:effectLst/>
                <a:uLnTx/>
                <a:uFillTx/>
                <a:latin typeface="Arial" panose="020B0604020202020204" pitchFamily="34" charset="0"/>
                <a:ea typeface="+mn-ea"/>
                <a:cs typeface="+mn-cs"/>
              </a:rPr>
              <a:t>atención </a:t>
            </a: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a este proceso y a lo que dicen los demás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Por favor, </a:t>
            </a:r>
            <a:r>
              <a:rPr kumimoji="0" lang="es-ES" sz="2800" b="1" i="0" u="none" strike="noStrike" kern="1200" cap="none" spc="30" normalizeH="0" baseline="0" dirty="0">
                <a:ln>
                  <a:noFill/>
                </a:ln>
                <a:solidFill>
                  <a:srgbClr val="49403C"/>
                </a:solidFill>
                <a:effectLst/>
                <a:uLnTx/>
                <a:uFillTx/>
                <a:latin typeface="Arial" panose="020B0604020202020204" pitchFamily="34" charset="0"/>
                <a:ea typeface="+mn-ea"/>
                <a:cs typeface="+mn-cs"/>
              </a:rPr>
              <a:t>pregunte </a:t>
            </a: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si no entiende</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Sé comprensivo y </a:t>
            </a:r>
            <a:r>
              <a:rPr kumimoji="0" lang="es-ES" sz="2800" b="1" i="0" u="none" strike="noStrike" kern="1200" cap="none" spc="30" normalizeH="0" baseline="0" dirty="0">
                <a:ln>
                  <a:noFill/>
                </a:ln>
                <a:solidFill>
                  <a:srgbClr val="49403C"/>
                </a:solidFill>
                <a:effectLst/>
                <a:uLnTx/>
                <a:uFillTx/>
                <a:latin typeface="Arial" panose="020B0604020202020204" pitchFamily="34" charset="0"/>
                <a:ea typeface="+mn-ea"/>
                <a:cs typeface="+mn-cs"/>
              </a:rPr>
              <a:t>ayúdate mutuamente</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800" b="1" i="0" u="none" strike="noStrike" kern="1200" cap="none" spc="30" normalizeH="0" baseline="0" dirty="0">
                <a:ln>
                  <a:noFill/>
                </a:ln>
                <a:solidFill>
                  <a:srgbClr val="49403C"/>
                </a:solidFill>
                <a:effectLst/>
                <a:uLnTx/>
                <a:uFillTx/>
                <a:latin typeface="Arial" panose="020B0604020202020204" pitchFamily="34" charset="0"/>
                <a:ea typeface="+mn-ea"/>
                <a:cs typeface="+mn-cs"/>
              </a:rPr>
              <a:t>Asuma buenas intenciones</a:t>
            </a: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 no emita juicios inmediatamente</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800" b="1" i="0" u="none" strike="noStrike" kern="1200" cap="none" spc="30" normalizeH="0" baseline="0" dirty="0">
                <a:ln>
                  <a:noFill/>
                </a:ln>
                <a:solidFill>
                  <a:srgbClr val="49403C"/>
                </a:solidFill>
                <a:effectLst/>
                <a:uLnTx/>
                <a:uFillTx/>
                <a:latin typeface="Arial" panose="020B0604020202020204" pitchFamily="34" charset="0"/>
                <a:ea typeface="+mn-ea"/>
                <a:cs typeface="+mn-cs"/>
              </a:rPr>
              <a:t>Acércate </a:t>
            </a: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si tienes algo que decir. </a:t>
            </a:r>
            <a:r>
              <a:rPr kumimoji="0" lang="es-ES" sz="2800" b="1" i="0" u="none" strike="noStrike" kern="1200" cap="none" spc="30" normalizeH="0" baseline="0" dirty="0">
                <a:ln>
                  <a:noFill/>
                </a:ln>
                <a:solidFill>
                  <a:srgbClr val="49403C"/>
                </a:solidFill>
                <a:effectLst/>
                <a:uLnTx/>
                <a:uFillTx/>
                <a:latin typeface="Arial" panose="020B0604020202020204" pitchFamily="34" charset="0"/>
                <a:ea typeface="+mn-ea"/>
                <a:cs typeface="+mn-cs"/>
              </a:rPr>
              <a:t>Retrocede </a:t>
            </a: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si ya has hablado.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800" b="1" i="0" u="none" strike="noStrike" kern="1200" cap="none" spc="30" normalizeH="0" baseline="0" dirty="0">
                <a:ln>
                  <a:noFill/>
                </a:ln>
                <a:solidFill>
                  <a:srgbClr val="49403C"/>
                </a:solidFill>
                <a:effectLst/>
                <a:uLnTx/>
                <a:uFillTx/>
                <a:latin typeface="Arial" panose="020B0604020202020204" pitchFamily="34" charset="0"/>
                <a:ea typeface="+mn-ea"/>
                <a:cs typeface="+mn-cs"/>
              </a:rPr>
              <a:t>Utiliza el aparcamiento </a:t>
            </a: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para captar temas que son importantes, pero no en este momento</a:t>
            </a:r>
          </a:p>
        </p:txBody>
      </p:sp>
    </p:spTree>
    <p:extLst>
      <p:ext uri="{BB962C8B-B14F-4D97-AF65-F5344CB8AC3E}">
        <p14:creationId xmlns:p14="http://schemas.microsoft.com/office/powerpoint/2010/main" val="2726165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Al final de este taller, deberíamos...</a:t>
            </a:r>
          </a:p>
        </p:txBody>
      </p:sp>
      <p:sp>
        <p:nvSpPr>
          <p:cNvPr id="8" name="TextBox 4">
            <a:extLst>
              <a:ext uri="{FF2B5EF4-FFF2-40B4-BE49-F238E27FC236}">
                <a16:creationId xmlns:a16="http://schemas.microsoft.com/office/drawing/2014/main" id="{9E0AD43B-1EB8-C221-F5F8-6F67C18C1D98}"/>
              </a:ext>
            </a:extLst>
          </p:cNvPr>
          <p:cNvSpPr txBox="1"/>
          <p:nvPr/>
        </p:nvSpPr>
        <p:spPr>
          <a:xfrm>
            <a:off x="1226016" y="1981165"/>
            <a:ext cx="10338968" cy="2677656"/>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Conózcase mejor a sí mismo y a sus ámbitos bibliotecarios nacionales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a:ea typeface="+mn-ea"/>
                <a:cs typeface="Arial"/>
              </a:rPr>
              <a:t>Tener ideas suyas sobre dónde hay posibilidades de trabajar con la ONU, la UNESCO y posibles financiadores.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Comprender mejor cómo podemos apoyar un sector bibliotecario sostenible en ALC</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4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Le hemos convencido para que amplíe su compromiso con la IFLA.</a:t>
            </a:r>
          </a:p>
        </p:txBody>
      </p:sp>
    </p:spTree>
    <p:extLst>
      <p:ext uri="{BB962C8B-B14F-4D97-AF65-F5344CB8AC3E}">
        <p14:creationId xmlns:p14="http://schemas.microsoft.com/office/powerpoint/2010/main" val="470941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949993" y="329052"/>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Nota</a:t>
            </a:r>
          </a:p>
        </p:txBody>
      </p:sp>
      <p:sp>
        <p:nvSpPr>
          <p:cNvPr id="8" name="TextBox 4">
            <a:extLst>
              <a:ext uri="{FF2B5EF4-FFF2-40B4-BE49-F238E27FC236}">
                <a16:creationId xmlns:a16="http://schemas.microsoft.com/office/drawing/2014/main" id="{9E0AD43B-1EB8-C221-F5F8-6F67C18C1D98}"/>
              </a:ext>
            </a:extLst>
          </p:cNvPr>
          <p:cNvSpPr txBox="1"/>
          <p:nvPr/>
        </p:nvSpPr>
        <p:spPr>
          <a:xfrm>
            <a:off x="1088004" y="1538248"/>
            <a:ext cx="10338968" cy="4185761"/>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A veces se le pedirá que piense en su propia experiencia, a veces en la nacional, a veces en la regional y a veces en la global. Prepárate para flexibilizarte.</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Utilizaremos bastante </a:t>
            </a:r>
            <a:r>
              <a:rPr kumimoji="0" lang="es-ES" sz="2800" b="0" i="0" u="none" strike="noStrike" kern="1200" cap="none" spc="30" normalizeH="0" baseline="0" dirty="0" err="1">
                <a:ln>
                  <a:noFill/>
                </a:ln>
                <a:solidFill>
                  <a:srgbClr val="49403C"/>
                </a:solidFill>
                <a:effectLst/>
                <a:uLnTx/>
                <a:uFillTx/>
                <a:latin typeface="Arial" panose="020B0604020202020204" pitchFamily="34" charset="0"/>
                <a:ea typeface="+mn-ea"/>
                <a:cs typeface="+mn-cs"/>
              </a:rPr>
              <a:t>Mentimeter</a:t>
            </a: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 así que asegúrate de que tu dispositivo funciona bien. </a:t>
            </a:r>
            <a:r>
              <a:rPr kumimoji="0" lang="es-ES" sz="2800" b="0" i="0" u="none" strike="noStrike" kern="1200" cap="none" spc="30" normalizeH="0" baseline="0" dirty="0" err="1">
                <a:ln>
                  <a:noFill/>
                </a:ln>
                <a:solidFill>
                  <a:srgbClr val="49403C"/>
                </a:solidFill>
                <a:effectLst/>
                <a:uLnTx/>
                <a:uFillTx/>
                <a:latin typeface="Arial" panose="020B0604020202020204" pitchFamily="34" charset="0"/>
                <a:ea typeface="+mn-ea"/>
                <a:cs typeface="+mn-cs"/>
              </a:rPr>
              <a:t>Mentimeter</a:t>
            </a: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 funciona bien en smartphones.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800" b="0" i="0" u="none" strike="noStrike" kern="1200" cap="none" spc="30" normalizeH="0" baseline="0" dirty="0">
                <a:ln>
                  <a:noFill/>
                </a:ln>
                <a:solidFill>
                  <a:srgbClr val="49403C"/>
                </a:solidFill>
                <a:effectLst/>
                <a:uLnTx/>
                <a:uFillTx/>
                <a:latin typeface="Arial" panose="020B0604020202020204" pitchFamily="34" charset="0"/>
                <a:ea typeface="+mn-ea"/>
                <a:cs typeface="+mn-cs"/>
              </a:rPr>
              <a:t>A lo largo del taller estableceremos compromisos de seguimiento a escala nacional, que resumiremos al final del mismo.</a:t>
            </a:r>
          </a:p>
        </p:txBody>
      </p:sp>
    </p:spTree>
    <p:extLst>
      <p:ext uri="{BB962C8B-B14F-4D97-AF65-F5344CB8AC3E}">
        <p14:creationId xmlns:p14="http://schemas.microsoft.com/office/powerpoint/2010/main" val="3027101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blue and white square&#10;&#10;Description automatically generated with medium confidence">
            <a:extLst>
              <a:ext uri="{FF2B5EF4-FFF2-40B4-BE49-F238E27FC236}">
                <a16:creationId xmlns:a16="http://schemas.microsoft.com/office/drawing/2014/main" id="{BEC10DBA-3C83-85A8-2D44-D82D7CB847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3" name="TextBox 9">
            <a:extLst>
              <a:ext uri="{FF2B5EF4-FFF2-40B4-BE49-F238E27FC236}">
                <a16:creationId xmlns:a16="http://schemas.microsoft.com/office/drawing/2014/main" id="{D16055C6-D124-D909-1A34-63C7588D1918}"/>
              </a:ext>
            </a:extLst>
          </p:cNvPr>
          <p:cNvSpPr txBox="1"/>
          <p:nvPr/>
        </p:nvSpPr>
        <p:spPr>
          <a:xfrm>
            <a:off x="2088715" y="2832880"/>
            <a:ext cx="8014569" cy="1188852"/>
          </a:xfrm>
          <a:prstGeom prst="rect">
            <a:avLst/>
          </a:prstGeom>
        </p:spPr>
        <p:txBody>
          <a:bodyPr wrap="square" lIns="0" tIns="0" rIns="0" bIns="0" rtlCol="0" anchor="t">
            <a:spAutoFit/>
          </a:bodyPr>
          <a:lstStyle/>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5867" b="1" i="0" u="none" strike="noStrike" kern="1200" cap="none" spc="0" normalizeH="0" baseline="0" noProof="0" dirty="0" err="1">
                <a:ln>
                  <a:noFill/>
                </a:ln>
                <a:solidFill>
                  <a:prstClr val="white"/>
                </a:solidFill>
                <a:effectLst/>
                <a:uLnTx/>
                <a:uFillTx/>
                <a:latin typeface="Arial Black" panose="020B0604020202020204" pitchFamily="34" charset="0"/>
                <a:ea typeface="+mn-ea"/>
                <a:cs typeface="+mn-cs"/>
              </a:rPr>
              <a:t>Escenario</a:t>
            </a:r>
            <a:endParaRPr kumimoji="0" lang="en-US" sz="5867"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endParaRPr>
          </a:p>
        </p:txBody>
      </p:sp>
      <p:pic>
        <p:nvPicPr>
          <p:cNvPr id="13" name="Picture 12" descr="A white grid with black letters&#10;&#10;Description automatically generated">
            <a:extLst>
              <a:ext uri="{FF2B5EF4-FFF2-40B4-BE49-F238E27FC236}">
                <a16:creationId xmlns:a16="http://schemas.microsoft.com/office/drawing/2014/main" id="{1F3B2256-A67F-67B6-0457-656BCCB886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25215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699281"/>
            <a:ext cx="5521237" cy="1439177"/>
          </a:xfrm>
          <a:prstGeom prst="rect">
            <a:avLst/>
          </a:prstGeom>
        </p:spPr>
        <p:txBody>
          <a:bodyPr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¿Alguna vez has...</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marL="0" marR="0" lvl="0" indent="0" algn="l" defTabSz="60963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dirty="0" err="1">
                <a:ln>
                  <a:noFill/>
                </a:ln>
                <a:solidFill>
                  <a:srgbClr val="49403C"/>
                </a:solidFill>
                <a:effectLst/>
                <a:uLnTx/>
                <a:uFillTx/>
                <a:latin typeface="Arial Black" panose="020B0604020202020204" pitchFamily="34" charset="0"/>
                <a:ea typeface="+mn-ea"/>
                <a:cs typeface="+mn-cs"/>
              </a:rPr>
              <a:t>Calentamiento</a:t>
            </a:r>
            <a:endParaRPr kumimoji="0" lang="en-US" sz="2400" b="1" i="0" u="none" strike="noStrike" kern="1200" cap="none" spc="71" normalizeH="0" baseline="0" noProof="0" dirty="0">
              <a:ln>
                <a:noFill/>
              </a:ln>
              <a:solidFill>
                <a:srgbClr val="49403C"/>
              </a:solidFill>
              <a:effectLst/>
              <a:uLnTx/>
              <a:uFillTx/>
              <a:latin typeface="Arial Black" panose="020B0604020202020204" pitchFamily="34" charset="0"/>
              <a:ea typeface="+mn-ea"/>
              <a:cs typeface="+mn-cs"/>
            </a:endParaRP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4107219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699281"/>
            <a:ext cx="5521237" cy="1439177"/>
          </a:xfrm>
          <a:prstGeom prst="rect">
            <a:avLst/>
          </a:prstGeom>
        </p:spPr>
        <p:txBody>
          <a:bodyPr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¿Ha sido voluntario de la IFLA?</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marL="0" marR="0" lvl="0" indent="0" algn="l" defTabSz="60963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rPr>
              <a:t>¿Alguna vez has...</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41816917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¿Ha asistido a un Congreso de la IFLA?</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marL="0" marR="0" lvl="0" indent="0" algn="l" defTabSz="60963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rPr>
              <a:t>¿Alguna vez has...</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4228098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1274169"/>
            <a:ext cx="10519576" cy="3830023"/>
          </a:xfrm>
          <a:prstGeom prst="rect">
            <a:avLst/>
          </a:prstGeom>
        </p:spPr>
        <p:txBody>
          <a:bodyPr wrap="square" lIns="0" tIns="0" rIns="0" bIns="0" rtlCol="0" anchor="t">
            <a:spAutoFit/>
          </a:bodyPr>
          <a:lstStyle/>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7200" b="1" i="0" u="none" strike="noStrike" kern="1200" cap="none" spc="0" normalizeH="0" baseline="0" noProof="0" dirty="0">
                <a:ln>
                  <a:noFill/>
                </a:ln>
                <a:solidFill>
                  <a:prstClr val="white"/>
                </a:solidFill>
                <a:effectLst/>
                <a:uLnTx/>
                <a:uFillTx/>
                <a:latin typeface="Arial Black"/>
                <a:ea typeface="+mn-ea"/>
                <a:cs typeface="+mn-cs"/>
              </a:rPr>
              <a:t>Wi-Fi</a:t>
            </a:r>
            <a:endParaRPr kumimoji="0" lang="en-US" sz="5850" b="1" i="0" u="none" strike="noStrike" kern="1200" cap="none" spc="0" normalizeH="0" baseline="0" noProof="0" dirty="0">
              <a:ln>
                <a:noFill/>
              </a:ln>
              <a:solidFill>
                <a:prstClr val="white"/>
              </a:solidFill>
              <a:effectLst/>
              <a:uLnTx/>
              <a:uFillTx/>
              <a:latin typeface="Arial Black"/>
              <a:ea typeface="+mn-ea"/>
              <a:cs typeface="+mn-cs"/>
            </a:endParaRPr>
          </a:p>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5850" b="1" i="0" u="none" strike="noStrike" kern="1200" cap="none" spc="0" normalizeH="0" baseline="0" noProof="0" dirty="0">
                <a:ln>
                  <a:noFill/>
                </a:ln>
                <a:solidFill>
                  <a:prstClr val="white"/>
                </a:solidFill>
                <a:effectLst/>
                <a:uLnTx/>
                <a:uFillTx/>
                <a:latin typeface="Arial Black"/>
                <a:ea typeface="+mn-ea"/>
                <a:cs typeface="+mn-cs"/>
              </a:rPr>
              <a:t>Red: BCN-WIFI-IFLA</a:t>
            </a:r>
          </a:p>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5850" b="1" i="0" u="none" strike="noStrike" kern="1200" cap="none" spc="0" normalizeH="0" baseline="0" noProof="0" dirty="0">
                <a:ln>
                  <a:noFill/>
                </a:ln>
                <a:solidFill>
                  <a:prstClr val="white"/>
                </a:solidFill>
                <a:effectLst/>
                <a:uLnTx/>
                <a:uFillTx/>
                <a:latin typeface="Arial Black"/>
                <a:ea typeface="+mn-ea"/>
                <a:cs typeface="+mn-cs"/>
              </a:rPr>
              <a:t>Contraseña: IFLA2024</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641797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1991265"/>
            <a:ext cx="5521237" cy="2875467"/>
          </a:xfrm>
          <a:prstGeom prst="rect">
            <a:avLst/>
          </a:prstGeom>
        </p:spPr>
        <p:txBody>
          <a:bodyPr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¿Ha propuesto a alguien para las elecciones de la IFLA?</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marL="0" marR="0" lvl="0" indent="0" algn="l" defTabSz="60963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rPr>
              <a:t>¿Alguna vez has...</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697391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¿Ha votado en las elecciones de la IFLA?</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marL="0" marR="0" lvl="0" indent="0" algn="l" defTabSz="60963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rPr>
              <a:t>¿Alguna vez has...</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2934554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¿Ha hablado con otra persona sobre la IFLA?</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marL="0" marR="0" lvl="0" indent="0" algn="l" defTabSz="60963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rPr>
              <a:t>¿Alguna vez has...</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4191641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096000" y="2350338"/>
            <a:ext cx="5521237" cy="2157322"/>
          </a:xfrm>
          <a:prstGeom prst="rect">
            <a:avLst/>
          </a:prstGeom>
        </p:spPr>
        <p:txBody>
          <a:bodyPr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¿Has comido demasiadas </a:t>
            </a:r>
            <a:r>
              <a:rPr kumimoji="0" lang="en-US" sz="5400" b="1" i="0" u="none" strike="noStrike" kern="1200" cap="none" spc="140" normalizeH="0" baseline="0" noProof="0" dirty="0" err="1">
                <a:ln>
                  <a:noFill/>
                </a:ln>
                <a:solidFill>
                  <a:srgbClr val="49403C"/>
                </a:solidFill>
                <a:effectLst/>
                <a:uLnTx/>
                <a:uFillTx/>
                <a:latin typeface="Arial Black" panose="020B0604020202020204" pitchFamily="34" charset="0"/>
                <a:ea typeface="+mn-ea"/>
                <a:cs typeface="+mn-cs"/>
              </a:rPr>
              <a:t>milanesas</a:t>
            </a:r>
            <a:r>
              <a:rPr kumimoji="0" lang="en-US" sz="54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a:t>
            </a:r>
          </a:p>
        </p:txBody>
      </p:sp>
      <p:sp>
        <p:nvSpPr>
          <p:cNvPr id="3" name="TextBox 3"/>
          <p:cNvSpPr txBox="1"/>
          <p:nvPr/>
        </p:nvSpPr>
        <p:spPr>
          <a:xfrm>
            <a:off x="439109" y="558802"/>
            <a:ext cx="2813218" cy="379206"/>
          </a:xfrm>
          <a:prstGeom prst="rect">
            <a:avLst/>
          </a:prstGeom>
        </p:spPr>
        <p:txBody>
          <a:bodyPr wrap="square" lIns="0" tIns="0" rIns="0" bIns="0" rtlCol="0" anchor="t">
            <a:spAutoFit/>
          </a:bodyPr>
          <a:lstStyle/>
          <a:p>
            <a:pPr marL="0" marR="0" lvl="0" indent="0" algn="l" defTabSz="609630" rtl="0" eaLnBrk="1" fontAlgn="auto" latinLnBrk="0" hangingPunct="1">
              <a:lnSpc>
                <a:spcPts val="3120"/>
              </a:lnSpc>
              <a:spcBef>
                <a:spcPts val="0"/>
              </a:spcBef>
              <a:spcAft>
                <a:spcPts val="0"/>
              </a:spcAft>
              <a:buClrTx/>
              <a:buSzTx/>
              <a:buFontTx/>
              <a:buNone/>
              <a:tabLst/>
              <a:defRPr/>
            </a:pPr>
            <a:r>
              <a:rPr kumimoji="0" lang="en-US" sz="2400" b="1" i="0" u="none" strike="noStrike" kern="1200" cap="none" spc="71" normalizeH="0" baseline="0" noProof="0">
                <a:ln>
                  <a:noFill/>
                </a:ln>
                <a:solidFill>
                  <a:srgbClr val="49403C"/>
                </a:solidFill>
                <a:effectLst/>
                <a:uLnTx/>
                <a:uFillTx/>
                <a:latin typeface="Arial Black" panose="020B0604020202020204" pitchFamily="34" charset="0"/>
                <a:ea typeface="+mn-ea"/>
                <a:cs typeface="+mn-cs"/>
              </a:rPr>
              <a:t>¿Alguna vez has...</a:t>
            </a:r>
          </a:p>
        </p:txBody>
      </p:sp>
      <p:grpSp>
        <p:nvGrpSpPr>
          <p:cNvPr id="5" name="Group 5"/>
          <p:cNvGrpSpPr/>
          <p:nvPr/>
        </p:nvGrpSpPr>
        <p:grpSpPr>
          <a:xfrm rot="-10800000">
            <a:off x="3533260" y="-2"/>
            <a:ext cx="1711353" cy="6858001"/>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508160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3068484"/>
            <a:ext cx="9944100" cy="721031"/>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¿Qué puntuación has obtenido?</a:t>
            </a:r>
          </a:p>
        </p:txBody>
      </p:sp>
    </p:spTree>
    <p:extLst>
      <p:ext uri="{BB962C8B-B14F-4D97-AF65-F5344CB8AC3E}">
        <p14:creationId xmlns:p14="http://schemas.microsoft.com/office/powerpoint/2010/main" val="30996802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8115300" y="1705451"/>
            <a:ext cx="3403600" cy="3447098"/>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Si tuviera que mudarse a otro país de ALC, ¿cuál elegiría? </a:t>
            </a:r>
          </a:p>
        </p:txBody>
      </p:sp>
      <p:grpSp>
        <p:nvGrpSpPr>
          <p:cNvPr id="5" name="Group 5"/>
          <p:cNvGrpSpPr/>
          <p:nvPr/>
        </p:nvGrpSpPr>
        <p:grpSpPr>
          <a:xfrm rot="-10800000">
            <a:off x="5459610" y="-2"/>
            <a:ext cx="1803038" cy="6947339"/>
            <a:chOff x="0" y="0"/>
            <a:chExt cx="3422705" cy="14540791"/>
          </a:xfrm>
        </p:grpSpPr>
        <p:sp>
          <p:nvSpPr>
            <p:cNvPr id="6" name="AutoShape 6"/>
            <p:cNvSpPr/>
            <p:nvPr/>
          </p:nvSpPr>
          <p:spPr>
            <a:xfrm>
              <a:off x="0" y="0"/>
              <a:ext cx="1140902" cy="14540791"/>
            </a:xfrm>
            <a:prstGeom prst="rect">
              <a:avLst/>
            </a:prstGeom>
            <a:solidFill>
              <a:srgbClr val="008494">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7"/>
            <p:cNvSpPr/>
            <p:nvPr/>
          </p:nvSpPr>
          <p:spPr>
            <a:xfrm>
              <a:off x="1140902" y="0"/>
              <a:ext cx="1140902" cy="14540791"/>
            </a:xfrm>
            <a:prstGeom prst="rect">
              <a:avLst/>
            </a:prstGeom>
            <a:solidFill>
              <a:srgbClr val="008494">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8"/>
            <p:cNvSpPr/>
            <p:nvPr/>
          </p:nvSpPr>
          <p:spPr>
            <a:xfrm>
              <a:off x="2281803" y="0"/>
              <a:ext cx="1140902" cy="14540791"/>
            </a:xfrm>
            <a:prstGeom prst="rect">
              <a:avLst/>
            </a:prstGeom>
            <a:solidFill>
              <a:srgbClr val="008494">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1026" name="Picture 2" descr="Latin America Maps Images | Free Photos, PNG Stickers, Wallpapers ...">
            <a:extLst>
              <a:ext uri="{FF2B5EF4-FFF2-40B4-BE49-F238E27FC236}">
                <a16:creationId xmlns:a16="http://schemas.microsoft.com/office/drawing/2014/main" id="{CEF46EAB-13B1-7E40-BE4D-99E8D217155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2090" t="25309" r="10449" b="4758"/>
          <a:stretch/>
        </p:blipFill>
        <p:spPr bwMode="auto">
          <a:xfrm>
            <a:off x="0" y="0"/>
            <a:ext cx="545960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239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1712605"/>
            <a:ext cx="9944100" cy="139192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¿En qué otro país de ALC le gustaría vivir? </a:t>
            </a:r>
          </a:p>
        </p:txBody>
      </p:sp>
      <p:sp>
        <p:nvSpPr>
          <p:cNvPr id="3" name="TextBox 4">
            <a:extLst>
              <a:ext uri="{FF2B5EF4-FFF2-40B4-BE49-F238E27FC236}">
                <a16:creationId xmlns:a16="http://schemas.microsoft.com/office/drawing/2014/main" id="{8851E507-A5B3-3A9D-A2C5-FD9FF7EB33D0}"/>
              </a:ext>
            </a:extLst>
          </p:cNvPr>
          <p:cNvSpPr txBox="1"/>
          <p:nvPr/>
        </p:nvSpPr>
        <p:spPr>
          <a:xfrm>
            <a:off x="1123950" y="4257149"/>
            <a:ext cx="10338968" cy="123110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Visite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www.menti.com </a:t>
            </a: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y utilice el código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4916 9923</a:t>
            </a:r>
          </a:p>
        </p:txBody>
      </p:sp>
    </p:spTree>
    <p:extLst>
      <p:ext uri="{BB962C8B-B14F-4D97-AF65-F5344CB8AC3E}">
        <p14:creationId xmlns:p14="http://schemas.microsoft.com/office/powerpoint/2010/main" val="218443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851368"/>
            <a:ext cx="9944100" cy="139192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Presentaos en vuestra mesa en 1 minuto, diciendo:</a:t>
            </a:r>
          </a:p>
        </p:txBody>
      </p:sp>
      <p:sp>
        <p:nvSpPr>
          <p:cNvPr id="4" name="TextBox 4">
            <a:extLst>
              <a:ext uri="{FF2B5EF4-FFF2-40B4-BE49-F238E27FC236}">
                <a16:creationId xmlns:a16="http://schemas.microsoft.com/office/drawing/2014/main" id="{D62904D3-C71E-DD62-6186-2683A407EE0E}"/>
              </a:ext>
            </a:extLst>
          </p:cNvPr>
          <p:cNvSpPr txBox="1"/>
          <p:nvPr/>
        </p:nvSpPr>
        <p:spPr>
          <a:xfrm>
            <a:off x="1695450" y="2829609"/>
            <a:ext cx="10338968" cy="1785104"/>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Quién es usted</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Su compromiso con la IFLA</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Lo que quiere obtener de esta reunión</a:t>
            </a:r>
          </a:p>
        </p:txBody>
      </p:sp>
    </p:spTree>
    <p:extLst>
      <p:ext uri="{BB962C8B-B14F-4D97-AF65-F5344CB8AC3E}">
        <p14:creationId xmlns:p14="http://schemas.microsoft.com/office/powerpoint/2010/main" val="3938644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pic>
        <p:nvPicPr>
          <p:cNvPr id="4" name="Picture 3" descr="A sign on a pole&#10;&#10;Description automatically generated">
            <a:extLst>
              <a:ext uri="{FF2B5EF4-FFF2-40B4-BE49-F238E27FC236}">
                <a16:creationId xmlns:a16="http://schemas.microsoft.com/office/drawing/2014/main" id="{4485D299-3693-F966-B07D-8F1B2AFCF3E4}"/>
              </a:ext>
            </a:extLst>
          </p:cNvPr>
          <p:cNvPicPr>
            <a:picLocks noChangeAspect="1"/>
          </p:cNvPicPr>
          <p:nvPr/>
        </p:nvPicPr>
        <p:blipFill>
          <a:blip r:embed="rId3">
            <a:extLst>
              <a:ext uri="{28A0092B-C50C-407E-A947-70E740481C1C}">
                <a14:useLocalDpi xmlns:a14="http://schemas.microsoft.com/office/drawing/2010/main" val="0"/>
              </a:ext>
            </a:extLst>
          </a:blip>
          <a:srcRect t="25037"/>
          <a:stretch/>
        </p:blipFill>
        <p:spPr>
          <a:xfrm>
            <a:off x="0" y="-1"/>
            <a:ext cx="12192000" cy="6854614"/>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1064276" y="1823230"/>
            <a:ext cx="10519576" cy="1188852"/>
          </a:xfrm>
          <a:prstGeom prst="rect">
            <a:avLst/>
          </a:prstGeom>
        </p:spPr>
        <p:txBody>
          <a:bodyPr wrap="square" lIns="0" tIns="0" rIns="0" bIns="0" rtlCol="0" anchor="t">
            <a:spAutoFit/>
          </a:bodyPr>
          <a:lstStyle/>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5867"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El camino hacia</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6785046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8798813" y="3464811"/>
            <a:ext cx="1711353" cy="5075024"/>
            <a:chOff x="0" y="0"/>
            <a:chExt cx="3422705" cy="14540791"/>
          </a:xfrm>
        </p:grpSpPr>
        <p:sp>
          <p:nvSpPr>
            <p:cNvPr id="3" name="AutoShape 3"/>
            <p:cNvSpPr/>
            <p:nvPr/>
          </p:nvSpPr>
          <p:spPr>
            <a:xfrm>
              <a:off x="0" y="0"/>
              <a:ext cx="1140902" cy="14540791"/>
            </a:xfrm>
            <a:prstGeom prst="rect">
              <a:avLst/>
            </a:prstGeom>
            <a:solidFill>
              <a:srgbClr val="2F8662">
                <a:alpha val="6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4" name="AutoShape 4"/>
            <p:cNvSpPr/>
            <p:nvPr/>
          </p:nvSpPr>
          <p:spPr>
            <a:xfrm>
              <a:off x="1140902" y="0"/>
              <a:ext cx="1140902" cy="14540791"/>
            </a:xfrm>
            <a:prstGeom prst="rect">
              <a:avLst/>
            </a:prstGeom>
            <a:solidFill>
              <a:srgbClr val="2F8662">
                <a:alpha val="40000"/>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a:off x="2281803" y="0"/>
              <a:ext cx="1140902" cy="14540791"/>
            </a:xfrm>
            <a:prstGeom prst="rect">
              <a:avLst/>
            </a:prstGeom>
            <a:solidFill>
              <a:srgbClr val="2F8662">
                <a:alpha val="9804"/>
              </a:srgbClr>
            </a:solidFill>
          </p:spPr>
          <p:txBody>
            <a:bodyPr/>
            <a:lstStyle/>
            <a:p>
              <a:pPr marL="0" marR="0" lvl="0" indent="0" algn="l" defTabSz="60966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8" name="TextBox 8"/>
          <p:cNvSpPr txBox="1"/>
          <p:nvPr/>
        </p:nvSpPr>
        <p:spPr>
          <a:xfrm>
            <a:off x="685801" y="3415980"/>
            <a:ext cx="5778309" cy="329193"/>
          </a:xfrm>
          <a:prstGeom prst="rect">
            <a:avLst/>
          </a:prstGeom>
        </p:spPr>
        <p:txBody>
          <a:bodyPr lIns="0" tIns="0" rIns="0" bIns="0" rtlCol="0" anchor="t">
            <a:spAutoFit/>
          </a:bodyPr>
          <a:lstStyle/>
          <a:p>
            <a:pPr marL="0" marR="0" lvl="0" indent="0" algn="l" defTabSz="609660" rtl="0" eaLnBrk="1" fontAlgn="auto" latinLnBrk="0" hangingPunct="1">
              <a:lnSpc>
                <a:spcPts val="3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9" name="TextBox 9"/>
          <p:cNvSpPr txBox="1"/>
          <p:nvPr/>
        </p:nvSpPr>
        <p:spPr>
          <a:xfrm>
            <a:off x="892385" y="3073577"/>
            <a:ext cx="5203615" cy="1661993"/>
          </a:xfrm>
          <a:prstGeom prst="rect">
            <a:avLst/>
          </a:prstGeom>
        </p:spPr>
        <p:txBody>
          <a:bodyPr lIns="0" tIns="0" rIns="0" bIns="0" rtlCol="0" anchor="t">
            <a:spAutoFit/>
          </a:bodyPr>
          <a:lstStyle/>
          <a:p>
            <a:pPr marL="0" marR="0" lvl="0" indent="0" algn="ctr" defTabSz="609660" rtl="0" eaLnBrk="1" fontAlgn="auto" latinLnBrk="0" hangingPunct="1">
              <a:lnSpc>
                <a:spcPct val="100000"/>
              </a:lnSpc>
              <a:spcBef>
                <a:spcPts val="0"/>
              </a:spcBef>
              <a:spcAft>
                <a:spcPts val="0"/>
              </a:spcAft>
              <a:buClrTx/>
              <a:buSzTx/>
              <a:buFontTx/>
              <a:buNone/>
              <a:tabLst/>
              <a:defRPr/>
            </a:pPr>
            <a:endParaRPr kumimoji="0" lang="en-GB" sz="3600" b="0" i="0" u="none" strike="noStrike" kern="1200" cap="none" spc="20" normalizeH="0" baseline="0" noProof="0" dirty="0">
              <a:ln>
                <a:noFill/>
              </a:ln>
              <a:solidFill>
                <a:srgbClr val="49403C"/>
              </a:solidFill>
              <a:effectLst/>
              <a:uLnTx/>
              <a:uFillTx/>
              <a:latin typeface="Arial"/>
              <a:ea typeface="+mn-ea"/>
              <a:cs typeface="Arial"/>
            </a:endParaRPr>
          </a:p>
          <a:p>
            <a:pPr marL="0" marR="0" lvl="0" indent="0" algn="ctr" defTabSz="60966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20" normalizeH="0" baseline="0" noProof="0" dirty="0">
                <a:ln>
                  <a:noFill/>
                </a:ln>
                <a:solidFill>
                  <a:srgbClr val="49403C"/>
                </a:solidFill>
                <a:effectLst/>
                <a:uLnTx/>
                <a:uFillTx/>
                <a:latin typeface="Arial"/>
                <a:ea typeface="+mn-ea"/>
                <a:cs typeface="Arial"/>
              </a:rPr>
              <a:t>la organización mundial de bibliotecas</a:t>
            </a:r>
            <a:endParaRPr kumimoji="0" lang="en-GB" sz="3600" b="0" i="0" u="none" strike="noStrike" kern="1200" cap="none" spc="20" normalizeH="0" baseline="0" noProof="0" dirty="0">
              <a:ln>
                <a:noFill/>
              </a:ln>
              <a:solidFill>
                <a:srgbClr val="49403C"/>
              </a:solidFill>
              <a:effectLst/>
              <a:uLnTx/>
              <a:uFillTx/>
              <a:latin typeface="Arial" panose="020B0604020202020204" pitchFamily="34" charset="0"/>
              <a:ea typeface="+mn-ea"/>
              <a:cs typeface="Arial" panose="020B0604020202020204" pitchFamily="34" charset="0"/>
            </a:endParaRPr>
          </a:p>
        </p:txBody>
      </p:sp>
      <p:sp>
        <p:nvSpPr>
          <p:cNvPr id="11" name="TextBox 9">
            <a:extLst>
              <a:ext uri="{FF2B5EF4-FFF2-40B4-BE49-F238E27FC236}">
                <a16:creationId xmlns:a16="http://schemas.microsoft.com/office/drawing/2014/main" id="{F4054022-43BA-87A8-FB86-17A137A83A30}"/>
              </a:ext>
            </a:extLst>
          </p:cNvPr>
          <p:cNvSpPr txBox="1"/>
          <p:nvPr/>
        </p:nvSpPr>
        <p:spPr>
          <a:xfrm>
            <a:off x="47531" y="1568433"/>
            <a:ext cx="7054849" cy="1641731"/>
          </a:xfrm>
          <a:prstGeom prst="rect">
            <a:avLst/>
          </a:prstGeom>
        </p:spPr>
        <p:txBody>
          <a:bodyPr wrap="square" lIns="0" tIns="0" rIns="0" bIns="0" rtlCol="0" anchor="t">
            <a:spAutoFit/>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kumimoji="0" lang="en-US" sz="5334" b="0" i="0" u="none" strike="noStrike" kern="1200" cap="none" spc="0" normalizeH="0" baseline="0" noProof="0" dirty="0">
                <a:ln>
                  <a:noFill/>
                </a:ln>
                <a:solidFill>
                  <a:srgbClr val="49403C"/>
                </a:solidFill>
                <a:effectLst/>
                <a:uLnTx/>
                <a:uFillTx/>
                <a:latin typeface="Arial Black"/>
                <a:ea typeface="+mn-ea"/>
                <a:cs typeface="Arial"/>
              </a:rPr>
              <a:t>BIENVENIDOS A </a:t>
            </a:r>
          </a:p>
          <a:p>
            <a:pPr marL="0" marR="0" lvl="0" indent="0" algn="ctr" defTabSz="609630" rtl="0" eaLnBrk="1" fontAlgn="auto" latinLnBrk="0" hangingPunct="1">
              <a:lnSpc>
                <a:spcPct val="100000"/>
              </a:lnSpc>
              <a:spcBef>
                <a:spcPts val="0"/>
              </a:spcBef>
              <a:spcAft>
                <a:spcPts val="0"/>
              </a:spcAft>
              <a:buClrTx/>
              <a:buSzTx/>
              <a:buFontTx/>
              <a:buNone/>
              <a:tabLst/>
              <a:defRPr/>
            </a:pPr>
            <a:r>
              <a:rPr kumimoji="0" lang="en-US" sz="5334" b="0" i="0" u="none" strike="noStrike" kern="1200" cap="none" spc="0" normalizeH="0" baseline="0" noProof="0" dirty="0">
                <a:ln>
                  <a:noFill/>
                </a:ln>
                <a:solidFill>
                  <a:srgbClr val="49403C"/>
                </a:solidFill>
                <a:effectLst/>
                <a:uLnTx/>
                <a:uFillTx/>
                <a:latin typeface="Arial Black"/>
                <a:ea typeface="+mn-ea"/>
                <a:cs typeface="Arial"/>
              </a:rPr>
              <a:t>IFLA</a:t>
            </a:r>
            <a:endParaRPr kumimoji="0" lang="en-US" sz="5334"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16" name="Picture 15" descr="A hand holding a globe&#10;&#10;Description automatically generated">
            <a:extLst>
              <a:ext uri="{FF2B5EF4-FFF2-40B4-BE49-F238E27FC236}">
                <a16:creationId xmlns:a16="http://schemas.microsoft.com/office/drawing/2014/main" id="{8F762E15-1C96-111B-715F-21A74D2ADA43}"/>
              </a:ext>
            </a:extLst>
          </p:cNvPr>
          <p:cNvPicPr>
            <a:picLocks noChangeAspect="1"/>
          </p:cNvPicPr>
          <p:nvPr/>
        </p:nvPicPr>
        <p:blipFill rotWithShape="1">
          <a:blip r:embed="rId2">
            <a:extLst>
              <a:ext uri="{28A0092B-C50C-407E-A947-70E740481C1C}">
                <a14:useLocalDpi xmlns:a14="http://schemas.microsoft.com/office/drawing/2010/main" val="0"/>
              </a:ext>
            </a:extLst>
          </a:blip>
          <a:srcRect l="15914" r="18314"/>
          <a:stretch/>
        </p:blipFill>
        <p:spPr>
          <a:xfrm>
            <a:off x="7116976" y="1"/>
            <a:ext cx="5075025" cy="5146645"/>
          </a:xfrm>
          <a:prstGeom prst="rect">
            <a:avLst/>
          </a:prstGeom>
        </p:spPr>
      </p:pic>
    </p:spTree>
    <p:extLst>
      <p:ext uri="{BB962C8B-B14F-4D97-AF65-F5344CB8AC3E}">
        <p14:creationId xmlns:p14="http://schemas.microsoft.com/office/powerpoint/2010/main" val="3584285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617473"/>
            <a:ext cx="10519576" cy="1188852"/>
          </a:xfrm>
          <a:prstGeom prst="rect">
            <a:avLst/>
          </a:prstGeom>
        </p:spPr>
        <p:txBody>
          <a:bodyPr wrap="square" lIns="0" tIns="0" rIns="0" bIns="0" rtlCol="0" anchor="t">
            <a:spAutoFit/>
          </a:bodyPr>
          <a:lstStyle/>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5867"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Apertura y bienvenida</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2416318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map of the south america&#10;&#10;Description automatically generated">
            <a:extLst>
              <a:ext uri="{FF2B5EF4-FFF2-40B4-BE49-F238E27FC236}">
                <a16:creationId xmlns:a16="http://schemas.microsoft.com/office/drawing/2014/main" id="{88D0D68A-181E-7038-82C0-CEEA9E802881}"/>
              </a:ext>
            </a:extLst>
          </p:cNvPr>
          <p:cNvPicPr>
            <a:picLocks noChangeAspect="1"/>
          </p:cNvPicPr>
          <p:nvPr/>
        </p:nvPicPr>
        <p:blipFill>
          <a:blip r:embed="rId2">
            <a:extLst>
              <a:ext uri="{28A0092B-C50C-407E-A947-70E740481C1C}">
                <a14:useLocalDpi xmlns:a14="http://schemas.microsoft.com/office/drawing/2010/main" val="0"/>
              </a:ext>
            </a:extLst>
          </a:blip>
          <a:srcRect b="8163"/>
          <a:stretch/>
        </p:blipFill>
        <p:spPr>
          <a:xfrm>
            <a:off x="-1919459" y="0"/>
            <a:ext cx="14111459" cy="7090611"/>
          </a:xfrm>
          <a:prstGeom prst="rect">
            <a:avLst/>
          </a:prstGeom>
        </p:spPr>
      </p:pic>
    </p:spTree>
    <p:extLst>
      <p:ext uri="{BB962C8B-B14F-4D97-AF65-F5344CB8AC3E}">
        <p14:creationId xmlns:p14="http://schemas.microsoft.com/office/powerpoint/2010/main" val="23627584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4371583" y="466774"/>
            <a:ext cx="7134617" cy="718145"/>
          </a:xfrm>
          <a:prstGeom prst="rect">
            <a:avLst/>
          </a:prstGeom>
        </p:spPr>
        <p:txBody>
          <a:bodyPr wrap="square" lIns="0" tIns="0" rIns="0" bIns="0" rtlCol="0" anchor="t">
            <a:spAutoFit/>
          </a:bodyPr>
          <a:lstStyle/>
          <a:p>
            <a:pPr marL="0" marR="0" lvl="0" indent="0" algn="r" defTabSz="609630" rtl="0" eaLnBrk="1" fontAlgn="auto" latinLnBrk="0" hangingPunct="1">
              <a:lnSpc>
                <a:spcPts val="5600"/>
              </a:lnSpc>
              <a:spcBef>
                <a:spcPts val="0"/>
              </a:spcBef>
              <a:spcAft>
                <a:spcPts val="0"/>
              </a:spcAft>
              <a:buClrTx/>
              <a:buSzTx/>
              <a:buFontTx/>
              <a:buNone/>
              <a:tabLst/>
              <a:defRPr/>
            </a:pPr>
            <a:r>
              <a:rPr kumimoji="0" lang="en-US" sz="4667" b="0" i="0" u="none" strike="noStrike" kern="1200" cap="none" spc="140" normalizeH="0" baseline="0" noProof="0">
                <a:ln>
                  <a:noFill/>
                </a:ln>
                <a:solidFill>
                  <a:srgbClr val="49403C"/>
                </a:solidFill>
                <a:effectLst/>
                <a:uLnTx/>
                <a:uFillTx/>
                <a:latin typeface="Franklin Gothic Heavy"/>
                <a:ea typeface="+mn-ea"/>
                <a:cs typeface="+mn-cs"/>
              </a:rPr>
              <a:t>IFLA es...</a:t>
            </a:r>
          </a:p>
        </p:txBody>
      </p:sp>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7" name="Group 7"/>
          <p:cNvGrpSpPr/>
          <p:nvPr/>
        </p:nvGrpSpPr>
        <p:grpSpPr>
          <a:xfrm rot="-8100000">
            <a:off x="10764975" y="2669051"/>
            <a:ext cx="1711353" cy="7270395"/>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4" name="Group 11">
            <a:extLst>
              <a:ext uri="{FF2B5EF4-FFF2-40B4-BE49-F238E27FC236}">
                <a16:creationId xmlns:a16="http://schemas.microsoft.com/office/drawing/2014/main" id="{C242A400-21FC-FDBE-A4A3-744847679FA5}"/>
              </a:ext>
            </a:extLst>
          </p:cNvPr>
          <p:cNvGrpSpPr/>
          <p:nvPr/>
        </p:nvGrpSpPr>
        <p:grpSpPr>
          <a:xfrm>
            <a:off x="907383" y="1508919"/>
            <a:ext cx="11176203" cy="3553900"/>
            <a:chOff x="0" y="-66675"/>
            <a:chExt cx="11556619" cy="7107800"/>
          </a:xfrm>
        </p:grpSpPr>
        <p:sp>
          <p:nvSpPr>
            <p:cNvPr id="15" name="TextBox 12">
              <a:extLst>
                <a:ext uri="{FF2B5EF4-FFF2-40B4-BE49-F238E27FC236}">
                  <a16:creationId xmlns:a16="http://schemas.microsoft.com/office/drawing/2014/main" id="{E4E1E5D1-CDE0-CE73-4FD7-313DE2D2906A}"/>
                </a:ext>
              </a:extLst>
            </p:cNvPr>
            <p:cNvSpPr txBox="1"/>
            <p:nvPr/>
          </p:nvSpPr>
          <p:spPr>
            <a:xfrm>
              <a:off x="0" y="-66675"/>
              <a:ext cx="11556619" cy="820738"/>
            </a:xfrm>
            <a:prstGeom prst="rect">
              <a:avLst/>
            </a:prstGeom>
          </p:spPr>
          <p:txBody>
            <a:bodyPr lIns="0" tIns="0" rIns="0" bIns="0" rtlCol="0" anchor="t">
              <a:spAutoFit/>
            </a:bodyPr>
            <a:lstStyle/>
            <a:p>
              <a:pPr marL="0" marR="0" lvl="0" indent="0" algn="l" defTabSz="609630" rtl="0" eaLnBrk="1" fontAlgn="auto" latinLnBrk="0" hangingPunct="1">
                <a:lnSpc>
                  <a:spcPts val="3173"/>
                </a:lnSpc>
                <a:spcBef>
                  <a:spcPts val="0"/>
                </a:spcBef>
                <a:spcAft>
                  <a:spcPts val="0"/>
                </a:spcAft>
                <a:buClrTx/>
                <a:buSzTx/>
                <a:buFontTx/>
                <a:buNone/>
                <a:tabLst/>
                <a:defRPr/>
              </a:pPr>
              <a:endParaRPr kumimoji="0" lang="en-US" sz="3200" b="0" i="0" u="none" strike="noStrike" kern="1200" cap="none" spc="113" normalizeH="0" baseline="0" noProof="0">
                <a:ln>
                  <a:noFill/>
                </a:ln>
                <a:solidFill>
                  <a:srgbClr val="49403C"/>
                </a:solidFill>
                <a:effectLst/>
                <a:uLnTx/>
                <a:uFillTx/>
                <a:latin typeface="Univers 2"/>
                <a:ea typeface="+mn-ea"/>
                <a:cs typeface="+mn-cs"/>
              </a:endParaRPr>
            </a:p>
          </p:txBody>
        </p:sp>
        <p:sp>
          <p:nvSpPr>
            <p:cNvPr id="16" name="TextBox 13">
              <a:extLst>
                <a:ext uri="{FF2B5EF4-FFF2-40B4-BE49-F238E27FC236}">
                  <a16:creationId xmlns:a16="http://schemas.microsoft.com/office/drawing/2014/main" id="{F0388609-D51F-B37E-BF50-4A8DDC904BEC}"/>
                </a:ext>
              </a:extLst>
            </p:cNvPr>
            <p:cNvSpPr txBox="1"/>
            <p:nvPr/>
          </p:nvSpPr>
          <p:spPr>
            <a:xfrm>
              <a:off x="0" y="885593"/>
              <a:ext cx="10408024" cy="6155532"/>
            </a:xfrm>
            <a:prstGeom prst="rect">
              <a:avLst/>
            </a:prstGeom>
          </p:spPr>
          <p:txBody>
            <a:bodyPr wrap="square" lIns="0" tIns="0" rIns="0" bIns="0" rtlCol="0" anchor="t">
              <a:spAutoFit/>
            </a:bodyPr>
            <a:lstStyle/>
            <a:p>
              <a:pPr marL="0" marR="0" lvl="0" indent="0" algn="l" defTabSz="457223" rtl="0" eaLnBrk="1" fontAlgn="auto" latinLnBrk="0" hangingPunct="1">
                <a:lnSpc>
                  <a:spcPct val="100000"/>
                </a:lnSpc>
                <a:spcBef>
                  <a:spcPts val="0"/>
                </a:spcBef>
                <a:spcAft>
                  <a:spcPts val="120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Univers"/>
                  <a:ea typeface="+mn-ea"/>
                  <a:cs typeface="+mn-cs"/>
                </a:rPr>
                <a:t>Un actor esencial en el avance de la biblioteconomía mundial, que aporta beneficios a las bibliotecas, a los trabajadores de las bibliotecas y de la información, a las asociaciones de bibliotecas y a las comunidades a las que sirven.</a:t>
              </a:r>
            </a:p>
          </p:txBody>
        </p:sp>
      </p:grpSp>
    </p:spTree>
    <p:extLst>
      <p:ext uri="{BB962C8B-B14F-4D97-AF65-F5344CB8AC3E}">
        <p14:creationId xmlns:p14="http://schemas.microsoft.com/office/powerpoint/2010/main" val="30285884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727159" y="446908"/>
            <a:ext cx="8779042" cy="1436291"/>
          </a:xfrm>
          <a:prstGeom prst="rect">
            <a:avLst/>
          </a:prstGeom>
        </p:spPr>
        <p:txBody>
          <a:bodyPr wrap="square" lIns="0" tIns="0" rIns="0" bIns="0" rtlCol="0" anchor="t">
            <a:spAutoFit/>
          </a:bodyPr>
          <a:lstStyle/>
          <a:p>
            <a:pPr marL="0" marR="0" lvl="0" indent="0" algn="r" defTabSz="609630" rtl="0" eaLnBrk="1" fontAlgn="auto" latinLnBrk="0" hangingPunct="1">
              <a:lnSpc>
                <a:spcPts val="5600"/>
              </a:lnSpc>
              <a:spcBef>
                <a:spcPts val="0"/>
              </a:spcBef>
              <a:spcAft>
                <a:spcPts val="0"/>
              </a:spcAft>
              <a:buClrTx/>
              <a:buSzTx/>
              <a:buFontTx/>
              <a:buNone/>
              <a:tabLst/>
              <a:defRPr/>
            </a:pPr>
            <a:r>
              <a:rPr kumimoji="0" lang="en-US" sz="4667" b="0" i="0" u="none" strike="noStrike" kern="1200" cap="none" spc="140" normalizeH="0" baseline="0" noProof="0" dirty="0">
                <a:ln>
                  <a:noFill/>
                </a:ln>
                <a:solidFill>
                  <a:srgbClr val="49403C"/>
                </a:solidFill>
                <a:effectLst/>
                <a:uLnTx/>
                <a:uFillTx/>
                <a:latin typeface="Franklin Gothic Heavy"/>
                <a:ea typeface="+mn-ea"/>
                <a:cs typeface="+mn-cs"/>
              </a:rPr>
              <a:t>Si la IFLA no existiera, habría que inventarla porque...</a:t>
            </a:r>
          </a:p>
        </p:txBody>
      </p:sp>
      <p:grpSp>
        <p:nvGrpSpPr>
          <p:cNvPr id="3" name="Group 3"/>
          <p:cNvGrpSpPr/>
          <p:nvPr/>
        </p:nvGrpSpPr>
        <p:grpSpPr>
          <a:xfrm rot="2700000">
            <a:off x="51708" y="-3381725"/>
            <a:ext cx="1711353" cy="7270395"/>
            <a:chOff x="0" y="0"/>
            <a:chExt cx="3422705" cy="14540791"/>
          </a:xfrm>
        </p:grpSpPr>
        <p:sp>
          <p:nvSpPr>
            <p:cNvPr id="4" name="AutoShape 4"/>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AutoShape 6"/>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7" name="Group 7"/>
          <p:cNvGrpSpPr/>
          <p:nvPr/>
        </p:nvGrpSpPr>
        <p:grpSpPr>
          <a:xfrm rot="-8100000">
            <a:off x="10764975" y="2669051"/>
            <a:ext cx="1711353" cy="7270395"/>
            <a:chOff x="0" y="0"/>
            <a:chExt cx="3422705" cy="14540791"/>
          </a:xfrm>
        </p:grpSpPr>
        <p:sp>
          <p:nvSpPr>
            <p:cNvPr id="8" name="AutoShape 8"/>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9" name="AutoShape 9"/>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0" name="AutoShape 10"/>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14" name="Group 11">
            <a:extLst>
              <a:ext uri="{FF2B5EF4-FFF2-40B4-BE49-F238E27FC236}">
                <a16:creationId xmlns:a16="http://schemas.microsoft.com/office/drawing/2014/main" id="{C242A400-21FC-FDBE-A4A3-744847679FA5}"/>
              </a:ext>
            </a:extLst>
          </p:cNvPr>
          <p:cNvGrpSpPr/>
          <p:nvPr/>
        </p:nvGrpSpPr>
        <p:grpSpPr>
          <a:xfrm>
            <a:off x="907383" y="1508919"/>
            <a:ext cx="11176203" cy="5400559"/>
            <a:chOff x="0" y="-66675"/>
            <a:chExt cx="11556619" cy="10801116"/>
          </a:xfrm>
        </p:grpSpPr>
        <p:sp>
          <p:nvSpPr>
            <p:cNvPr id="15" name="TextBox 12">
              <a:extLst>
                <a:ext uri="{FF2B5EF4-FFF2-40B4-BE49-F238E27FC236}">
                  <a16:creationId xmlns:a16="http://schemas.microsoft.com/office/drawing/2014/main" id="{E4E1E5D1-CDE0-CE73-4FD7-313DE2D2906A}"/>
                </a:ext>
              </a:extLst>
            </p:cNvPr>
            <p:cNvSpPr txBox="1"/>
            <p:nvPr/>
          </p:nvSpPr>
          <p:spPr>
            <a:xfrm>
              <a:off x="0" y="-66675"/>
              <a:ext cx="11556619" cy="820738"/>
            </a:xfrm>
            <a:prstGeom prst="rect">
              <a:avLst/>
            </a:prstGeom>
          </p:spPr>
          <p:txBody>
            <a:bodyPr lIns="0" tIns="0" rIns="0" bIns="0" rtlCol="0" anchor="t">
              <a:spAutoFit/>
            </a:bodyPr>
            <a:lstStyle/>
            <a:p>
              <a:pPr marL="0" marR="0" lvl="0" indent="0" algn="l" defTabSz="609630" rtl="0" eaLnBrk="1" fontAlgn="auto" latinLnBrk="0" hangingPunct="1">
                <a:lnSpc>
                  <a:spcPts val="3173"/>
                </a:lnSpc>
                <a:spcBef>
                  <a:spcPts val="0"/>
                </a:spcBef>
                <a:spcAft>
                  <a:spcPts val="0"/>
                </a:spcAft>
                <a:buClrTx/>
                <a:buSzTx/>
                <a:buFontTx/>
                <a:buNone/>
                <a:tabLst/>
                <a:defRPr/>
              </a:pPr>
              <a:endParaRPr kumimoji="0" lang="en-US" sz="3200" b="0" i="0" u="none" strike="noStrike" kern="1200" cap="none" spc="113" normalizeH="0" baseline="0" noProof="0">
                <a:ln>
                  <a:noFill/>
                </a:ln>
                <a:solidFill>
                  <a:srgbClr val="49403C"/>
                </a:solidFill>
                <a:effectLst/>
                <a:uLnTx/>
                <a:uFillTx/>
                <a:latin typeface="Univers 2"/>
                <a:ea typeface="+mn-ea"/>
                <a:cs typeface="+mn-cs"/>
              </a:endParaRPr>
            </a:p>
          </p:txBody>
        </p:sp>
        <p:sp>
          <p:nvSpPr>
            <p:cNvPr id="16" name="TextBox 13">
              <a:extLst>
                <a:ext uri="{FF2B5EF4-FFF2-40B4-BE49-F238E27FC236}">
                  <a16:creationId xmlns:a16="http://schemas.microsoft.com/office/drawing/2014/main" id="{F0388609-D51F-B37E-BF50-4A8DDC904BEC}"/>
                </a:ext>
              </a:extLst>
            </p:cNvPr>
            <p:cNvSpPr txBox="1"/>
            <p:nvPr/>
          </p:nvSpPr>
          <p:spPr>
            <a:xfrm>
              <a:off x="0" y="885593"/>
              <a:ext cx="11204255" cy="9848848"/>
            </a:xfrm>
            <a:prstGeom prst="rect">
              <a:avLst/>
            </a:prstGeom>
          </p:spPr>
          <p:txBody>
            <a:bodyPr wrap="square" lIns="0" tIns="0" rIns="0" bIns="0" rtlCol="0" anchor="t">
              <a:spAutoFit/>
            </a:bodyPr>
            <a:lstStyle/>
            <a:p>
              <a:pPr marL="571529" marR="0" lvl="0" indent="-571529" algn="l" defTabSz="457223"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s-ES" sz="2800" b="0" i="0" u="none" strike="noStrike" kern="1200" cap="none" spc="0" normalizeH="0" baseline="0" dirty="0">
                  <a:ln>
                    <a:noFill/>
                  </a:ln>
                  <a:solidFill>
                    <a:prstClr val="black"/>
                  </a:solidFill>
                  <a:effectLst/>
                  <a:uLnTx/>
                  <a:uFillTx/>
                  <a:latin typeface="Univers" panose="020B0503020202020204" pitchFamily="34" charset="0"/>
                  <a:ea typeface="+mn-ea"/>
                  <a:cs typeface="+mn-cs"/>
                </a:rPr>
                <a:t>Tenemos suficiente en común como para que nos beneficie compartir</a:t>
              </a:r>
            </a:p>
            <a:p>
              <a:pPr marL="571529" marR="0" lvl="0" indent="-571529" algn="l" defTabSz="457223"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s-ES" sz="2800" b="0" i="0" u="none" strike="noStrike" kern="1200" cap="none" spc="0" normalizeH="0" baseline="0" dirty="0">
                  <a:ln>
                    <a:noFill/>
                  </a:ln>
                  <a:solidFill>
                    <a:prstClr val="black"/>
                  </a:solidFill>
                  <a:effectLst/>
                  <a:uLnTx/>
                  <a:uFillTx/>
                  <a:latin typeface="Univers" panose="020B0503020202020204" pitchFamily="34" charset="0"/>
                  <a:ea typeface="+mn-ea"/>
                  <a:cs typeface="+mn-cs"/>
                </a:rPr>
                <a:t>Para colaborar necesitamos infraestructuras y normas internacionales</a:t>
              </a:r>
            </a:p>
            <a:p>
              <a:pPr marL="571529" marR="0" lvl="0" indent="-571529" algn="l" defTabSz="457223"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s-ES" sz="2800" b="0" i="0" u="none" strike="noStrike" kern="1200" cap="none" spc="0" normalizeH="0" baseline="0" dirty="0">
                  <a:ln>
                    <a:noFill/>
                  </a:ln>
                  <a:solidFill>
                    <a:prstClr val="black"/>
                  </a:solidFill>
                  <a:effectLst/>
                  <a:uLnTx/>
                  <a:uFillTx/>
                  <a:latin typeface="Univers" panose="020B0503020202020204" pitchFamily="34" charset="0"/>
                  <a:ea typeface="+mn-ea"/>
                  <a:cs typeface="+mn-cs"/>
                </a:rPr>
                <a:t>Se están tomando decisiones a nivel internacional que necesitan la aportación de las bibliotecas.</a:t>
              </a:r>
            </a:p>
            <a:p>
              <a:pPr marL="571529" marR="0" lvl="0" indent="-571529" algn="l" defTabSz="457223"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s-ES" sz="2800" b="0" i="0" u="none" strike="noStrike" kern="1200" cap="none" spc="0" normalizeH="0" baseline="0" dirty="0">
                  <a:ln>
                    <a:noFill/>
                  </a:ln>
                  <a:solidFill>
                    <a:prstClr val="black"/>
                  </a:solidFill>
                  <a:effectLst/>
                  <a:uLnTx/>
                  <a:uFillTx/>
                  <a:latin typeface="Univers" panose="020B0503020202020204" pitchFamily="34" charset="0"/>
                  <a:ea typeface="+mn-ea"/>
                  <a:cs typeface="+mn-cs"/>
                </a:rPr>
                <a:t>Las bibliotecas desaprovechan las asociaciones por trabajar sólo a escala nacional</a:t>
              </a:r>
            </a:p>
            <a:p>
              <a:pPr marL="571529" marR="0" lvl="0" indent="-571529" algn="l" defTabSz="457223"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s-ES" sz="2800" b="0" i="0" u="none" strike="noStrike" kern="1200" cap="none" spc="0" normalizeH="0" baseline="0" dirty="0">
                  <a:ln>
                    <a:noFill/>
                  </a:ln>
                  <a:solidFill>
                    <a:prstClr val="black"/>
                  </a:solidFill>
                  <a:effectLst/>
                  <a:uLnTx/>
                  <a:uFillTx/>
                  <a:latin typeface="Univers" panose="020B0503020202020204" pitchFamily="34" charset="0"/>
                  <a:ea typeface="+mn-ea"/>
                  <a:cs typeface="+mn-cs"/>
                </a:rPr>
                <a:t>Existe un sentimiento de solidaridad profesional entre colegas</a:t>
              </a:r>
            </a:p>
          </p:txBody>
        </p:sp>
      </p:grpSp>
    </p:spTree>
    <p:extLst>
      <p:ext uri="{BB962C8B-B14F-4D97-AF65-F5344CB8AC3E}">
        <p14:creationId xmlns:p14="http://schemas.microsoft.com/office/powerpoint/2010/main" val="13713337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C5048-BD3D-20FD-3362-8F691AE9274C}"/>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19004E1-75CA-4C81-845B-8F154820A69A}"/>
              </a:ext>
            </a:extLst>
          </p:cNvPr>
          <p:cNvSpPr txBox="1"/>
          <p:nvPr/>
        </p:nvSpPr>
        <p:spPr>
          <a:xfrm>
            <a:off x="2727159" y="446908"/>
            <a:ext cx="8779042" cy="718145"/>
          </a:xfrm>
          <a:prstGeom prst="rect">
            <a:avLst/>
          </a:prstGeom>
        </p:spPr>
        <p:txBody>
          <a:bodyPr wrap="square" lIns="0" tIns="0" rIns="0" bIns="0" rtlCol="0" anchor="t">
            <a:spAutoFit/>
          </a:bodyPr>
          <a:lstStyle/>
          <a:p>
            <a:pPr marL="0" marR="0" lvl="0" indent="0" algn="r" defTabSz="609630" rtl="0" eaLnBrk="1" fontAlgn="auto" latinLnBrk="0" hangingPunct="1">
              <a:lnSpc>
                <a:spcPts val="5600"/>
              </a:lnSpc>
              <a:spcBef>
                <a:spcPts val="0"/>
              </a:spcBef>
              <a:spcAft>
                <a:spcPts val="0"/>
              </a:spcAft>
              <a:buClrTx/>
              <a:buSzTx/>
              <a:buFontTx/>
              <a:buNone/>
              <a:tabLst/>
              <a:defRPr/>
            </a:pPr>
            <a:r>
              <a:rPr kumimoji="0" lang="en-US" sz="4667" b="0" i="0" u="none" strike="noStrike" kern="1200" cap="none" spc="140" normalizeH="0" baseline="0" noProof="0" dirty="0">
                <a:ln>
                  <a:noFill/>
                </a:ln>
                <a:solidFill>
                  <a:srgbClr val="49403C"/>
                </a:solidFill>
                <a:effectLst/>
                <a:uLnTx/>
                <a:uFillTx/>
                <a:latin typeface="Franklin Gothic Heavy"/>
                <a:ea typeface="+mn-ea"/>
                <a:cs typeface="+mn-cs"/>
              </a:rPr>
              <a:t>Un círculo virtuoso es posible...</a:t>
            </a:r>
          </a:p>
        </p:txBody>
      </p:sp>
      <p:grpSp>
        <p:nvGrpSpPr>
          <p:cNvPr id="3" name="Group 3">
            <a:extLst>
              <a:ext uri="{FF2B5EF4-FFF2-40B4-BE49-F238E27FC236}">
                <a16:creationId xmlns:a16="http://schemas.microsoft.com/office/drawing/2014/main" id="{1FCD407A-864E-7797-AC5F-DF31A57A31E8}"/>
              </a:ext>
            </a:extLst>
          </p:cNvPr>
          <p:cNvGrpSpPr/>
          <p:nvPr/>
        </p:nvGrpSpPr>
        <p:grpSpPr>
          <a:xfrm rot="2700000">
            <a:off x="51708" y="-3381725"/>
            <a:ext cx="1711353" cy="7270395"/>
            <a:chOff x="0" y="0"/>
            <a:chExt cx="3422705" cy="14540791"/>
          </a:xfrm>
        </p:grpSpPr>
        <p:sp>
          <p:nvSpPr>
            <p:cNvPr id="4" name="AutoShape 4">
              <a:extLst>
                <a:ext uri="{FF2B5EF4-FFF2-40B4-BE49-F238E27FC236}">
                  <a16:creationId xmlns:a16="http://schemas.microsoft.com/office/drawing/2014/main" id="{08AE79DA-45ED-960B-7152-7362444A13E7}"/>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a:extLst>
                <a:ext uri="{FF2B5EF4-FFF2-40B4-BE49-F238E27FC236}">
                  <a16:creationId xmlns:a16="http://schemas.microsoft.com/office/drawing/2014/main" id="{6E3B475E-E65A-FB9F-B278-6A66449678AF}"/>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AutoShape 6">
              <a:extLst>
                <a:ext uri="{FF2B5EF4-FFF2-40B4-BE49-F238E27FC236}">
                  <a16:creationId xmlns:a16="http://schemas.microsoft.com/office/drawing/2014/main" id="{BD34361C-B6D6-6995-F9CB-7ED2D46A9E8C}"/>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7" name="Group 7">
            <a:extLst>
              <a:ext uri="{FF2B5EF4-FFF2-40B4-BE49-F238E27FC236}">
                <a16:creationId xmlns:a16="http://schemas.microsoft.com/office/drawing/2014/main" id="{19EB4508-96F6-AC05-4D5D-92266C614B99}"/>
              </a:ext>
            </a:extLst>
          </p:cNvPr>
          <p:cNvGrpSpPr/>
          <p:nvPr/>
        </p:nvGrpSpPr>
        <p:grpSpPr>
          <a:xfrm rot="-8100000">
            <a:off x="10764975" y="2669051"/>
            <a:ext cx="1711353" cy="7270395"/>
            <a:chOff x="0" y="0"/>
            <a:chExt cx="3422705" cy="14540791"/>
          </a:xfrm>
        </p:grpSpPr>
        <p:sp>
          <p:nvSpPr>
            <p:cNvPr id="8" name="AutoShape 8">
              <a:extLst>
                <a:ext uri="{FF2B5EF4-FFF2-40B4-BE49-F238E27FC236}">
                  <a16:creationId xmlns:a16="http://schemas.microsoft.com/office/drawing/2014/main" id="{6126F312-AC07-8BC4-FD50-552288BE2377}"/>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9" name="AutoShape 9">
              <a:extLst>
                <a:ext uri="{FF2B5EF4-FFF2-40B4-BE49-F238E27FC236}">
                  <a16:creationId xmlns:a16="http://schemas.microsoft.com/office/drawing/2014/main" id="{EEC39515-BFFD-CEF0-8C3E-A799FF85552F}"/>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0" name="AutoShape 10">
              <a:extLst>
                <a:ext uri="{FF2B5EF4-FFF2-40B4-BE49-F238E27FC236}">
                  <a16:creationId xmlns:a16="http://schemas.microsoft.com/office/drawing/2014/main" id="{FCF4347A-FF33-407C-C640-C2027B2D28FF}"/>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1" name="Arrow: Curved Up 10">
            <a:extLst>
              <a:ext uri="{FF2B5EF4-FFF2-40B4-BE49-F238E27FC236}">
                <a16:creationId xmlns:a16="http://schemas.microsoft.com/office/drawing/2014/main" id="{7E4181EE-E555-48B1-1226-B77183EB1550}"/>
              </a:ext>
            </a:extLst>
          </p:cNvPr>
          <p:cNvSpPr/>
          <p:nvPr/>
        </p:nvSpPr>
        <p:spPr>
          <a:xfrm>
            <a:off x="3046416" y="4660777"/>
            <a:ext cx="5544317" cy="1514285"/>
          </a:xfrm>
          <a:prstGeom prst="curvedUpArrow">
            <a:avLst>
              <a:gd name="adj1" fmla="val 35428"/>
              <a:gd name="adj2" fmla="val 50000"/>
              <a:gd name="adj3" fmla="val 589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2" name="Arrow: Curved Up 11">
            <a:extLst>
              <a:ext uri="{FF2B5EF4-FFF2-40B4-BE49-F238E27FC236}">
                <a16:creationId xmlns:a16="http://schemas.microsoft.com/office/drawing/2014/main" id="{8FB028C5-7863-B363-F18C-1EAE96105F3C}"/>
              </a:ext>
            </a:extLst>
          </p:cNvPr>
          <p:cNvSpPr/>
          <p:nvPr/>
        </p:nvSpPr>
        <p:spPr>
          <a:xfrm rot="10800000">
            <a:off x="2754429" y="1687346"/>
            <a:ext cx="5544316" cy="1514285"/>
          </a:xfrm>
          <a:prstGeom prst="curvedUpArrow">
            <a:avLst>
              <a:gd name="adj1" fmla="val 40520"/>
              <a:gd name="adj2" fmla="val 55339"/>
              <a:gd name="adj3" fmla="val 6737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3" name="TextBox 12">
            <a:extLst>
              <a:ext uri="{FF2B5EF4-FFF2-40B4-BE49-F238E27FC236}">
                <a16:creationId xmlns:a16="http://schemas.microsoft.com/office/drawing/2014/main" id="{1C93F357-3F3C-3EAB-32D2-8CFDFF588716}"/>
              </a:ext>
            </a:extLst>
          </p:cNvPr>
          <p:cNvSpPr txBox="1"/>
          <p:nvPr/>
        </p:nvSpPr>
        <p:spPr>
          <a:xfrm>
            <a:off x="1405864" y="3184432"/>
            <a:ext cx="4033374"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Mayor cumplimiento de los objetivos políticos y sociales</a:t>
            </a:r>
            <a:endParaRPr kumimoji="0" lang="en-NL"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
        <p:nvSpPr>
          <p:cNvPr id="17" name="TextBox 16">
            <a:extLst>
              <a:ext uri="{FF2B5EF4-FFF2-40B4-BE49-F238E27FC236}">
                <a16:creationId xmlns:a16="http://schemas.microsoft.com/office/drawing/2014/main" id="{55988DAA-A132-4E92-6A8D-10CD596F5D1D}"/>
              </a:ext>
            </a:extLst>
          </p:cNvPr>
          <p:cNvSpPr txBox="1"/>
          <p:nvPr/>
        </p:nvSpPr>
        <p:spPr>
          <a:xfrm>
            <a:off x="6187918" y="3442372"/>
            <a:ext cx="4033374"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Mayor apoyo a las bibliotecas</a:t>
            </a:r>
            <a:endParaRPr kumimoji="0" lang="en-NL"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
        <p:nvSpPr>
          <p:cNvPr id="18" name="Rectangle: Rounded Corners 17">
            <a:extLst>
              <a:ext uri="{FF2B5EF4-FFF2-40B4-BE49-F238E27FC236}">
                <a16:creationId xmlns:a16="http://schemas.microsoft.com/office/drawing/2014/main" id="{2C37E7B7-579D-95D5-2A42-7F894C796764}"/>
              </a:ext>
            </a:extLst>
          </p:cNvPr>
          <p:cNvSpPr/>
          <p:nvPr/>
        </p:nvSpPr>
        <p:spPr>
          <a:xfrm>
            <a:off x="1259486" y="3184432"/>
            <a:ext cx="4033374" cy="1390472"/>
          </a:xfrm>
          <a:prstGeom prst="roundRect">
            <a:avLst/>
          </a:prstGeom>
          <a:noFill/>
          <a:ln w="571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9" name="Rectangle: Rounded Corners 18">
            <a:extLst>
              <a:ext uri="{FF2B5EF4-FFF2-40B4-BE49-F238E27FC236}">
                <a16:creationId xmlns:a16="http://schemas.microsoft.com/office/drawing/2014/main" id="{2FB1BDEA-9339-C93B-376C-76D83EF5D791}"/>
              </a:ext>
            </a:extLst>
          </p:cNvPr>
          <p:cNvSpPr/>
          <p:nvPr/>
        </p:nvSpPr>
        <p:spPr>
          <a:xfrm>
            <a:off x="5883388" y="3388319"/>
            <a:ext cx="4033374" cy="1094282"/>
          </a:xfrm>
          <a:prstGeom prst="roundRect">
            <a:avLst/>
          </a:prstGeom>
          <a:noFill/>
          <a:ln w="571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11274932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6D3E55-08AD-79DF-909F-7A563CC9613B}"/>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F95CC3E-4FA8-6B05-D82D-D52B15346884}"/>
              </a:ext>
            </a:extLst>
          </p:cNvPr>
          <p:cNvSpPr txBox="1"/>
          <p:nvPr/>
        </p:nvSpPr>
        <p:spPr>
          <a:xfrm>
            <a:off x="8041471" y="344733"/>
            <a:ext cx="3579180" cy="5027017"/>
          </a:xfrm>
          <a:prstGeom prst="rect">
            <a:avLst/>
          </a:prstGeom>
        </p:spPr>
        <p:txBody>
          <a:bodyPr wrap="square" lIns="0" tIns="0" rIns="0" bIns="0" rtlCol="0" anchor="t">
            <a:spAutoFit/>
          </a:bodyPr>
          <a:lstStyle/>
          <a:p>
            <a:pPr marL="0" marR="0" lvl="0" indent="0" algn="r" defTabSz="609630" rtl="0" eaLnBrk="1" fontAlgn="auto" latinLnBrk="0" hangingPunct="1">
              <a:lnSpc>
                <a:spcPts val="5600"/>
              </a:lnSpc>
              <a:spcBef>
                <a:spcPts val="0"/>
              </a:spcBef>
              <a:spcAft>
                <a:spcPts val="0"/>
              </a:spcAft>
              <a:buClrTx/>
              <a:buSzTx/>
              <a:buFontTx/>
              <a:buNone/>
              <a:tabLst/>
              <a:defRPr/>
            </a:pPr>
            <a:r>
              <a:rPr kumimoji="0" lang="es-ES" sz="4667" b="0" i="0" u="none" strike="noStrike" kern="1200" cap="none" spc="140" normalizeH="0" baseline="0" dirty="0">
                <a:ln>
                  <a:noFill/>
                </a:ln>
                <a:solidFill>
                  <a:srgbClr val="49403C"/>
                </a:solidFill>
                <a:effectLst/>
                <a:uLnTx/>
                <a:uFillTx/>
                <a:latin typeface="Franklin Gothic Heavy"/>
                <a:ea typeface="+mn-ea"/>
                <a:cs typeface="+mn-cs"/>
              </a:rPr>
              <a:t>... que puede lograrse en todos los niveles de nuestro sector... </a:t>
            </a:r>
          </a:p>
        </p:txBody>
      </p:sp>
      <p:grpSp>
        <p:nvGrpSpPr>
          <p:cNvPr id="3" name="Group 3">
            <a:extLst>
              <a:ext uri="{FF2B5EF4-FFF2-40B4-BE49-F238E27FC236}">
                <a16:creationId xmlns:a16="http://schemas.microsoft.com/office/drawing/2014/main" id="{406B8A60-25CA-FE25-CE2B-8C7BB7A58C0F}"/>
              </a:ext>
            </a:extLst>
          </p:cNvPr>
          <p:cNvGrpSpPr/>
          <p:nvPr/>
        </p:nvGrpSpPr>
        <p:grpSpPr>
          <a:xfrm rot="2700000">
            <a:off x="51708" y="-3381725"/>
            <a:ext cx="1711353" cy="7270395"/>
            <a:chOff x="0" y="0"/>
            <a:chExt cx="3422705" cy="14540791"/>
          </a:xfrm>
        </p:grpSpPr>
        <p:sp>
          <p:nvSpPr>
            <p:cNvPr id="4" name="AutoShape 4">
              <a:extLst>
                <a:ext uri="{FF2B5EF4-FFF2-40B4-BE49-F238E27FC236}">
                  <a16:creationId xmlns:a16="http://schemas.microsoft.com/office/drawing/2014/main" id="{72949723-B2D9-664B-8D6C-F10432D05F9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a:extLst>
                <a:ext uri="{FF2B5EF4-FFF2-40B4-BE49-F238E27FC236}">
                  <a16:creationId xmlns:a16="http://schemas.microsoft.com/office/drawing/2014/main" id="{344F1103-57D7-E17C-B676-EF129D9A3BC2}"/>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AutoShape 6">
              <a:extLst>
                <a:ext uri="{FF2B5EF4-FFF2-40B4-BE49-F238E27FC236}">
                  <a16:creationId xmlns:a16="http://schemas.microsoft.com/office/drawing/2014/main" id="{9CF8EDF9-4E8E-680F-A98B-041763342DE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7" name="Group 7">
            <a:extLst>
              <a:ext uri="{FF2B5EF4-FFF2-40B4-BE49-F238E27FC236}">
                <a16:creationId xmlns:a16="http://schemas.microsoft.com/office/drawing/2014/main" id="{F2314BDC-79A7-57E2-DBE6-512747DF06DB}"/>
              </a:ext>
            </a:extLst>
          </p:cNvPr>
          <p:cNvGrpSpPr/>
          <p:nvPr/>
        </p:nvGrpSpPr>
        <p:grpSpPr>
          <a:xfrm rot="-8100000">
            <a:off x="10764975" y="2669051"/>
            <a:ext cx="1711353" cy="7270395"/>
            <a:chOff x="0" y="0"/>
            <a:chExt cx="3422705" cy="14540791"/>
          </a:xfrm>
        </p:grpSpPr>
        <p:sp>
          <p:nvSpPr>
            <p:cNvPr id="8" name="AutoShape 8">
              <a:extLst>
                <a:ext uri="{FF2B5EF4-FFF2-40B4-BE49-F238E27FC236}">
                  <a16:creationId xmlns:a16="http://schemas.microsoft.com/office/drawing/2014/main" id="{D4C87469-DE18-57C6-2E9C-FFE20B2924BB}"/>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9" name="AutoShape 9">
              <a:extLst>
                <a:ext uri="{FF2B5EF4-FFF2-40B4-BE49-F238E27FC236}">
                  <a16:creationId xmlns:a16="http://schemas.microsoft.com/office/drawing/2014/main" id="{EBA97B81-1A59-F037-2D35-76DF1A50FDC0}"/>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0" name="AutoShape 10">
              <a:extLst>
                <a:ext uri="{FF2B5EF4-FFF2-40B4-BE49-F238E27FC236}">
                  <a16:creationId xmlns:a16="http://schemas.microsoft.com/office/drawing/2014/main" id="{A482B95C-8AE8-1C00-8CC8-65060F96E3B4}"/>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pic>
        <p:nvPicPr>
          <p:cNvPr id="2050" name="Picture 2">
            <a:extLst>
              <a:ext uri="{FF2B5EF4-FFF2-40B4-BE49-F238E27FC236}">
                <a16:creationId xmlns:a16="http://schemas.microsoft.com/office/drawing/2014/main" id="{BECAACC6-697E-4861-3635-BD70B771F7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5157" y="0"/>
            <a:ext cx="8575362" cy="68580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12B090A-6257-1B2E-61FC-C22F7F44B4F5}"/>
              </a:ext>
            </a:extLst>
          </p:cNvPr>
          <p:cNvSpPr txBox="1"/>
          <p:nvPr/>
        </p:nvSpPr>
        <p:spPr>
          <a:xfrm>
            <a:off x="7628134" y="5633600"/>
            <a:ext cx="203734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rPr>
              <a:t>Foto: Ankush Sabharwal, CC-BY-3.0, https://commons.wikimedia.org/wiki/File:Fractals_in_stone.JPG</a:t>
            </a:r>
            <a:endParaRPr kumimoji="0" lang="en-NL"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346244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holding signs&#10;&#10;Description automatically generated">
            <a:extLst>
              <a:ext uri="{FF2B5EF4-FFF2-40B4-BE49-F238E27FC236}">
                <a16:creationId xmlns:a16="http://schemas.microsoft.com/office/drawing/2014/main" id="{27ADB9E8-7DC8-2D8C-7BB0-F9983DAF7C25}"/>
              </a:ext>
            </a:extLst>
          </p:cNvPr>
          <p:cNvPicPr>
            <a:picLocks noChangeAspect="1"/>
          </p:cNvPicPr>
          <p:nvPr/>
        </p:nvPicPr>
        <p:blipFill>
          <a:blip r:embed="rId2">
            <a:extLst>
              <a:ext uri="{28A0092B-C50C-407E-A947-70E740481C1C}">
                <a14:useLocalDpi xmlns:a14="http://schemas.microsoft.com/office/drawing/2010/main" val="0"/>
              </a:ext>
            </a:extLst>
          </a:blip>
          <a:srcRect t="11027" b="4719"/>
          <a:stretch/>
        </p:blipFill>
        <p:spPr>
          <a:xfrm>
            <a:off x="20" y="1282"/>
            <a:ext cx="12191980" cy="6856718"/>
          </a:xfrm>
          <a:prstGeom prst="rect">
            <a:avLst/>
          </a:prstGeom>
        </p:spPr>
      </p:pic>
    </p:spTree>
    <p:extLst>
      <p:ext uri="{BB962C8B-B14F-4D97-AF65-F5344CB8AC3E}">
        <p14:creationId xmlns:p14="http://schemas.microsoft.com/office/powerpoint/2010/main" val="26703341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holding signs&#10;&#10;Description automatically generated">
            <a:extLst>
              <a:ext uri="{FF2B5EF4-FFF2-40B4-BE49-F238E27FC236}">
                <a16:creationId xmlns:a16="http://schemas.microsoft.com/office/drawing/2014/main" id="{DF412C76-019E-F549-D3DC-3CA4A77C8A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4920"/>
            <a:ext cx="12192000" cy="8122920"/>
          </a:xfrm>
          <a:prstGeom prst="rect">
            <a:avLst/>
          </a:prstGeom>
        </p:spPr>
      </p:pic>
    </p:spTree>
    <p:extLst>
      <p:ext uri="{BB962C8B-B14F-4D97-AF65-F5344CB8AC3E}">
        <p14:creationId xmlns:p14="http://schemas.microsoft.com/office/powerpoint/2010/main" val="9732777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p:nvPr/>
        </p:nvSpPr>
        <p:spPr>
          <a:xfrm rot="10800000">
            <a:off x="10890976" y="0"/>
            <a:ext cx="1835148" cy="6858000"/>
          </a:xfrm>
          <a:prstGeom prst="rect">
            <a:avLst/>
          </a:prstGeom>
          <a:solidFill>
            <a:srgbClr val="2F8662"/>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11" name="Group 10">
            <a:extLst>
              <a:ext uri="{FF2B5EF4-FFF2-40B4-BE49-F238E27FC236}">
                <a16:creationId xmlns:a16="http://schemas.microsoft.com/office/drawing/2014/main" id="{3251B45F-EB1E-5DF3-CCF2-E0771203C1FF}"/>
              </a:ext>
            </a:extLst>
          </p:cNvPr>
          <p:cNvGrpSpPr/>
          <p:nvPr/>
        </p:nvGrpSpPr>
        <p:grpSpPr>
          <a:xfrm>
            <a:off x="9179623" y="0"/>
            <a:ext cx="1711353" cy="6858000"/>
            <a:chOff x="13769434" y="-309297"/>
            <a:chExt cx="2567030" cy="10905593"/>
          </a:xfrm>
        </p:grpSpPr>
        <p:sp>
          <p:nvSpPr>
            <p:cNvPr id="4" name="AutoShape 4"/>
            <p:cNvSpPr/>
            <p:nvPr/>
          </p:nvSpPr>
          <p:spPr>
            <a:xfrm rot="10800000">
              <a:off x="15480787" y="-309297"/>
              <a:ext cx="855677" cy="10905593"/>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5"/>
            <p:cNvSpPr/>
            <p:nvPr/>
          </p:nvSpPr>
          <p:spPr>
            <a:xfrm rot="10800000">
              <a:off x="14625111" y="-309297"/>
              <a:ext cx="855677" cy="10905593"/>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6"/>
            <p:cNvSpPr/>
            <p:nvPr/>
          </p:nvSpPr>
          <p:spPr>
            <a:xfrm rot="10800000">
              <a:off x="13769434" y="-309297"/>
              <a:ext cx="855677" cy="10905593"/>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7"/>
          <p:cNvSpPr txBox="1"/>
          <p:nvPr/>
        </p:nvSpPr>
        <p:spPr>
          <a:xfrm rot="-5400000">
            <a:off x="-1862709" y="3217730"/>
            <a:ext cx="5486400" cy="346249"/>
          </a:xfrm>
          <a:prstGeom prst="rect">
            <a:avLst/>
          </a:prstGeom>
        </p:spPr>
        <p:txBody>
          <a:bodyPr lIns="0" tIns="0" rIns="0" bIns="0" rtlCol="0" anchor="t">
            <a:spAutoFit/>
          </a:bodyPr>
          <a:lstStyle/>
          <a:p>
            <a:pPr marL="0" marR="0" lvl="0" indent="0" algn="ctr" defTabSz="609630" rtl="0" eaLnBrk="1" fontAlgn="auto" latinLnBrk="0" hangingPunct="1">
              <a:lnSpc>
                <a:spcPts val="2664"/>
              </a:lnSpc>
              <a:spcBef>
                <a:spcPts val="0"/>
              </a:spcBef>
              <a:spcAft>
                <a:spcPts val="0"/>
              </a:spcAft>
              <a:buClrTx/>
              <a:buSzTx/>
              <a:buFontTx/>
              <a:buNone/>
              <a:tabLst/>
              <a:defRPr/>
            </a:pPr>
            <a:r>
              <a:rPr kumimoji="0" lang="en-US" sz="2400" b="0" i="0" u="none" strike="noStrike" kern="1200" cap="none" spc="216" normalizeH="0" baseline="0" noProof="0" dirty="0">
                <a:ln>
                  <a:noFill/>
                </a:ln>
                <a:solidFill>
                  <a:srgbClr val="FFFFFF"/>
                </a:solidFill>
                <a:effectLst/>
                <a:uLnTx/>
                <a:uFillTx/>
                <a:latin typeface="Arial" panose="020B0604020202020204" pitchFamily="34" charset="0"/>
                <a:ea typeface="+mn-ea"/>
                <a:cs typeface="+mn-cs"/>
              </a:rPr>
              <a:t>SEDE DE IFLA 2023</a:t>
            </a:r>
          </a:p>
        </p:txBody>
      </p:sp>
      <p:pic>
        <p:nvPicPr>
          <p:cNvPr id="15" name="Picture 14" descr="A map of the south and south america&#10;&#10;Description automatically generated">
            <a:extLst>
              <a:ext uri="{FF2B5EF4-FFF2-40B4-BE49-F238E27FC236}">
                <a16:creationId xmlns:a16="http://schemas.microsoft.com/office/drawing/2014/main" id="{5AA0EEE3-1E09-599D-8265-DA84665CAAC7}"/>
              </a:ext>
            </a:extLst>
          </p:cNvPr>
          <p:cNvPicPr>
            <a:picLocks noChangeAspect="1"/>
          </p:cNvPicPr>
          <p:nvPr/>
        </p:nvPicPr>
        <p:blipFill>
          <a:blip r:embed="rId2">
            <a:extLst>
              <a:ext uri="{28A0092B-C50C-407E-A947-70E740481C1C}">
                <a14:useLocalDpi xmlns:a14="http://schemas.microsoft.com/office/drawing/2010/main" val="0"/>
              </a:ext>
            </a:extLst>
          </a:blip>
          <a:srcRect r="21417"/>
          <a:stretch/>
        </p:blipFill>
        <p:spPr>
          <a:xfrm>
            <a:off x="1" y="0"/>
            <a:ext cx="9750073" cy="6889826"/>
          </a:xfrm>
          <a:prstGeom prst="rect">
            <a:avLst/>
          </a:prstGeom>
        </p:spPr>
      </p:pic>
      <p:sp>
        <p:nvSpPr>
          <p:cNvPr id="13" name="TextBox 5">
            <a:extLst>
              <a:ext uri="{FF2B5EF4-FFF2-40B4-BE49-F238E27FC236}">
                <a16:creationId xmlns:a16="http://schemas.microsoft.com/office/drawing/2014/main" id="{AE97893D-313D-406D-B115-610360629D94}"/>
              </a:ext>
            </a:extLst>
          </p:cNvPr>
          <p:cNvSpPr txBox="1"/>
          <p:nvPr/>
        </p:nvSpPr>
        <p:spPr>
          <a:xfrm>
            <a:off x="362661" y="3546251"/>
            <a:ext cx="4638675" cy="984885"/>
          </a:xfrm>
          <a:prstGeom prst="rect">
            <a:avLst/>
          </a:prstGeom>
        </p:spPr>
        <p:txBody>
          <a:bodyPr wrap="square" lIns="0" tIns="0" rIns="0" bIns="0" rtlCol="0" anchor="t">
            <a:spAutoFit/>
          </a:bodyPr>
          <a:lstStyle/>
          <a:p>
            <a:pPr marL="0" marR="0" lvl="0" indent="0" algn="ctr" defTabSz="914400" rtl="0" eaLnBrk="1" fontAlgn="auto" latinLnBrk="0" hangingPunct="1">
              <a:spcBef>
                <a:spcPts val="0"/>
              </a:spcBef>
              <a:spcAft>
                <a:spcPts val="0"/>
              </a:spcAft>
              <a:buClrTx/>
              <a:buSzTx/>
              <a:buFontTx/>
              <a:buNone/>
              <a:tabLst/>
              <a:defRPr/>
            </a:pPr>
            <a:r>
              <a:rPr kumimoji="0" lang="en-GB" sz="32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Representados aquí</a:t>
            </a:r>
          </a:p>
        </p:txBody>
      </p:sp>
    </p:spTree>
    <p:extLst>
      <p:ext uri="{BB962C8B-B14F-4D97-AF65-F5344CB8AC3E}">
        <p14:creationId xmlns:p14="http://schemas.microsoft.com/office/powerpoint/2010/main" val="7717366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087A5-1020-5AE5-9A2B-61FDB5461623}"/>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48C796BB-7441-FC2C-3296-A13127D033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0735"/>
            <a:ext cx="12192000" cy="8107680"/>
          </a:xfrm>
          <a:prstGeom prst="rect">
            <a:avLst/>
          </a:prstGeom>
        </p:spPr>
      </p:pic>
      <p:sp>
        <p:nvSpPr>
          <p:cNvPr id="2" name="TextBox 2">
            <a:extLst>
              <a:ext uri="{FF2B5EF4-FFF2-40B4-BE49-F238E27FC236}">
                <a16:creationId xmlns:a16="http://schemas.microsoft.com/office/drawing/2014/main" id="{3E21D979-8DE6-E3E8-27D0-C2F5501CE0CD}"/>
              </a:ext>
            </a:extLst>
          </p:cNvPr>
          <p:cNvSpPr txBox="1"/>
          <p:nvPr/>
        </p:nvSpPr>
        <p:spPr>
          <a:xfrm>
            <a:off x="907384" y="5900878"/>
            <a:ext cx="9184816" cy="718145"/>
          </a:xfrm>
          <a:prstGeom prst="rect">
            <a:avLst/>
          </a:prstGeom>
        </p:spPr>
        <p:txBody>
          <a:bodyPr wrap="square" lIns="0" tIns="0" rIns="0" bIns="0" rtlCol="0" anchor="t">
            <a:spAutoFit/>
          </a:bodyPr>
          <a:lstStyle/>
          <a:p>
            <a:pPr marL="0" marR="0" lvl="0" indent="0" algn="r" defTabSz="609630" rtl="0" eaLnBrk="1" fontAlgn="auto" latinLnBrk="0" hangingPunct="1">
              <a:lnSpc>
                <a:spcPts val="5600"/>
              </a:lnSpc>
              <a:spcBef>
                <a:spcPts val="0"/>
              </a:spcBef>
              <a:spcAft>
                <a:spcPts val="0"/>
              </a:spcAft>
              <a:buClrTx/>
              <a:buSzTx/>
              <a:buFontTx/>
              <a:buNone/>
              <a:tabLst/>
              <a:defRPr/>
            </a:pPr>
            <a:r>
              <a:rPr kumimoji="0" lang="en-US" sz="4667" b="0" i="0" u="none" strike="noStrike" kern="1200" cap="none" spc="140" normalizeH="0" baseline="0" noProof="0" dirty="0">
                <a:ln>
                  <a:noFill/>
                </a:ln>
                <a:solidFill>
                  <a:srgbClr val="49403C"/>
                </a:solidFill>
                <a:effectLst/>
                <a:uLnTx/>
                <a:uFillTx/>
                <a:latin typeface="Franklin Gothic Heavy"/>
                <a:ea typeface="+mn-ea"/>
                <a:cs typeface="+mn-cs"/>
              </a:rPr>
              <a:t>... ¡DE FORMA SOSTENIBLE!</a:t>
            </a:r>
          </a:p>
        </p:txBody>
      </p:sp>
      <p:grpSp>
        <p:nvGrpSpPr>
          <p:cNvPr id="3" name="Group 3">
            <a:extLst>
              <a:ext uri="{FF2B5EF4-FFF2-40B4-BE49-F238E27FC236}">
                <a16:creationId xmlns:a16="http://schemas.microsoft.com/office/drawing/2014/main" id="{9F12C597-0744-F766-5131-B33C13D57CBF}"/>
              </a:ext>
            </a:extLst>
          </p:cNvPr>
          <p:cNvGrpSpPr/>
          <p:nvPr/>
        </p:nvGrpSpPr>
        <p:grpSpPr>
          <a:xfrm rot="2700000">
            <a:off x="51708" y="-3381725"/>
            <a:ext cx="1711353" cy="7270395"/>
            <a:chOff x="0" y="0"/>
            <a:chExt cx="3422705" cy="14540791"/>
          </a:xfrm>
        </p:grpSpPr>
        <p:sp>
          <p:nvSpPr>
            <p:cNvPr id="4" name="AutoShape 4">
              <a:extLst>
                <a:ext uri="{FF2B5EF4-FFF2-40B4-BE49-F238E27FC236}">
                  <a16:creationId xmlns:a16="http://schemas.microsoft.com/office/drawing/2014/main" id="{135D3729-67EC-EDD1-B409-D4EC08C3F44A}"/>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AutoShape 5">
              <a:extLst>
                <a:ext uri="{FF2B5EF4-FFF2-40B4-BE49-F238E27FC236}">
                  <a16:creationId xmlns:a16="http://schemas.microsoft.com/office/drawing/2014/main" id="{2DABB2ED-8F66-F633-A89E-21B3C183FEAC}"/>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AutoShape 6">
              <a:extLst>
                <a:ext uri="{FF2B5EF4-FFF2-40B4-BE49-F238E27FC236}">
                  <a16:creationId xmlns:a16="http://schemas.microsoft.com/office/drawing/2014/main" id="{B2C59398-F57B-A370-4460-6722F3864FFD}"/>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7" name="Group 7">
            <a:extLst>
              <a:ext uri="{FF2B5EF4-FFF2-40B4-BE49-F238E27FC236}">
                <a16:creationId xmlns:a16="http://schemas.microsoft.com/office/drawing/2014/main" id="{8D15E64A-7B65-4247-9237-7583024C67EF}"/>
              </a:ext>
            </a:extLst>
          </p:cNvPr>
          <p:cNvGrpSpPr/>
          <p:nvPr/>
        </p:nvGrpSpPr>
        <p:grpSpPr>
          <a:xfrm rot="-8100000">
            <a:off x="10764975" y="2669051"/>
            <a:ext cx="1711353" cy="7270395"/>
            <a:chOff x="0" y="0"/>
            <a:chExt cx="3422705" cy="14540791"/>
          </a:xfrm>
        </p:grpSpPr>
        <p:sp>
          <p:nvSpPr>
            <p:cNvPr id="8" name="AutoShape 8">
              <a:extLst>
                <a:ext uri="{FF2B5EF4-FFF2-40B4-BE49-F238E27FC236}">
                  <a16:creationId xmlns:a16="http://schemas.microsoft.com/office/drawing/2014/main" id="{EA0F89D7-6BE0-37CE-E9A8-6D44591B1DE1}"/>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9" name="AutoShape 9">
              <a:extLst>
                <a:ext uri="{FF2B5EF4-FFF2-40B4-BE49-F238E27FC236}">
                  <a16:creationId xmlns:a16="http://schemas.microsoft.com/office/drawing/2014/main" id="{CDCD179F-126F-52D8-5371-A10CC1C84B8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sp>
          <p:nvSpPr>
            <p:cNvPr id="10" name="AutoShape 10">
              <a:extLst>
                <a:ext uri="{FF2B5EF4-FFF2-40B4-BE49-F238E27FC236}">
                  <a16:creationId xmlns:a16="http://schemas.microsoft.com/office/drawing/2014/main" id="{3AB36C7C-0383-3241-F870-176C2234AA5F}"/>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60963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4" name="TextBox 13">
            <a:extLst>
              <a:ext uri="{FF2B5EF4-FFF2-40B4-BE49-F238E27FC236}">
                <a16:creationId xmlns:a16="http://schemas.microsoft.com/office/drawing/2014/main" id="{BCE87078-FF72-9C09-FB48-53FB9C5B6A04}"/>
              </a:ext>
            </a:extLst>
          </p:cNvPr>
          <p:cNvSpPr txBox="1"/>
          <p:nvPr/>
        </p:nvSpPr>
        <p:spPr>
          <a:xfrm>
            <a:off x="10198607" y="66254"/>
            <a:ext cx="2037348"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rPr>
              <a:t>Foto: Steve Harwood, CC-BY-NC 2.0: </a:t>
            </a: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hlinkClick r:id="rId3"/>
              </a:rPr>
              <a:t>https:</a:t>
            </a: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rPr>
              <a:t>//www.flickr.com/photos/captkodak/272746539 </a:t>
            </a:r>
            <a:endParaRPr kumimoji="0" lang="en-NL"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32648970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2639E-A680-738F-8E84-6A046D6C77FD}"/>
            </a:ext>
          </a:extLst>
        </p:cNvPr>
        <p:cNvGrpSpPr/>
        <p:nvPr/>
      </p:nvGrpSpPr>
      <p:grpSpPr>
        <a:xfrm>
          <a:off x="0" y="0"/>
          <a:ext cx="0" cy="0"/>
          <a:chOff x="0" y="0"/>
          <a:chExt cx="0" cy="0"/>
        </a:xfrm>
      </p:grpSpPr>
      <p:grpSp>
        <p:nvGrpSpPr>
          <p:cNvPr id="2" name="Group 7">
            <a:extLst>
              <a:ext uri="{FF2B5EF4-FFF2-40B4-BE49-F238E27FC236}">
                <a16:creationId xmlns:a16="http://schemas.microsoft.com/office/drawing/2014/main" id="{80287DE2-97F1-25D0-2CB5-86ADD96EC040}"/>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C38188BA-F4BD-C284-F23A-D1104A80EACC}"/>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4EE3B73E-2357-36B8-9F15-ECED52B2EEBF}"/>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D0EAE46E-2F9B-CE00-2CA1-522875E6FD08}"/>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D380B15B-91CB-EBDB-663B-88593B061CA2}"/>
              </a:ext>
            </a:extLst>
          </p:cNvPr>
          <p:cNvSpPr txBox="1"/>
          <p:nvPr/>
        </p:nvSpPr>
        <p:spPr>
          <a:xfrm>
            <a:off x="788504" y="381463"/>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Al final de este taller</a:t>
            </a:r>
            <a:r>
              <a:rPr kumimoji="0" lang="en-US" sz="3200" b="0" i="1"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a:t>
            </a: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deberá...</a:t>
            </a:r>
          </a:p>
        </p:txBody>
      </p:sp>
      <p:sp>
        <p:nvSpPr>
          <p:cNvPr id="8" name="TextBox 4">
            <a:extLst>
              <a:ext uri="{FF2B5EF4-FFF2-40B4-BE49-F238E27FC236}">
                <a16:creationId xmlns:a16="http://schemas.microsoft.com/office/drawing/2014/main" id="{17FAC33D-6942-0418-9586-E19D91E68081}"/>
              </a:ext>
            </a:extLst>
          </p:cNvPr>
          <p:cNvSpPr txBox="1"/>
          <p:nvPr/>
        </p:nvSpPr>
        <p:spPr>
          <a:xfrm>
            <a:off x="926515" y="1549365"/>
            <a:ext cx="10338968" cy="5493812"/>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Comprender lo que significa un ámbito bibliotecario sostenible y cómo aplicarlo en su propio trabajo.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a:ea typeface="+mn-ea"/>
                <a:cs typeface="Arial"/>
              </a:rPr>
              <a:t>Tener nuevas ideas sobre cómo comprometerse con la ONU, la UNESCO y otras iniciativas internacionales dentro de su país y a escala regional.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Ser capaz de aplicar las herramientas y referencias (IFLA) en su propia planificación estratégica, en particular en torno a la recopilación y aplicación de datos, la evaluación del impacto, las asociaciones y los líderes emergentes.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Estar dispuesto a trabajar con nosotros para dar forma a una "oferta" de la IFLA que responda a las necesidades de la región.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Haber construido sus propias redes</a:t>
            </a:r>
          </a:p>
          <a:p>
            <a:pPr marL="457200" marR="0" lvl="0" indent="-457200" algn="l" defTabSz="914400" rtl="0" eaLnBrk="1" fontAlgn="auto" latinLnBrk="0" hangingPunct="1">
              <a:lnSpc>
                <a:spcPct val="100000"/>
              </a:lnSpc>
              <a:spcBef>
                <a:spcPts val="0"/>
              </a:spcBef>
              <a:spcAft>
                <a:spcPts val="0"/>
              </a:spcAft>
              <a:buClrTx/>
              <a:buSzTx/>
              <a:buFontTx/>
              <a:buBlip>
                <a:blip r:embed="rId2"/>
              </a:buBlip>
              <a:tabLst/>
              <a:defRPr/>
            </a:pPr>
            <a:endPar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29278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1713706"/>
            <a:ext cx="10519576" cy="3830023"/>
          </a:xfrm>
          <a:prstGeom prst="rect">
            <a:avLst/>
          </a:prstGeom>
        </p:spPr>
        <p:txBody>
          <a:bodyPr wrap="square" lIns="0" tIns="0" rIns="0" bIns="0" rtlCol="0" anchor="t">
            <a:spAutoFit/>
          </a:bodyPr>
          <a:lstStyle/>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7200" b="1" i="0" u="none" strike="noStrike" kern="1200" cap="none" spc="0" normalizeH="0" baseline="0" noProof="0" dirty="0">
                <a:ln>
                  <a:noFill/>
                </a:ln>
                <a:solidFill>
                  <a:prstClr val="white"/>
                </a:solidFill>
                <a:effectLst/>
                <a:uLnTx/>
                <a:uFillTx/>
                <a:latin typeface="Arial Black"/>
                <a:ea typeface="+mn-ea"/>
                <a:cs typeface="+mn-cs"/>
              </a:rPr>
              <a:t>Alejandro Santa</a:t>
            </a:r>
          </a:p>
          <a:p>
            <a:pPr marL="0" marR="0" lvl="0" indent="0" algn="ctr" defTabSz="914400" rtl="0" eaLnBrk="1" fontAlgn="auto" latinLnBrk="0" hangingPunct="1">
              <a:lnSpc>
                <a:spcPts val="10267"/>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white"/>
                </a:solidFill>
                <a:effectLst/>
                <a:uLnTx/>
                <a:uFillTx/>
                <a:latin typeface="Arial Black"/>
                <a:ea typeface="+mn-ea"/>
                <a:cs typeface="+mn-cs"/>
              </a:rPr>
              <a:t>Presidente del Consejo Regional de la IFLA 2023-2025</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6692191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Foto: Matt Botsford en </a:t>
            </a:r>
            <a:r>
              <a:rPr kumimoji="0" lang="en-GB" sz="1100" b="0" i="0" u="none" strike="noStrike" kern="1200" cap="none" spc="0" normalizeH="0" baseline="0" noProof="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375555" y="2751889"/>
            <a:ext cx="3941890" cy="1354217"/>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¿Alguna pregunta?</a:t>
            </a:r>
          </a:p>
        </p:txBody>
      </p:sp>
    </p:spTree>
    <p:extLst>
      <p:ext uri="{BB962C8B-B14F-4D97-AF65-F5344CB8AC3E}">
        <p14:creationId xmlns:p14="http://schemas.microsoft.com/office/powerpoint/2010/main" val="40304839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
        <p:nvSpPr>
          <p:cNvPr id="2" name="TextBox 9">
            <a:extLst>
              <a:ext uri="{FF2B5EF4-FFF2-40B4-BE49-F238E27FC236}">
                <a16:creationId xmlns:a16="http://schemas.microsoft.com/office/drawing/2014/main" id="{AF075A07-7F99-6FEE-4501-BDB753E4B1CC}"/>
              </a:ext>
            </a:extLst>
          </p:cNvPr>
          <p:cNvSpPr txBox="1"/>
          <p:nvPr/>
        </p:nvSpPr>
        <p:spPr>
          <a:xfrm>
            <a:off x="836212" y="2402073"/>
            <a:ext cx="10519576" cy="1188852"/>
          </a:xfrm>
          <a:prstGeom prst="rect">
            <a:avLst/>
          </a:prstGeom>
        </p:spPr>
        <p:txBody>
          <a:bodyPr wrap="square" lIns="0" tIns="0" rIns="0" bIns="0" rtlCol="0" anchor="t">
            <a:spAutoFit/>
          </a:bodyPr>
          <a:lstStyle/>
          <a:p>
            <a:pPr marL="0" marR="0" lvl="0" indent="0" algn="ctr" defTabSz="914400" rtl="0" eaLnBrk="1" fontAlgn="auto" latinLnBrk="0" hangingPunct="1">
              <a:lnSpc>
                <a:spcPts val="10267"/>
              </a:lnSpc>
              <a:spcBef>
                <a:spcPts val="0"/>
              </a:spcBef>
              <a:spcAft>
                <a:spcPts val="0"/>
              </a:spcAft>
              <a:buClrTx/>
              <a:buSzTx/>
              <a:buFontTx/>
              <a:buNone/>
              <a:tabLst/>
              <a:defRPr/>
            </a:pPr>
            <a:r>
              <a:rPr kumimoji="0" lang="es-ES" sz="5867"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Tendencias y futuros</a:t>
            </a:r>
          </a:p>
        </p:txBody>
      </p:sp>
    </p:spTree>
    <p:extLst>
      <p:ext uri="{BB962C8B-B14F-4D97-AF65-F5344CB8AC3E}">
        <p14:creationId xmlns:p14="http://schemas.microsoft.com/office/powerpoint/2010/main" val="10456778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94E73-61C9-0F3A-6680-38C56FEC4199}"/>
              </a:ext>
            </a:extLst>
          </p:cNvPr>
          <p:cNvSpPr>
            <a:spLocks noGrp="1"/>
          </p:cNvSpPr>
          <p:nvPr>
            <p:ph type="title"/>
          </p:nvPr>
        </p:nvSpPr>
        <p:spPr>
          <a:xfrm>
            <a:off x="380259" y="3761640"/>
            <a:ext cx="5930348" cy="1325563"/>
          </a:xfrm>
        </p:spPr>
        <p:txBody>
          <a:bodyPr>
            <a:normAutofit/>
          </a:bodyPr>
          <a:lstStyle/>
          <a:p>
            <a:r>
              <a:rPr lang="en-AU" sz="4000" dirty="0"/>
              <a:t>PRESENTACIÓN DEL</a:t>
            </a:r>
            <a:endParaRPr lang="en-NL" sz="4000" dirty="0"/>
          </a:p>
        </p:txBody>
      </p:sp>
      <p:sp>
        <p:nvSpPr>
          <p:cNvPr id="3" name="Rectangle 2">
            <a:extLst>
              <a:ext uri="{FF2B5EF4-FFF2-40B4-BE49-F238E27FC236}">
                <a16:creationId xmlns:a16="http://schemas.microsoft.com/office/drawing/2014/main" id="{4D36CC03-0D2B-5292-0DDB-0A3426AD4D18}"/>
              </a:ext>
            </a:extLst>
          </p:cNvPr>
          <p:cNvSpPr/>
          <p:nvPr/>
        </p:nvSpPr>
        <p:spPr>
          <a:xfrm>
            <a:off x="7440328" y="86627"/>
            <a:ext cx="2050181" cy="1453415"/>
          </a:xfrm>
          <a:prstGeom prst="rect">
            <a:avLst/>
          </a:prstGeom>
          <a:solidFill>
            <a:srgbClr val="03A6A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49582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461965"/>
            <a:ext cx="7990937" cy="1143801"/>
          </a:xfrm>
        </p:spPr>
        <p:txBody>
          <a:bodyPr/>
          <a:lstStyle/>
          <a:p>
            <a:r>
              <a:rPr lang="en-US" dirty="0">
                <a:latin typeface="Arial Black" panose="020B0A04020102020204" pitchFamily="34" charset="0"/>
              </a:rPr>
              <a:t>Informe de tendencias</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64155" y="1977493"/>
            <a:ext cx="7482198" cy="3534146"/>
          </a:xfrm>
        </p:spPr>
        <p:txBody>
          <a:bodyPr>
            <a:noAutofit/>
          </a:bodyPr>
          <a:lstStyle/>
          <a:p>
            <a:pPr marL="285750" indent="-285750">
              <a:lnSpc>
                <a:spcPct val="114000"/>
              </a:lnSpc>
              <a:buFont typeface="Arial" panose="020B0604020202020204" pitchFamily="34" charset="0"/>
              <a:buChar char="•"/>
            </a:pPr>
            <a:r>
              <a:rPr lang="en-AU" sz="2000" dirty="0">
                <a:solidFill>
                  <a:srgbClr val="373A3C"/>
                </a:solidFill>
                <a:latin typeface="Univers" panose="020B0503020202020204" pitchFamily="34" charset="0"/>
              </a:rPr>
              <a:t>El informe es más generativo que predictivo.</a:t>
            </a:r>
          </a:p>
          <a:p>
            <a:pPr marL="285750" indent="-285750">
              <a:lnSpc>
                <a:spcPct val="114000"/>
              </a:lnSpc>
              <a:buFont typeface="Arial" panose="020B0604020202020204" pitchFamily="34" charset="0"/>
              <a:buChar char="•"/>
            </a:pPr>
            <a:r>
              <a:rPr lang="en-AU" sz="2000" dirty="0">
                <a:solidFill>
                  <a:srgbClr val="373A3C"/>
                </a:solidFill>
                <a:latin typeface="Univers" panose="020B0503020202020204" pitchFamily="34" charset="0"/>
              </a:rPr>
              <a:t>¿Qué está ocurriendo actualmente? ¿Qué es probable que ocurra en un futuro próximo?</a:t>
            </a:r>
          </a:p>
          <a:p>
            <a:pPr marL="285750" indent="-285750">
              <a:lnSpc>
                <a:spcPct val="114000"/>
              </a:lnSpc>
              <a:buFont typeface="Arial" panose="020B0604020202020204" pitchFamily="34" charset="0"/>
              <a:buChar char="•"/>
            </a:pPr>
            <a:r>
              <a:rPr lang="en-AU" sz="2000" dirty="0">
                <a:solidFill>
                  <a:srgbClr val="373A3C"/>
                </a:solidFill>
                <a:latin typeface="Univers" panose="020B0503020202020204" pitchFamily="34" charset="0"/>
              </a:rPr>
              <a:t>Las tendencias identificadas se producen en el contexto del rápido avance de la IA generativa y todas las cuestiones que plantea para la información y la sociedad en general.</a:t>
            </a:r>
          </a:p>
          <a:p>
            <a:pPr marL="285750" indent="-285750">
              <a:lnSpc>
                <a:spcPct val="114000"/>
              </a:lnSpc>
              <a:buFont typeface="Arial" panose="020B0604020202020204" pitchFamily="34" charset="0"/>
              <a:buChar char="•"/>
            </a:pPr>
            <a:r>
              <a:rPr lang="en-AU" sz="2000" dirty="0">
                <a:solidFill>
                  <a:srgbClr val="373A3C"/>
                </a:solidFill>
                <a:latin typeface="Univers" panose="020B0503020202020204" pitchFamily="34" charset="0"/>
              </a:rPr>
              <a:t>Preparado por el Prof. Michael Dezuanni y el Dr. Kim Osman, Digital Media Research Centre, Queensland University of Technology, Australia.</a:t>
            </a:r>
          </a:p>
        </p:txBody>
      </p:sp>
      <p:pic>
        <p:nvPicPr>
          <p:cNvPr id="14" name="Picture Placeholder 13" descr="A child reaching for a book on a shelf&#10;&#10;Description automatically generated">
            <a:extLst>
              <a:ext uri="{FF2B5EF4-FFF2-40B4-BE49-F238E27FC236}">
                <a16:creationId xmlns:a16="http://schemas.microsoft.com/office/drawing/2014/main" id="{416BD743-BFE9-3626-FF18-A45AB1B0B453}"/>
              </a:ext>
            </a:extLst>
          </p:cNvPr>
          <p:cNvPicPr>
            <a:picLocks noGrp="1" noChangeAspect="1"/>
          </p:cNvPicPr>
          <p:nvPr>
            <p:ph type="pic" idx="1"/>
          </p:nvPr>
        </p:nvPicPr>
        <p:blipFill>
          <a:blip r:embed="rId3" cstate="hqprint">
            <a:extLst>
              <a:ext uri="{28A0092B-C50C-407E-A947-70E740481C1C}">
                <a14:useLocalDpi xmlns:a14="http://schemas.microsoft.com/office/drawing/2010/main"/>
              </a:ext>
            </a:extLst>
          </a:blip>
          <a:srcRect/>
          <a:stretch/>
        </p:blipFill>
        <p:spPr>
          <a:xfrm>
            <a:off x="9060873" y="0"/>
            <a:ext cx="3131127" cy="6331527"/>
          </a:xfrm>
        </p:spPr>
      </p:pic>
      <p:cxnSp>
        <p:nvCxnSpPr>
          <p:cNvPr id="17" name="Straight Connector 16">
            <a:extLst>
              <a:ext uri="{FF2B5EF4-FFF2-40B4-BE49-F238E27FC236}">
                <a16:creationId xmlns:a16="http://schemas.microsoft.com/office/drawing/2014/main" id="{F2976905-F4CA-582D-BAAF-91F50D99F9C3}"/>
              </a:ext>
            </a:extLst>
          </p:cNvPr>
          <p:cNvCxnSpPr>
            <a:cxnSpLocks/>
          </p:cNvCxnSpPr>
          <p:nvPr/>
        </p:nvCxnSpPr>
        <p:spPr>
          <a:xfrm>
            <a:off x="836612" y="1791629"/>
            <a:ext cx="7482198"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5" name="Rectangle 2">
            <a:extLst>
              <a:ext uri="{FF2B5EF4-FFF2-40B4-BE49-F238E27FC236}">
                <a16:creationId xmlns:a16="http://schemas.microsoft.com/office/drawing/2014/main" id="{31F8B6F0-8243-126C-698B-BEA174BA648E}"/>
              </a:ext>
            </a:extLst>
          </p:cNvPr>
          <p:cNvSpPr>
            <a:spLocks noChangeArrowheads="1"/>
          </p:cNvSpPr>
          <p:nvPr/>
        </p:nvSpPr>
        <p:spPr bwMode="auto">
          <a:xfrm>
            <a:off x="4692806" y="6288495"/>
            <a:ext cx="3818964"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Foto de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4"/>
              </a:rPr>
              <a:t>Pierre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4"/>
              </a:rPr>
              <a:t>Bamin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en Unsplash </a:t>
            </a:r>
          </a:p>
        </p:txBody>
      </p:sp>
      <p:pic>
        <p:nvPicPr>
          <p:cNvPr id="7" name="Picture 6" descr="A hand reaching for a book on a shelf&#10;&#10;Description automatically generated">
            <a:extLst>
              <a:ext uri="{FF2B5EF4-FFF2-40B4-BE49-F238E27FC236}">
                <a16:creationId xmlns:a16="http://schemas.microsoft.com/office/drawing/2014/main" id="{02F06051-F6A3-31F4-FD37-DA2B52746A72}"/>
              </a:ext>
            </a:extLst>
          </p:cNvPr>
          <p:cNvPicPr>
            <a:picLocks noChangeAspect="1"/>
          </p:cNvPicPr>
          <p:nvPr/>
        </p:nvPicPr>
        <p:blipFill>
          <a:blip r:embed="rId5"/>
          <a:srcRect l="19562" r="50000" b="7677"/>
          <a:stretch/>
        </p:blipFill>
        <p:spPr>
          <a:xfrm>
            <a:off x="8704729" y="0"/>
            <a:ext cx="3487271" cy="7051692"/>
          </a:xfrm>
          <a:prstGeom prst="rect">
            <a:avLst/>
          </a:prstGeom>
        </p:spPr>
      </p:pic>
      <p:grpSp>
        <p:nvGrpSpPr>
          <p:cNvPr id="3" name="Group 7">
            <a:extLst>
              <a:ext uri="{FF2B5EF4-FFF2-40B4-BE49-F238E27FC236}">
                <a16:creationId xmlns:a16="http://schemas.microsoft.com/office/drawing/2014/main" id="{EFB5E55E-B90A-792B-241C-B20305471857}"/>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68CBBBC4-5A84-C3CC-923F-1E8988D17879}"/>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AutoShape 9">
              <a:extLst>
                <a:ext uri="{FF2B5EF4-FFF2-40B4-BE49-F238E27FC236}">
                  <a16:creationId xmlns:a16="http://schemas.microsoft.com/office/drawing/2014/main" id="{10F0723F-DDC0-D259-6588-58A1107E0EC8}"/>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AutoShape 10">
              <a:extLst>
                <a:ext uri="{FF2B5EF4-FFF2-40B4-BE49-F238E27FC236}">
                  <a16:creationId xmlns:a16="http://schemas.microsoft.com/office/drawing/2014/main" id="{BCC8E4D4-C192-9496-4BE7-550BD3609051}"/>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5506695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617036"/>
            <a:ext cx="7819952" cy="996174"/>
          </a:xfrm>
        </p:spPr>
        <p:txBody>
          <a:bodyPr/>
          <a:lstStyle/>
          <a:p>
            <a:r>
              <a:rPr lang="en-US" dirty="0">
                <a:latin typeface="Arial Black" panose="020B0A04020102020204" pitchFamily="34" charset="0"/>
              </a:rPr>
              <a:t>Elaboración del Informe de Tendencias 2024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086379"/>
            <a:ext cx="7935722" cy="3541586"/>
          </a:xfrm>
        </p:spPr>
        <p:txBody>
          <a:bodyPr>
            <a:noAutofit/>
          </a:bodyPr>
          <a:lstStyle/>
          <a:p>
            <a:pPr marL="13970">
              <a:lnSpc>
                <a:spcPct val="120000"/>
              </a:lnSpc>
              <a:spcBef>
                <a:spcPts val="600"/>
              </a:spcBef>
            </a:pPr>
            <a:r>
              <a:rPr lang="en-GB" sz="2000" b="1" dirty="0">
                <a:solidFill>
                  <a:srgbClr val="000000"/>
                </a:solidFill>
                <a:latin typeface="Univers" panose="020B0503020202020204" pitchFamily="34" charset="0"/>
                <a:ea typeface="Arial" panose="020B0604020202020204" pitchFamily="34" charset="0"/>
              </a:rPr>
              <a:t>Revisión bibliográfica</a:t>
            </a:r>
          </a:p>
          <a:p>
            <a:pPr marL="299720" indent="-285750">
              <a:lnSpc>
                <a:spcPct val="120000"/>
              </a:lnSpc>
              <a:spcBef>
                <a:spcPts val="600"/>
              </a:spcBef>
              <a:buFont typeface="Arial" panose="020B0604020202020204" pitchFamily="34" charset="0"/>
              <a:buChar char="•"/>
            </a:pPr>
            <a:r>
              <a:rPr lang="en-GB" sz="2000" dirty="0">
                <a:solidFill>
                  <a:srgbClr val="000000"/>
                </a:solidFill>
                <a:latin typeface="Univers" panose="020B0503020202020204" pitchFamily="34" charset="0"/>
                <a:ea typeface="Arial" panose="020B0604020202020204" pitchFamily="34" charset="0"/>
              </a:rPr>
              <a:t>Escáner de tendencias (n=515) en diferentes ámbitos y contextos nacionales: socioeconómico, geopolítico, consumo, empresa, tecnología, riesgo e información</a:t>
            </a:r>
            <a:r>
              <a:rPr lang="en-AU" sz="2000" dirty="0">
                <a:latin typeface="Univers" panose="020B0503020202020204" pitchFamily="34" charset="0"/>
              </a:rPr>
              <a:t>. </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Codificación y síntesis de tendencias individuales para identificar su prominencia en la literatura y su relevancia para los futuros de la información.</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Identificación de tendencias clave, subtendencias y sus interrelaciones.</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Consulta con grupos de expertos para que informen sobre las tendencias identificadas.</a:t>
            </a:r>
          </a:p>
        </p:txBody>
      </p:sp>
      <p:cxnSp>
        <p:nvCxnSpPr>
          <p:cNvPr id="9" name="Straight Connector 8">
            <a:extLst>
              <a:ext uri="{FF2B5EF4-FFF2-40B4-BE49-F238E27FC236}">
                <a16:creationId xmlns:a16="http://schemas.microsoft.com/office/drawing/2014/main" id="{C7B85523-6231-9C1F-212E-E8CBE47FD21C}"/>
              </a:ext>
            </a:extLst>
          </p:cNvPr>
          <p:cNvCxnSpPr>
            <a:cxnSpLocks/>
          </p:cNvCxnSpPr>
          <p:nvPr/>
        </p:nvCxnSpPr>
        <p:spPr>
          <a:xfrm>
            <a:off x="836612" y="1791629"/>
            <a:ext cx="7437593"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pic>
        <p:nvPicPr>
          <p:cNvPr id="3074" name="Picture 2" descr="hand, magnifying glass, finger, photography, thumb">
            <a:extLst>
              <a:ext uri="{FF2B5EF4-FFF2-40B4-BE49-F238E27FC236}">
                <a16:creationId xmlns:a16="http://schemas.microsoft.com/office/drawing/2014/main" id="{90688817-561E-B055-B815-E9FAD1BC2C1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146" r="22672" b="8758"/>
          <a:stretch/>
        </p:blipFill>
        <p:spPr bwMode="auto">
          <a:xfrm>
            <a:off x="8772334" y="0"/>
            <a:ext cx="3419666" cy="686436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7">
            <a:extLst>
              <a:ext uri="{FF2B5EF4-FFF2-40B4-BE49-F238E27FC236}">
                <a16:creationId xmlns:a16="http://schemas.microsoft.com/office/drawing/2014/main" id="{B43A3260-0880-C2F5-79CD-31F7BC9F2B5A}"/>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E92383F5-12F4-35C2-1368-1C186477B5C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50386B88-2BA5-89F3-7BB9-1803E69E5482}"/>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67E95673-2BA3-E42C-1059-A430CD007822}"/>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409270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836612" y="617036"/>
            <a:ext cx="7819952" cy="996174"/>
          </a:xfrm>
        </p:spPr>
        <p:txBody>
          <a:bodyPr/>
          <a:lstStyle/>
          <a:p>
            <a:r>
              <a:rPr lang="en-US" dirty="0">
                <a:latin typeface="Arial Black" panose="020B0A04020102020204" pitchFamily="34" charset="0"/>
              </a:rPr>
              <a:t>Elaboración del Informe de Tendencias 2024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319462"/>
            <a:ext cx="6917203" cy="3541586"/>
          </a:xfrm>
        </p:spPr>
        <p:txBody>
          <a:bodyPr>
            <a:noAutofit/>
          </a:bodyPr>
          <a:lstStyle/>
          <a:p>
            <a:pPr marL="13970">
              <a:lnSpc>
                <a:spcPct val="120000"/>
              </a:lnSpc>
              <a:spcBef>
                <a:spcPts val="600"/>
              </a:spcBef>
            </a:pPr>
            <a:r>
              <a:rPr lang="en-US" sz="2000" b="1" dirty="0">
                <a:latin typeface="Univers" panose="020B0503020202020204" pitchFamily="34" charset="0"/>
              </a:rPr>
              <a:t>Escenarios</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Futuros especulativos en los próximos 5-10 años.</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Combinar las tendencias y explorar las formas en que pueden desarrollarse.</a:t>
            </a:r>
          </a:p>
          <a:p>
            <a:pPr marL="299720" indent="-285750">
              <a:lnSpc>
                <a:spcPct val="120000"/>
              </a:lnSpc>
              <a:spcBef>
                <a:spcPts val="600"/>
              </a:spcBef>
              <a:buFont typeface="Arial" panose="020B0604020202020204" pitchFamily="34" charset="0"/>
              <a:buChar char="•"/>
            </a:pPr>
            <a:r>
              <a:rPr lang="en-US" sz="2000" dirty="0">
                <a:latin typeface="Univers" panose="020B0503020202020204" pitchFamily="34" charset="0"/>
              </a:rPr>
              <a:t>Un catalizador para reflexionar sobre las posibles implicaciones de la información, el conocimiento y las bibliotecas en diversos contextos y futuros posibles.</a:t>
            </a:r>
          </a:p>
          <a:p>
            <a:pPr marL="13970">
              <a:lnSpc>
                <a:spcPct val="113999"/>
              </a:lnSpc>
              <a:spcBef>
                <a:spcPts val="600"/>
              </a:spcBef>
            </a:pPr>
            <a:endParaRPr lang="en-US" sz="1800" b="1" dirty="0">
              <a:highlight>
                <a:srgbClr val="FFFF00"/>
              </a:highlight>
              <a:latin typeface="Univers" panose="020B0503020202020204" pitchFamily="34" charset="0"/>
            </a:endParaRPr>
          </a:p>
          <a:p>
            <a:pPr marL="13970">
              <a:lnSpc>
                <a:spcPct val="113999"/>
              </a:lnSpc>
              <a:spcBef>
                <a:spcPts val="600"/>
              </a:spcBef>
            </a:pPr>
            <a:endParaRPr lang="en-US" sz="1800" dirty="0">
              <a:latin typeface="Univers" panose="020B0503020202020204" pitchFamily="34" charset="0"/>
            </a:endParaRPr>
          </a:p>
        </p:txBody>
      </p:sp>
      <p:cxnSp>
        <p:nvCxnSpPr>
          <p:cNvPr id="9" name="Straight Connector 8">
            <a:extLst>
              <a:ext uri="{FF2B5EF4-FFF2-40B4-BE49-F238E27FC236}">
                <a16:creationId xmlns:a16="http://schemas.microsoft.com/office/drawing/2014/main" id="{C7B85523-6231-9C1F-212E-E8CBE47FD21C}"/>
              </a:ext>
            </a:extLst>
          </p:cNvPr>
          <p:cNvCxnSpPr>
            <a:cxnSpLocks/>
          </p:cNvCxnSpPr>
          <p:nvPr/>
        </p:nvCxnSpPr>
        <p:spPr>
          <a:xfrm>
            <a:off x="836612" y="1791629"/>
            <a:ext cx="7437593" cy="0"/>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pic>
        <p:nvPicPr>
          <p:cNvPr id="4098" name="Picture 2" descr="Free A Boy Looking at a Viewing Telescope Stock Photo">
            <a:extLst>
              <a:ext uri="{FF2B5EF4-FFF2-40B4-BE49-F238E27FC236}">
                <a16:creationId xmlns:a16="http://schemas.microsoft.com/office/drawing/2014/main" id="{6CDDA106-D627-D514-612E-EBC8831BB42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515" t="8997" r="32245" b="-8997"/>
          <a:stretch/>
        </p:blipFill>
        <p:spPr bwMode="auto">
          <a:xfrm>
            <a:off x="8570260" y="0"/>
            <a:ext cx="3621740" cy="7984528"/>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a:extLst>
              <a:ext uri="{FF2B5EF4-FFF2-40B4-BE49-F238E27FC236}">
                <a16:creationId xmlns:a16="http://schemas.microsoft.com/office/drawing/2014/main" id="{F83FD580-AB76-FFDC-52FF-3947BEB0C902}"/>
              </a:ext>
            </a:extLst>
          </p:cNvPr>
          <p:cNvSpPr txBox="1">
            <a:spLocks/>
          </p:cNvSpPr>
          <p:nvPr/>
        </p:nvSpPr>
        <p:spPr>
          <a:xfrm>
            <a:off x="1357002" y="5567081"/>
            <a:ext cx="6917203" cy="153109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Univers" panose="020B0503020202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13970" marR="0" lvl="0" indent="0" algn="l" defTabSz="914400" rtl="0" eaLnBrk="1" fontAlgn="auto" latinLnBrk="0" hangingPunct="1">
              <a:lnSpc>
                <a:spcPct val="113999"/>
              </a:lnSpc>
              <a:spcBef>
                <a:spcPts val="600"/>
              </a:spcBef>
              <a:spcAft>
                <a:spcPts val="0"/>
              </a:spcAft>
              <a:buClrTx/>
              <a:buSzTx/>
              <a:buFont typeface="Arial" panose="020B0604020202020204" pitchFamily="34" charset="0"/>
              <a:buNone/>
              <a:tabLst/>
              <a:defRPr/>
            </a:pPr>
            <a:endParaRPr kumimoji="0" lang="en-US" sz="1600" b="1" i="0" u="none" strike="noStrike" kern="1200" cap="none" spc="0" normalizeH="0" baseline="0" noProof="0" dirty="0">
              <a:ln>
                <a:noFill/>
              </a:ln>
              <a:solidFill>
                <a:prstClr val="black"/>
              </a:solidFill>
              <a:effectLst/>
              <a:highlight>
                <a:srgbClr val="FFFF00"/>
              </a:highlight>
              <a:uLnTx/>
              <a:uFillTx/>
              <a:latin typeface="Avenir Book" panose="02000503020000020003" pitchFamily="2" charset="0"/>
              <a:ea typeface="+mn-ea"/>
              <a:cs typeface="+mn-cs"/>
            </a:endParaRPr>
          </a:p>
          <a:p>
            <a:pPr marL="13970" marR="0" lvl="0" indent="0" algn="l" defTabSz="914400" rtl="0" eaLnBrk="1" fontAlgn="auto" latinLnBrk="0" hangingPunct="1">
              <a:lnSpc>
                <a:spcPct val="113999"/>
              </a:lnSpc>
              <a:spcBef>
                <a:spcPts val="60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
        <p:nvSpPr>
          <p:cNvPr id="8" name="Text Placeholder 3">
            <a:extLst>
              <a:ext uri="{FF2B5EF4-FFF2-40B4-BE49-F238E27FC236}">
                <a16:creationId xmlns:a16="http://schemas.microsoft.com/office/drawing/2014/main" id="{5E2237E9-EAB2-FEB6-21B9-31E11EA1FFA6}"/>
              </a:ext>
            </a:extLst>
          </p:cNvPr>
          <p:cNvSpPr txBox="1">
            <a:spLocks/>
          </p:cNvSpPr>
          <p:nvPr/>
        </p:nvSpPr>
        <p:spPr>
          <a:xfrm>
            <a:off x="6459617" y="6099696"/>
            <a:ext cx="1962615" cy="37991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Univers" panose="020B0503020202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13970" marR="0" lvl="0" indent="0" algn="r" defTabSz="914400" rtl="0" eaLnBrk="1" fontAlgn="auto" latinLnBrk="0" hangingPunct="1">
              <a:lnSpc>
                <a:spcPct val="120000"/>
              </a:lnSpc>
              <a:spcBef>
                <a:spcPts val="6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Foto: </a:t>
            </a:r>
            <a:r>
              <a:rPr kumimoji="0" lang="en-US" sz="12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Euvgeny </a:t>
            </a: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PH, </a:t>
            </a:r>
            <a:r>
              <a:rPr kumimoji="0" lang="en-US" sz="12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Pexels</a:t>
            </a:r>
            <a:endParaRPr kumimoji="0" lang="en-US" sz="11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grpSp>
        <p:nvGrpSpPr>
          <p:cNvPr id="3" name="Group 7">
            <a:extLst>
              <a:ext uri="{FF2B5EF4-FFF2-40B4-BE49-F238E27FC236}">
                <a16:creationId xmlns:a16="http://schemas.microsoft.com/office/drawing/2014/main" id="{26AC9261-C23D-0F68-3962-AE522368CAB9}"/>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6BFD2369-3970-E772-0ED7-B3C8E97AFE97}"/>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9">
              <a:extLst>
                <a:ext uri="{FF2B5EF4-FFF2-40B4-BE49-F238E27FC236}">
                  <a16:creationId xmlns:a16="http://schemas.microsoft.com/office/drawing/2014/main" id="{49E5AE03-6D8E-C0D7-EBFE-FD02127B95C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AutoShape 10">
              <a:extLst>
                <a:ext uri="{FF2B5EF4-FFF2-40B4-BE49-F238E27FC236}">
                  <a16:creationId xmlns:a16="http://schemas.microsoft.com/office/drawing/2014/main" id="{1A8F117A-E840-23C8-8430-0A6CF3821D8C}"/>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0563888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F807F-6D5D-5046-3D21-3B5AE809CEC2}"/>
              </a:ext>
            </a:extLst>
          </p:cNvPr>
          <p:cNvSpPr>
            <a:spLocks noGrp="1"/>
          </p:cNvSpPr>
          <p:nvPr>
            <p:ph type="title"/>
          </p:nvPr>
        </p:nvSpPr>
        <p:spPr/>
        <p:txBody>
          <a:bodyPr/>
          <a:lstStyle/>
          <a:p>
            <a:r>
              <a:rPr lang="en-AU" dirty="0">
                <a:latin typeface="Arial Black" panose="020B0A04020102020204" pitchFamily="34" charset="0"/>
              </a:rPr>
              <a:t>Tendencias</a:t>
            </a:r>
            <a:endParaRPr lang="en-NL" dirty="0">
              <a:latin typeface="Arial Black" panose="020B0A04020102020204" pitchFamily="34" charset="0"/>
            </a:endParaRPr>
          </a:p>
        </p:txBody>
      </p:sp>
      <p:sp>
        <p:nvSpPr>
          <p:cNvPr id="3" name="Text Placeholder 2">
            <a:extLst>
              <a:ext uri="{FF2B5EF4-FFF2-40B4-BE49-F238E27FC236}">
                <a16:creationId xmlns:a16="http://schemas.microsoft.com/office/drawing/2014/main" id="{7D47BDB4-96B5-F48E-82F3-B384B7E1DA0A}"/>
              </a:ext>
            </a:extLst>
          </p:cNvPr>
          <p:cNvSpPr>
            <a:spLocks noGrp="1"/>
          </p:cNvSpPr>
          <p:nvPr>
            <p:ph type="body" idx="1"/>
          </p:nvPr>
        </p:nvSpPr>
        <p:spPr/>
        <p:txBody>
          <a:bodyPr/>
          <a:lstStyle/>
          <a:p>
            <a:endParaRPr lang="en-NL" dirty="0"/>
          </a:p>
        </p:txBody>
      </p:sp>
      <p:grpSp>
        <p:nvGrpSpPr>
          <p:cNvPr id="4" name="Group 7">
            <a:extLst>
              <a:ext uri="{FF2B5EF4-FFF2-40B4-BE49-F238E27FC236}">
                <a16:creationId xmlns:a16="http://schemas.microsoft.com/office/drawing/2014/main" id="{E2E7C7F1-104B-1BD1-E626-395CBD9C2563}"/>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09F02FC2-D270-EAE7-C5D6-7BE9A1FD6944}"/>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60FE9F71-D8E7-3E92-3749-A6DE93D8956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33E8AA47-A583-5B48-710F-5A7C42E71FC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7520571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1543" y="2155903"/>
            <a:ext cx="7608166" cy="1984918"/>
          </a:xfrm>
        </p:spPr>
        <p:txBody>
          <a:bodyPr>
            <a:normAutofit fontScale="92500" lnSpcReduction="20000"/>
          </a:bodyPr>
          <a:lstStyle/>
          <a:p>
            <a:pPr fontAlgn="base">
              <a:lnSpc>
                <a:spcPct val="100000"/>
              </a:lnSpc>
            </a:pPr>
            <a:r>
              <a:rPr lang="en-US" sz="2000" b="1" i="0" dirty="0">
                <a:effectLst/>
                <a:latin typeface="Univers" panose="020B0503020202020204" pitchFamily="34" charset="0"/>
              </a:rPr>
              <a:t>El futuro depara oportunidades y retos para mejorar la equidad en los sistemas de conocimiento</a:t>
            </a: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Univers" panose="020B0503020202020204" pitchFamily="34" charset="0"/>
              </a:rPr>
              <a:t>Aceptación de la necesidad de reconocer perspectivas y voces diversas.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Univers" panose="020B0503020202020204" pitchFamily="34" charset="0"/>
              </a:rPr>
              <a:t>La desinformación sigue afectando a la sociedad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Univers" panose="020B0503020202020204" pitchFamily="34" charset="0"/>
              </a:rPr>
              <a:t>Nuevas formas de crear, compartir y utilizar la información </a:t>
            </a:r>
          </a:p>
          <a:p>
            <a:endParaRPr lang="en-US" i="1" dirty="0">
              <a:latin typeface="Univers" panose="020B0503020202020204" pitchFamily="34" charset="0"/>
            </a:endParaRPr>
          </a:p>
        </p:txBody>
      </p:sp>
      <p:sp>
        <p:nvSpPr>
          <p:cNvPr id="6" name="Pentagon 5">
            <a:extLst>
              <a:ext uri="{FF2B5EF4-FFF2-40B4-BE49-F238E27FC236}">
                <a16:creationId xmlns:a16="http://schemas.microsoft.com/office/drawing/2014/main" id="{CA15C9F7-8E84-1677-6E15-55B09F6C8AB8}"/>
              </a:ext>
            </a:extLst>
          </p:cNvPr>
          <p:cNvSpPr/>
          <p:nvPr/>
        </p:nvSpPr>
        <p:spPr>
          <a:xfrm>
            <a:off x="801543" y="4378036"/>
            <a:ext cx="7386494" cy="1658127"/>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288000" rtlCol="0" anchor="ctr"/>
          <a:lstStyle/>
          <a:p>
            <a:pPr marL="274638" marR="0" lvl="0" indent="0" algn="l" defTabSz="914400" rtl="0" eaLnBrk="1" fontAlgn="base" latinLnBrk="0" hangingPunct="1">
              <a:lnSpc>
                <a:spcPct val="100000"/>
              </a:lnSpc>
              <a:spcBef>
                <a:spcPts val="0"/>
              </a:spcBef>
              <a:spcAft>
                <a:spcPts val="60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¿Cómo puede desarrollar en su comunidad las capacidades necesarias para contrarrestar la desinformación? </a:t>
            </a:r>
          </a:p>
          <a:p>
            <a:pPr marL="274638" marR="0" lvl="0" indent="0" algn="l" defTabSz="914400" rtl="0" eaLnBrk="1" fontAlgn="base"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¿Cómo se utiliza el vídeo de corta duración para atraer a la gente a la información de la biblioteca? </a:t>
            </a:r>
            <a:endPar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Helvetica Neue" panose="02000503000000020004" pitchFamily="2" charset="0"/>
              <a:cs typeface="Helvetica Neue" panose="02000503000000020004" pitchFamily="2" charset="0"/>
            </a:endParaRPr>
          </a:p>
        </p:txBody>
      </p:sp>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500633" y="821837"/>
            <a:ext cx="2804541" cy="648000"/>
          </a:xfrm>
        </p:spPr>
        <p:txBody>
          <a:bodyPr>
            <a:normAutofit fontScale="90000"/>
          </a:bodyPr>
          <a:lstStyle/>
          <a:p>
            <a:pPr>
              <a:lnSpc>
                <a:spcPct val="114000"/>
              </a:lnSpc>
            </a:pPr>
            <a:r>
              <a:rPr lang="en-US" dirty="0">
                <a:latin typeface="Arial Black" panose="020B0A04020102020204" pitchFamily="34" charset="0"/>
              </a:rPr>
              <a:t>Tendencia 1</a:t>
            </a:r>
          </a:p>
        </p:txBody>
      </p:sp>
      <p:sp>
        <p:nvSpPr>
          <p:cNvPr id="7" name="TextBox 6">
            <a:extLst>
              <a:ext uri="{FF2B5EF4-FFF2-40B4-BE49-F238E27FC236}">
                <a16:creationId xmlns:a16="http://schemas.microsoft.com/office/drawing/2014/main" id="{C2BD4A63-47F5-C2FF-09BF-F8071BA1CC57}"/>
              </a:ext>
            </a:extLst>
          </p:cNvPr>
          <p:cNvSpPr txBox="1"/>
          <p:nvPr/>
        </p:nvSpPr>
        <p:spPr>
          <a:xfrm>
            <a:off x="3647154" y="421769"/>
            <a:ext cx="5270802"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n-ea"/>
                <a:cs typeface="+mn-cs"/>
              </a:rPr>
              <a:t>Las prácticas del conocimiento están cambiando</a:t>
            </a:r>
            <a:endParaRPr kumimoji="0" lang="en-US" sz="1800" b="0" i="0" u="none" strike="noStrike" kern="1200" cap="none" spc="0" normalizeH="0" baseline="0" noProof="0" dirty="0">
              <a:ln>
                <a:noFill/>
              </a:ln>
              <a:solidFill>
                <a:prstClr val="black"/>
              </a:solidFill>
              <a:effectLst/>
              <a:uLnTx/>
              <a:uFillTx/>
              <a:latin typeface="Arial Black" panose="020B0A04020102020204" pitchFamily="34" charset="0"/>
              <a:ea typeface="+mn-ea"/>
              <a:cs typeface="+mn-cs"/>
            </a:endParaRPr>
          </a:p>
        </p:txBody>
      </p:sp>
      <p:cxnSp>
        <p:nvCxnSpPr>
          <p:cNvPr id="10" name="Straight Connector 9">
            <a:extLst>
              <a:ext uri="{FF2B5EF4-FFF2-40B4-BE49-F238E27FC236}">
                <a16:creationId xmlns:a16="http://schemas.microsoft.com/office/drawing/2014/main" id="{392444DA-E5A2-AF95-CA0D-01038A4131E1}"/>
              </a:ext>
            </a:extLst>
          </p:cNvPr>
          <p:cNvCxnSpPr>
            <a:cxnSpLocks/>
          </p:cNvCxnSpPr>
          <p:nvPr/>
        </p:nvCxnSpPr>
        <p:spPr>
          <a:xfrm>
            <a:off x="3525450" y="589203"/>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3" name="Rectangle 1">
            <a:extLst>
              <a:ext uri="{FF2B5EF4-FFF2-40B4-BE49-F238E27FC236}">
                <a16:creationId xmlns:a16="http://schemas.microsoft.com/office/drawing/2014/main" id="{7726980A-6786-C71F-90AA-28DA44229778}"/>
              </a:ext>
            </a:extLst>
          </p:cNvPr>
          <p:cNvSpPr>
            <a:spLocks noChangeArrowheads="1"/>
          </p:cNvSpPr>
          <p:nvPr/>
        </p:nvSpPr>
        <p:spPr bwMode="auto">
          <a:xfrm>
            <a:off x="4249271" y="6332094"/>
            <a:ext cx="369345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Foto de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3"/>
              </a:rPr>
              <a:t>Nick Moore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en Unsplash </a:t>
            </a:r>
          </a:p>
        </p:txBody>
      </p:sp>
      <p:pic>
        <p:nvPicPr>
          <p:cNvPr id="9" name="Picture 8" descr="A hand reaching out to the water&#10;&#10;Description automatically generated">
            <a:extLst>
              <a:ext uri="{FF2B5EF4-FFF2-40B4-BE49-F238E27FC236}">
                <a16:creationId xmlns:a16="http://schemas.microsoft.com/office/drawing/2014/main" id="{BF031A84-ACDA-8FB9-490D-977D4A545F6A}"/>
              </a:ext>
            </a:extLst>
          </p:cNvPr>
          <p:cNvPicPr>
            <a:picLocks noChangeAspect="1"/>
          </p:cNvPicPr>
          <p:nvPr/>
        </p:nvPicPr>
        <p:blipFill>
          <a:blip r:embed="rId4"/>
          <a:srcRect l="12039" r="13889"/>
          <a:stretch/>
        </p:blipFill>
        <p:spPr>
          <a:xfrm>
            <a:off x="8695778" y="0"/>
            <a:ext cx="3496222" cy="7080078"/>
          </a:xfrm>
          <a:prstGeom prst="rect">
            <a:avLst/>
          </a:prstGeom>
        </p:spPr>
      </p:pic>
      <p:grpSp>
        <p:nvGrpSpPr>
          <p:cNvPr id="5" name="Group 7">
            <a:extLst>
              <a:ext uri="{FF2B5EF4-FFF2-40B4-BE49-F238E27FC236}">
                <a16:creationId xmlns:a16="http://schemas.microsoft.com/office/drawing/2014/main" id="{F4DB14D9-82E2-27FF-CA08-DF215D3E1378}"/>
              </a:ext>
            </a:extLst>
          </p:cNvPr>
          <p:cNvGrpSpPr/>
          <p:nvPr/>
        </p:nvGrpSpPr>
        <p:grpSpPr>
          <a:xfrm rot="14993752" flipH="1">
            <a:off x="10000949" y="3653021"/>
            <a:ext cx="1441889" cy="5998533"/>
            <a:chOff x="0" y="0"/>
            <a:chExt cx="3422705" cy="14540791"/>
          </a:xfrm>
        </p:grpSpPr>
        <p:sp>
          <p:nvSpPr>
            <p:cNvPr id="8" name="AutoShape 8">
              <a:extLst>
                <a:ext uri="{FF2B5EF4-FFF2-40B4-BE49-F238E27FC236}">
                  <a16:creationId xmlns:a16="http://schemas.microsoft.com/office/drawing/2014/main" id="{209CE39F-C040-0ECE-35FC-1A0DAFB62478}"/>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9">
              <a:extLst>
                <a:ext uri="{FF2B5EF4-FFF2-40B4-BE49-F238E27FC236}">
                  <a16:creationId xmlns:a16="http://schemas.microsoft.com/office/drawing/2014/main" id="{AC071636-9A19-19C3-13FF-09B4E2CAA8DB}"/>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AutoShape 10">
              <a:extLst>
                <a:ext uri="{FF2B5EF4-FFF2-40B4-BE49-F238E27FC236}">
                  <a16:creationId xmlns:a16="http://schemas.microsoft.com/office/drawing/2014/main" id="{30AC6090-8EB0-740B-362A-531090A0C582}"/>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777884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1543" y="2163337"/>
            <a:ext cx="7658003" cy="3397904"/>
          </a:xfrm>
        </p:spPr>
        <p:txBody>
          <a:bodyPr/>
          <a:lstStyle/>
          <a:p>
            <a:pPr fontAlgn="base">
              <a:lnSpc>
                <a:spcPct val="100000"/>
              </a:lnSpc>
            </a:pPr>
            <a:r>
              <a:rPr lang="en-US" sz="2000" b="1" i="0" dirty="0">
                <a:solidFill>
                  <a:srgbClr val="000000"/>
                </a:solidFill>
                <a:effectLst/>
                <a:latin typeface="Univers" panose="020B0503020202020204" pitchFamily="34" charset="0"/>
              </a:rPr>
              <a:t>La IA generativa y las nuevas tecnologías están cambiando la forma en que creamos, compartimos y utilizamos la información</a:t>
            </a:r>
            <a:endParaRPr lang="en-US" dirty="0">
              <a:solidFill>
                <a:srgbClr val="000000"/>
              </a:solidFill>
              <a:latin typeface="Univers" panose="020B0503020202020204" pitchFamily="34" charset="0"/>
            </a:endParaRPr>
          </a:p>
          <a:p>
            <a:pPr marL="285750" indent="-285750" algn="l" rtl="0" fontAlgn="base">
              <a:spcBef>
                <a:spcPts val="2200"/>
              </a:spcBef>
              <a:buFont typeface="Arial" panose="020B0604020202020204" pitchFamily="34" charset="0"/>
              <a:buChar char="•"/>
            </a:pPr>
            <a:r>
              <a:rPr lang="en-US" sz="1800" b="0" i="0" dirty="0">
                <a:solidFill>
                  <a:srgbClr val="000000"/>
                </a:solidFill>
                <a:effectLst/>
                <a:latin typeface="Univers" panose="020B0503020202020204" pitchFamily="34" charset="0"/>
              </a:rPr>
              <a:t>La IA generativa tiene un gran potencial, pero también posibles perjuicios </a:t>
            </a:r>
          </a:p>
          <a:p>
            <a:pPr marL="285750" indent="-285750" algn="l" rtl="0" fontAlgn="base">
              <a:buFont typeface="Arial" panose="020B0604020202020204" pitchFamily="34" charset="0"/>
              <a:buChar char="•"/>
            </a:pPr>
            <a:r>
              <a:rPr lang="en-US" sz="1800" b="0" i="0" dirty="0">
                <a:solidFill>
                  <a:srgbClr val="000000"/>
                </a:solidFill>
                <a:effectLst/>
                <a:latin typeface="Univers" panose="020B0503020202020204" pitchFamily="34" charset="0"/>
              </a:rPr>
              <a:t>Los gemelos digitales se amplían </a:t>
            </a:r>
          </a:p>
          <a:p>
            <a:endParaRPr lang="en-US" dirty="0">
              <a:latin typeface="Univers" panose="020B0503020202020204" pitchFamily="34" charset="0"/>
            </a:endParaRPr>
          </a:p>
        </p:txBody>
      </p:sp>
      <p:sp>
        <p:nvSpPr>
          <p:cNvPr id="3" name="Pentagon 2">
            <a:extLst>
              <a:ext uri="{FF2B5EF4-FFF2-40B4-BE49-F238E27FC236}">
                <a16:creationId xmlns:a16="http://schemas.microsoft.com/office/drawing/2014/main" id="{5F94C874-ECA8-9CD3-B815-BF7BB3CD862A}"/>
              </a:ext>
            </a:extLst>
          </p:cNvPr>
          <p:cNvSpPr/>
          <p:nvPr/>
        </p:nvSpPr>
        <p:spPr>
          <a:xfrm>
            <a:off x="801543" y="4473499"/>
            <a:ext cx="7386494" cy="1235561"/>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17500" marR="0" lvl="0" indent="0" algn="l" defTabSz="914400" rtl="0" eaLnBrk="1" fontAlgn="base"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¿Cómo cambiará la IA aspectos como el aprendizaje, la traducción de idiomas y la creación de contenidos e información? </a:t>
            </a:r>
          </a:p>
        </p:txBody>
      </p:sp>
      <p:sp>
        <p:nvSpPr>
          <p:cNvPr id="5" name="Title 1">
            <a:extLst>
              <a:ext uri="{FF2B5EF4-FFF2-40B4-BE49-F238E27FC236}">
                <a16:creationId xmlns:a16="http://schemas.microsoft.com/office/drawing/2014/main" id="{FCBC3A65-0C5C-49DF-6C27-DB77BB249661}"/>
              </a:ext>
            </a:extLst>
          </p:cNvPr>
          <p:cNvSpPr txBox="1">
            <a:spLocks/>
          </p:cNvSpPr>
          <p:nvPr/>
        </p:nvSpPr>
        <p:spPr>
          <a:xfrm>
            <a:off x="526929" y="819447"/>
            <a:ext cx="7935722" cy="6480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114000"/>
              </a:lnSpc>
              <a:spcBef>
                <a:spcPct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Tendencia 2</a:t>
            </a:r>
          </a:p>
        </p:txBody>
      </p:sp>
      <p:sp>
        <p:nvSpPr>
          <p:cNvPr id="6" name="TextBox 5">
            <a:extLst>
              <a:ext uri="{FF2B5EF4-FFF2-40B4-BE49-F238E27FC236}">
                <a16:creationId xmlns:a16="http://schemas.microsoft.com/office/drawing/2014/main" id="{46AC9F6B-EADB-34D8-10F3-0E05B1012D06}"/>
              </a:ext>
            </a:extLst>
          </p:cNvPr>
          <p:cNvSpPr txBox="1"/>
          <p:nvPr/>
        </p:nvSpPr>
        <p:spPr>
          <a:xfrm>
            <a:off x="3453479" y="450949"/>
            <a:ext cx="6033684"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Arial Black" panose="020B0A04020102020204" pitchFamily="34" charset="0"/>
                <a:ea typeface="+mn-ea"/>
                <a:cs typeface="+mn-cs"/>
              </a:rPr>
              <a:t>La IA y otras tecnologías están transformando la sociedad</a:t>
            </a:r>
            <a:endParaRPr kumimoji="0" lang="en-US" sz="1600" b="0" i="0" u="none" strike="noStrike" kern="1200" cap="none" spc="0" normalizeH="0" baseline="0" noProof="0" dirty="0">
              <a:ln>
                <a:noFill/>
              </a:ln>
              <a:solidFill>
                <a:prstClr val="black"/>
              </a:solidFill>
              <a:effectLst/>
              <a:uLnTx/>
              <a:uFillTx/>
              <a:latin typeface="Arial Black" panose="020B0A04020102020204" pitchFamily="34" charset="0"/>
              <a:ea typeface="+mn-ea"/>
              <a:cs typeface="+mn-cs"/>
            </a:endParaRPr>
          </a:p>
        </p:txBody>
      </p:sp>
      <p:cxnSp>
        <p:nvCxnSpPr>
          <p:cNvPr id="7" name="Straight Connector 6">
            <a:extLst>
              <a:ext uri="{FF2B5EF4-FFF2-40B4-BE49-F238E27FC236}">
                <a16:creationId xmlns:a16="http://schemas.microsoft.com/office/drawing/2014/main" id="{EDFDC52E-1AEA-5E27-2002-BF8BF8A30782}"/>
              </a:ext>
            </a:extLst>
          </p:cNvPr>
          <p:cNvCxnSpPr>
            <a:cxnSpLocks/>
          </p:cNvCxnSpPr>
          <p:nvPr/>
        </p:nvCxnSpPr>
        <p:spPr>
          <a:xfrm>
            <a:off x="3194316" y="604837"/>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2" name="Rectangle 1">
            <a:extLst>
              <a:ext uri="{FF2B5EF4-FFF2-40B4-BE49-F238E27FC236}">
                <a16:creationId xmlns:a16="http://schemas.microsoft.com/office/drawing/2014/main" id="{04B779FB-024C-E41C-514D-7EAEDD1E7A56}"/>
              </a:ext>
            </a:extLst>
          </p:cNvPr>
          <p:cNvSpPr>
            <a:spLocks noChangeArrowheads="1"/>
          </p:cNvSpPr>
          <p:nvPr/>
        </p:nvSpPr>
        <p:spPr bwMode="auto">
          <a:xfrm>
            <a:off x="4427952" y="6081951"/>
            <a:ext cx="369345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Foto de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2"/>
              </a:rPr>
              <a:t>bruce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2"/>
              </a:rPr>
              <a:t>mars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en Unsplash </a:t>
            </a:r>
          </a:p>
        </p:txBody>
      </p:sp>
      <p:pic>
        <p:nvPicPr>
          <p:cNvPr id="11" name="Picture 10" descr="A child sitting on the floor looking at a phone&#10;&#10;Description automatically generated">
            <a:extLst>
              <a:ext uri="{FF2B5EF4-FFF2-40B4-BE49-F238E27FC236}">
                <a16:creationId xmlns:a16="http://schemas.microsoft.com/office/drawing/2014/main" id="{313D05A5-7A19-24C3-0FD5-4A220BC7C3EA}"/>
              </a:ext>
            </a:extLst>
          </p:cNvPr>
          <p:cNvPicPr>
            <a:picLocks noChangeAspect="1"/>
          </p:cNvPicPr>
          <p:nvPr/>
        </p:nvPicPr>
        <p:blipFill>
          <a:blip r:embed="rId3"/>
          <a:srcRect l="10769" r="16886"/>
          <a:stretch/>
        </p:blipFill>
        <p:spPr>
          <a:xfrm>
            <a:off x="8738522" y="0"/>
            <a:ext cx="3453477" cy="6950766"/>
          </a:xfrm>
          <a:prstGeom prst="rect">
            <a:avLst/>
          </a:prstGeom>
        </p:spPr>
      </p:pic>
      <p:grpSp>
        <p:nvGrpSpPr>
          <p:cNvPr id="8" name="Group 7">
            <a:extLst>
              <a:ext uri="{FF2B5EF4-FFF2-40B4-BE49-F238E27FC236}">
                <a16:creationId xmlns:a16="http://schemas.microsoft.com/office/drawing/2014/main" id="{4DEE39CD-D28C-1109-B549-215F6AD6C792}"/>
              </a:ext>
            </a:extLst>
          </p:cNvPr>
          <p:cNvGrpSpPr/>
          <p:nvPr/>
        </p:nvGrpSpPr>
        <p:grpSpPr>
          <a:xfrm rot="14993752" flipH="1">
            <a:off x="10000949" y="3653021"/>
            <a:ext cx="1441889" cy="5998533"/>
            <a:chOff x="0" y="0"/>
            <a:chExt cx="3422705" cy="14540791"/>
          </a:xfrm>
        </p:grpSpPr>
        <p:sp>
          <p:nvSpPr>
            <p:cNvPr id="9" name="AutoShape 8">
              <a:extLst>
                <a:ext uri="{FF2B5EF4-FFF2-40B4-BE49-F238E27FC236}">
                  <a16:creationId xmlns:a16="http://schemas.microsoft.com/office/drawing/2014/main" id="{F123DC44-2930-0826-DC03-42CC6C98079A}"/>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AutoShape 9">
              <a:extLst>
                <a:ext uri="{FF2B5EF4-FFF2-40B4-BE49-F238E27FC236}">
                  <a16:creationId xmlns:a16="http://schemas.microsoft.com/office/drawing/2014/main" id="{515FEAF8-E941-5D45-8A51-9AEE52F23B5E}"/>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AutoShape 10">
              <a:extLst>
                <a:ext uri="{FF2B5EF4-FFF2-40B4-BE49-F238E27FC236}">
                  <a16:creationId xmlns:a16="http://schemas.microsoft.com/office/drawing/2014/main" id="{E865A75A-AAD7-85A0-96EF-A89400015AC8}"/>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8072441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544992" y="822331"/>
            <a:ext cx="2903058" cy="648000"/>
          </a:xfrm>
        </p:spPr>
        <p:txBody>
          <a:bodyPr>
            <a:normAutofit/>
          </a:bodyPr>
          <a:lstStyle/>
          <a:p>
            <a:r>
              <a:rPr lang="en-US" dirty="0">
                <a:latin typeface="Arial Black" panose="020B0A04020102020204" pitchFamily="34" charset="0"/>
              </a:rPr>
              <a:t>Tendencia 3</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2155902"/>
            <a:ext cx="7872890" cy="2445836"/>
          </a:xfrm>
        </p:spPr>
        <p:txBody>
          <a:bodyPr>
            <a:normAutofit/>
          </a:bodyPr>
          <a:lstStyle/>
          <a:p>
            <a:pPr>
              <a:lnSpc>
                <a:spcPct val="100000"/>
              </a:lnSpc>
              <a:spcBef>
                <a:spcPts val="0"/>
              </a:spcBef>
            </a:pPr>
            <a:r>
              <a:rPr lang="en-AU" sz="2000" b="1" dirty="0">
                <a:latin typeface="Univers" panose="020B0503020202020204" pitchFamily="34" charset="0"/>
              </a:rPr>
              <a:t>Restablecer la confianza en el gobierno y los medios de comunicación es fundamental para que nuestras sociedades prosperen</a:t>
            </a:r>
          </a:p>
          <a:p>
            <a:pPr marL="285750" lvl="0" indent="-285750">
              <a:lnSpc>
                <a:spcPct val="100000"/>
              </a:lnSpc>
              <a:spcBef>
                <a:spcPts val="2200"/>
              </a:spcBef>
              <a:buFont typeface="Arial" panose="020B0604020202020204" pitchFamily="34" charset="0"/>
              <a:buChar char="•"/>
            </a:pPr>
            <a:r>
              <a:rPr lang="en-AU" sz="1800" dirty="0">
                <a:latin typeface="Univers" panose="020B0503020202020204" pitchFamily="34" charset="0"/>
              </a:rPr>
              <a:t>La pérdida de producción de noticias locales está afectando a comunidades ya desfavorecidas de otras formas </a:t>
            </a:r>
          </a:p>
          <a:p>
            <a:pPr marL="285750" lvl="0" indent="-285750">
              <a:lnSpc>
                <a:spcPct val="100000"/>
              </a:lnSpc>
              <a:buFont typeface="Arial" panose="020B0604020202020204" pitchFamily="34" charset="0"/>
              <a:buChar char="•"/>
            </a:pPr>
            <a:r>
              <a:rPr lang="en-AU" sz="1800" dirty="0">
                <a:latin typeface="Univers" panose="020B0503020202020204" pitchFamily="34" charset="0"/>
              </a:rPr>
              <a:t>Los movimientos abiertos se enfrentan a retos </a:t>
            </a:r>
          </a:p>
        </p:txBody>
      </p:sp>
      <p:sp>
        <p:nvSpPr>
          <p:cNvPr id="6" name="Pentagon 5">
            <a:extLst>
              <a:ext uri="{FF2B5EF4-FFF2-40B4-BE49-F238E27FC236}">
                <a16:creationId xmlns:a16="http://schemas.microsoft.com/office/drawing/2014/main" id="{BBD22513-CDA1-4E59-DFCA-DF20042AF309}"/>
              </a:ext>
            </a:extLst>
          </p:cNvPr>
          <p:cNvSpPr/>
          <p:nvPr/>
        </p:nvSpPr>
        <p:spPr>
          <a:xfrm>
            <a:off x="802800" y="4549699"/>
            <a:ext cx="7323662" cy="1385610"/>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180000" rtlCol="0" anchor="ctr"/>
          <a:lstStyle/>
          <a:p>
            <a:pPr marL="273050" marR="0" lvl="0" indent="0" algn="l" defTabSz="914400" rtl="0" eaLnBrk="1" fontAlgn="auto" latinLnBrk="0" hangingPunct="1">
              <a:lnSpc>
                <a:spcPct val="113999"/>
              </a:lnSpc>
              <a:spcBef>
                <a:spcPts val="600"/>
              </a:spcBef>
              <a:spcAft>
                <a:spcPts val="0"/>
              </a:spcAft>
              <a:buClrTx/>
              <a:buSzTx/>
              <a:buFontTx/>
              <a:buNone/>
              <a:tabLst/>
              <a:defRPr/>
            </a:pPr>
            <a:r>
              <a:rPr kumimoji="0" lang="en-AU"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¿Qué papel pueden desempeñar las bibliotecas locales en los desiertos de noticias?</a:t>
            </a:r>
          </a:p>
          <a:p>
            <a:pPr marL="273050" marR="0" lvl="0" indent="0" algn="l" defTabSz="914400" rtl="0" eaLnBrk="1" fontAlgn="auto" latinLnBrk="0" hangingPunct="1">
              <a:lnSpc>
                <a:spcPct val="113999"/>
              </a:lnSpc>
              <a:spcBef>
                <a:spcPts val="600"/>
              </a:spcBef>
              <a:spcAft>
                <a:spcPts val="0"/>
              </a:spcAft>
              <a:buClrTx/>
              <a:buSzTx/>
              <a:buFontTx/>
              <a:buNone/>
              <a:tabLst/>
              <a:defRPr/>
            </a:pPr>
            <a:r>
              <a:rPr kumimoji="0" lang="en-AU"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¿Cómo pueden ayudar las bibliotecas a generar confianza en las instituciones públicas? </a:t>
            </a:r>
            <a:endParaRPr kumimoji="0" lang="en-US" sz="18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endParaRPr>
          </a:p>
        </p:txBody>
      </p:sp>
      <p:sp>
        <p:nvSpPr>
          <p:cNvPr id="7" name="Title 1">
            <a:extLst>
              <a:ext uri="{FF2B5EF4-FFF2-40B4-BE49-F238E27FC236}">
                <a16:creationId xmlns:a16="http://schemas.microsoft.com/office/drawing/2014/main" id="{AA959CA4-7E94-18BF-8A19-41A6035AC587}"/>
              </a:ext>
            </a:extLst>
          </p:cNvPr>
          <p:cNvSpPr txBox="1">
            <a:spLocks/>
          </p:cNvSpPr>
          <p:nvPr/>
        </p:nvSpPr>
        <p:spPr>
          <a:xfrm>
            <a:off x="4166907" y="1029772"/>
            <a:ext cx="5709419" cy="60030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La confianza se renegocia</a:t>
            </a:r>
          </a:p>
        </p:txBody>
      </p:sp>
      <p:cxnSp>
        <p:nvCxnSpPr>
          <p:cNvPr id="9" name="Straight Connector 8">
            <a:extLst>
              <a:ext uri="{FF2B5EF4-FFF2-40B4-BE49-F238E27FC236}">
                <a16:creationId xmlns:a16="http://schemas.microsoft.com/office/drawing/2014/main" id="{1B831317-62DB-FFF9-D4AF-47B564E33059}"/>
              </a:ext>
            </a:extLst>
          </p:cNvPr>
          <p:cNvCxnSpPr>
            <a:cxnSpLocks/>
          </p:cNvCxnSpPr>
          <p:nvPr/>
        </p:nvCxnSpPr>
        <p:spPr>
          <a:xfrm>
            <a:off x="3687375" y="607722"/>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Rectangle 1">
            <a:extLst>
              <a:ext uri="{FF2B5EF4-FFF2-40B4-BE49-F238E27FC236}">
                <a16:creationId xmlns:a16="http://schemas.microsoft.com/office/drawing/2014/main" id="{1318126A-1D23-B769-0B0D-2AD1CEC39442}"/>
              </a:ext>
            </a:extLst>
          </p:cNvPr>
          <p:cNvSpPr>
            <a:spLocks noChangeArrowheads="1"/>
          </p:cNvSpPr>
          <p:nvPr/>
        </p:nvSpPr>
        <p:spPr bwMode="auto">
          <a:xfrm>
            <a:off x="3816820" y="6209907"/>
            <a:ext cx="485887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Foto de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2"/>
              </a:rPr>
              <a:t>Aniruddha Bhattacharya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en Unsplash </a:t>
            </a:r>
          </a:p>
        </p:txBody>
      </p:sp>
      <p:pic>
        <p:nvPicPr>
          <p:cNvPr id="12" name="Picture 11" descr="A person carrying a stack of newspapers&#10;&#10;Description automatically generated">
            <a:extLst>
              <a:ext uri="{FF2B5EF4-FFF2-40B4-BE49-F238E27FC236}">
                <a16:creationId xmlns:a16="http://schemas.microsoft.com/office/drawing/2014/main" id="{6D1DA66C-FCAF-0013-F7AC-593259751F71}"/>
              </a:ext>
            </a:extLst>
          </p:cNvPr>
          <p:cNvPicPr>
            <a:picLocks noChangeAspect="1"/>
          </p:cNvPicPr>
          <p:nvPr/>
        </p:nvPicPr>
        <p:blipFill>
          <a:blip r:embed="rId3"/>
          <a:srcRect l="18063" r="8801"/>
          <a:stretch/>
        </p:blipFill>
        <p:spPr>
          <a:xfrm>
            <a:off x="8840896" y="0"/>
            <a:ext cx="3351104" cy="6872982"/>
          </a:xfrm>
          <a:prstGeom prst="rect">
            <a:avLst/>
          </a:prstGeom>
        </p:spPr>
      </p:pic>
      <p:grpSp>
        <p:nvGrpSpPr>
          <p:cNvPr id="3" name="Group 7">
            <a:extLst>
              <a:ext uri="{FF2B5EF4-FFF2-40B4-BE49-F238E27FC236}">
                <a16:creationId xmlns:a16="http://schemas.microsoft.com/office/drawing/2014/main" id="{6572EA42-6B2B-7259-7B7F-0C609BFB8C68}"/>
              </a:ext>
            </a:extLst>
          </p:cNvPr>
          <p:cNvGrpSpPr/>
          <p:nvPr/>
        </p:nvGrpSpPr>
        <p:grpSpPr>
          <a:xfrm rot="14993752" flipH="1">
            <a:off x="10000949" y="3661986"/>
            <a:ext cx="1441889" cy="5998533"/>
            <a:chOff x="0" y="0"/>
            <a:chExt cx="3422705" cy="14540791"/>
          </a:xfrm>
        </p:grpSpPr>
        <p:sp>
          <p:nvSpPr>
            <p:cNvPr id="5" name="AutoShape 8">
              <a:extLst>
                <a:ext uri="{FF2B5EF4-FFF2-40B4-BE49-F238E27FC236}">
                  <a16:creationId xmlns:a16="http://schemas.microsoft.com/office/drawing/2014/main" id="{A78670D3-4721-D881-D10B-4F46D52811B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AutoShape 9">
              <a:extLst>
                <a:ext uri="{FF2B5EF4-FFF2-40B4-BE49-F238E27FC236}">
                  <a16:creationId xmlns:a16="http://schemas.microsoft.com/office/drawing/2014/main" id="{7DB06E04-CE28-C4D7-7C52-DCFDC0612AE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10">
              <a:extLst>
                <a:ext uri="{FF2B5EF4-FFF2-40B4-BE49-F238E27FC236}">
                  <a16:creationId xmlns:a16="http://schemas.microsoft.com/office/drawing/2014/main" id="{6590A5A4-F0C5-3634-CB4A-AA5647CCE4A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612738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788504" y="381463"/>
            <a:ext cx="10614991" cy="916020"/>
          </a:xfrm>
          <a:prstGeom prst="rect">
            <a:avLst/>
          </a:prstGeom>
        </p:spPr>
        <p:txBody>
          <a:bodyPr wrap="square" lIns="0" tIns="0" rIns="0" bIns="0" rtlCol="0" anchor="t">
            <a:spAutoFit/>
          </a:bodyPr>
          <a:lstStyle/>
          <a:p>
            <a:pPr marL="0" marR="0" lvl="0" indent="0" algn="l" defTabSz="914400" rtl="0" eaLnBrk="1" fontAlgn="auto" latinLnBrk="0" hangingPunct="1">
              <a:lnSpc>
                <a:spcPts val="8400"/>
              </a:lnSpc>
              <a:spcBef>
                <a:spcPts val="0"/>
              </a:spcBef>
              <a:spcAft>
                <a:spcPts val="0"/>
              </a:spcAft>
              <a:buClrTx/>
              <a:buSzTx/>
              <a:buFontTx/>
              <a:buNone/>
              <a:tabLst/>
              <a:defRPr/>
            </a:pP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Al final de este taller</a:t>
            </a:r>
            <a:r>
              <a:rPr kumimoji="0" lang="en-US" sz="3200" b="0" i="1"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a:t>
            </a:r>
            <a:r>
              <a:rPr kumimoji="0" lang="en-US" sz="32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deberá...</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5" y="1549365"/>
            <a:ext cx="10338968" cy="5493812"/>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Comprender lo que significa un ámbito bibliotecario sostenible y cómo aplicarlo en su propio trabajo.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a:ea typeface="+mn-ea"/>
                <a:cs typeface="Arial"/>
              </a:rPr>
              <a:t>Tener nuevas ideas sobre cómo comprometerse con la ONU, la UNESCO y otras iniciativas internacionales dentro de su país y a escala regional.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Ser capaz de aplicar las herramientas y referencias (IFLA) en su propia planificación estratégica, en particular en torno a la recopilación y aplicación de datos, la evaluación del impacto, las asociaciones y los líderes emergentes.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Estar dispuesto a trabajar con nosotros para dar forma a una "oferta" de la IFLA que responda a las necesidades de la región.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rPr>
              <a:t>Haber construido sus propias redes</a:t>
            </a:r>
          </a:p>
          <a:p>
            <a:pPr marL="457200" marR="0" lvl="0" indent="-457200" algn="l" defTabSz="914400" rtl="0" eaLnBrk="1" fontAlgn="auto" latinLnBrk="0" hangingPunct="1">
              <a:lnSpc>
                <a:spcPct val="100000"/>
              </a:lnSpc>
              <a:spcBef>
                <a:spcPts val="0"/>
              </a:spcBef>
              <a:spcAft>
                <a:spcPts val="0"/>
              </a:spcAft>
              <a:buClrTx/>
              <a:buSzTx/>
              <a:buFontTx/>
              <a:buBlip>
                <a:blip r:embed="rId2"/>
              </a:buBlip>
              <a:tabLst/>
              <a:defRPr/>
            </a:pPr>
            <a:endParaRPr kumimoji="0" lang="es-ES" sz="2400" b="0" i="0" u="none" strike="noStrike" kern="1200" cap="none" spc="30" normalizeH="0" baseline="0" dirty="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803137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3324268" y="619976"/>
            <a:ext cx="5690476" cy="1069975"/>
          </a:xfrm>
        </p:spPr>
        <p:txBody>
          <a:bodyPr>
            <a:normAutofit fontScale="90000"/>
          </a:bodyPr>
          <a:lstStyle/>
          <a:p>
            <a:pPr>
              <a:lnSpc>
                <a:spcPct val="100000"/>
              </a:lnSpc>
            </a:pPr>
            <a:r>
              <a:rPr lang="en-US" dirty="0">
                <a:latin typeface="Arial Black" panose="020B0A04020102020204" pitchFamily="34" charset="0"/>
              </a:rPr>
              <a:t>Las competencias y habilidades son cada vez más complejas</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1895565"/>
            <a:ext cx="7935722" cy="3488190"/>
          </a:xfrm>
        </p:spPr>
        <p:txBody>
          <a:bodyPr rIns="108000"/>
          <a:lstStyle/>
          <a:p>
            <a:pPr>
              <a:lnSpc>
                <a:spcPct val="113999"/>
              </a:lnSpc>
              <a:spcBef>
                <a:spcPts val="600"/>
              </a:spcBef>
              <a:buClr>
                <a:srgbClr val="000000"/>
              </a:buClr>
              <a:buSzPts val="1445"/>
            </a:pPr>
            <a:r>
              <a:rPr lang="en-AU" sz="2000" b="1" dirty="0">
                <a:solidFill>
                  <a:srgbClr val="000000"/>
                </a:solidFill>
                <a:latin typeface="Univers" panose="020B0503020202020204" pitchFamily="34" charset="0"/>
                <a:ea typeface="Helvetica Neue" panose="02000503000000020004" pitchFamily="2" charset="0"/>
                <a:cs typeface="Helvetica Neue" panose="02000503000000020004" pitchFamily="2" charset="0"/>
                <a:sym typeface="Oswald Light"/>
              </a:rPr>
              <a:t>Las personas necesitarán competencias prácticas, críticas y digitales para prosperar</a:t>
            </a:r>
          </a:p>
          <a:p>
            <a:pPr marL="285750" indent="-285750">
              <a:lnSpc>
                <a:spcPct val="100000"/>
              </a:lnSpc>
              <a:spcBef>
                <a:spcPts val="2200"/>
              </a:spcBef>
              <a:buClr>
                <a:srgbClr val="000000"/>
              </a:buClr>
              <a:buSzPts val="1445"/>
              <a:buFont typeface="Arial" panose="020B0604020202020204" pitchFamily="34" charset="0"/>
              <a:buChar char="•"/>
            </a:pPr>
            <a:r>
              <a:rPr lang="en-AU" sz="1800" dirty="0">
                <a:solidFill>
                  <a:srgbClr val="000000"/>
                </a:solidFill>
                <a:latin typeface="Univers" panose="020B0503020202020204" pitchFamily="34" charset="0"/>
                <a:ea typeface="Helvetica Neue" panose="02000503000000020004" pitchFamily="2" charset="0"/>
                <a:cs typeface="Helvetica Neue" panose="02000503000000020004" pitchFamily="2" charset="0"/>
                <a:sym typeface="Oswald Light"/>
              </a:rPr>
              <a:t>Hay una escasez mundial de talento y una demanda creciente de competencias y habilidades digitales </a:t>
            </a:r>
          </a:p>
          <a:p>
            <a:pPr marL="285750" indent="-285750">
              <a:lnSpc>
                <a:spcPct val="100000"/>
              </a:lnSpc>
              <a:spcBef>
                <a:spcPts val="600"/>
              </a:spcBef>
              <a:buClr>
                <a:srgbClr val="000000"/>
              </a:buClr>
              <a:buSzPts val="1445"/>
              <a:buFont typeface="Arial" panose="020B0604020202020204" pitchFamily="34" charset="0"/>
              <a:buChar char="•"/>
            </a:pPr>
            <a:r>
              <a:rPr lang="en-AU" sz="1800" dirty="0">
                <a:solidFill>
                  <a:srgbClr val="000000"/>
                </a:solidFill>
                <a:latin typeface="Univers" panose="020B0503020202020204" pitchFamily="34" charset="0"/>
                <a:ea typeface="Helvetica Neue" panose="02000503000000020004" pitchFamily="2" charset="0"/>
                <a:cs typeface="Helvetica Neue" panose="02000503000000020004" pitchFamily="2" charset="0"/>
                <a:sym typeface="Oswald Light"/>
              </a:rPr>
              <a:t>La alfabetización mediática e informacional beneficia a individuos y comunidades </a:t>
            </a:r>
          </a:p>
          <a:p>
            <a:pPr>
              <a:lnSpc>
                <a:spcPct val="113999"/>
              </a:lnSpc>
              <a:spcBef>
                <a:spcPts val="600"/>
              </a:spcBef>
              <a:buClr>
                <a:srgbClr val="000000"/>
              </a:buClr>
              <a:buSzPts val="1445"/>
            </a:pPr>
            <a:endParaRPr lang="en-AU" sz="1600" dirty="0">
              <a:solidFill>
                <a:srgbClr val="000000"/>
              </a:solidFill>
              <a:latin typeface="Univers" panose="020B0503020202020204" pitchFamily="34" charset="0"/>
              <a:ea typeface="Helvetica Neue" panose="02000503000000020004" pitchFamily="2" charset="0"/>
              <a:cs typeface="Helvetica Neue" panose="02000503000000020004" pitchFamily="2" charset="0"/>
              <a:sym typeface="Oswald Light"/>
            </a:endParaRPr>
          </a:p>
          <a:p>
            <a:endParaRPr lang="en-US" dirty="0">
              <a:latin typeface="Univers" panose="020B0503020202020204" pitchFamily="34" charset="0"/>
            </a:endParaRPr>
          </a:p>
        </p:txBody>
      </p:sp>
      <p:sp>
        <p:nvSpPr>
          <p:cNvPr id="3" name="Title 1">
            <a:extLst>
              <a:ext uri="{FF2B5EF4-FFF2-40B4-BE49-F238E27FC236}">
                <a16:creationId xmlns:a16="http://schemas.microsoft.com/office/drawing/2014/main" id="{8CB9F15F-B832-CD03-98B3-53E08F57444D}"/>
              </a:ext>
            </a:extLst>
          </p:cNvPr>
          <p:cNvSpPr txBox="1">
            <a:spLocks/>
          </p:cNvSpPr>
          <p:nvPr/>
        </p:nvSpPr>
        <p:spPr>
          <a:xfrm>
            <a:off x="582595" y="854687"/>
            <a:ext cx="2514227" cy="648000"/>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Tendencia 4</a:t>
            </a:r>
          </a:p>
        </p:txBody>
      </p:sp>
      <p:sp>
        <p:nvSpPr>
          <p:cNvPr id="5" name="Title 1">
            <a:extLst>
              <a:ext uri="{FF2B5EF4-FFF2-40B4-BE49-F238E27FC236}">
                <a16:creationId xmlns:a16="http://schemas.microsoft.com/office/drawing/2014/main" id="{F7B0E7AD-3705-5B4A-CE7F-1E9B525D885C}"/>
              </a:ext>
            </a:extLst>
          </p:cNvPr>
          <p:cNvSpPr txBox="1">
            <a:spLocks/>
          </p:cNvSpPr>
          <p:nvPr/>
        </p:nvSpPr>
        <p:spPr>
          <a:xfrm>
            <a:off x="2701322" y="623695"/>
            <a:ext cx="5491106" cy="60030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Nourd-SemiBold" pitchFamily="2" charset="77"/>
              <a:ea typeface="+mj-ea"/>
              <a:cs typeface="+mj-cs"/>
            </a:endParaRPr>
          </a:p>
        </p:txBody>
      </p:sp>
      <p:cxnSp>
        <p:nvCxnSpPr>
          <p:cNvPr id="6" name="Straight Connector 5">
            <a:extLst>
              <a:ext uri="{FF2B5EF4-FFF2-40B4-BE49-F238E27FC236}">
                <a16:creationId xmlns:a16="http://schemas.microsoft.com/office/drawing/2014/main" id="{2AD1C053-4C86-FE60-35DA-5902704EB9A6}"/>
              </a:ext>
            </a:extLst>
          </p:cNvPr>
          <p:cNvCxnSpPr>
            <a:cxnSpLocks/>
          </p:cNvCxnSpPr>
          <p:nvPr/>
        </p:nvCxnSpPr>
        <p:spPr>
          <a:xfrm>
            <a:off x="3096825" y="385238"/>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9" name="Pentagon 8">
            <a:extLst>
              <a:ext uri="{FF2B5EF4-FFF2-40B4-BE49-F238E27FC236}">
                <a16:creationId xmlns:a16="http://schemas.microsoft.com/office/drawing/2014/main" id="{9A26B0ED-12FE-D003-6024-A87F59AD74A9}"/>
              </a:ext>
            </a:extLst>
          </p:cNvPr>
          <p:cNvSpPr/>
          <p:nvPr/>
        </p:nvSpPr>
        <p:spPr>
          <a:xfrm>
            <a:off x="802800" y="4296936"/>
            <a:ext cx="7323662" cy="1714223"/>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24000" rtlCol="0" anchor="ctr"/>
          <a:lstStyle/>
          <a:p>
            <a:pPr marL="317500" marR="0" lvl="0" indent="0" algn="l" defTabSz="914400" rtl="0" eaLnBrk="1" fontAlgn="auto" latinLnBrk="0" hangingPunct="1">
              <a:lnSpc>
                <a:spcPct val="100000"/>
              </a:lnSpc>
              <a:spcBef>
                <a:spcPts val="600"/>
              </a:spcBef>
              <a:spcAft>
                <a:spcPts val="0"/>
              </a:spcAft>
              <a:buClr>
                <a:srgbClr val="000000"/>
              </a:buClr>
              <a:buSzPts val="1445"/>
              <a:buFontTx/>
              <a:buNone/>
              <a:tabLst/>
              <a:defRPr/>
            </a:pPr>
            <a:r>
              <a:rPr kumimoji="0" lang="en-AU" sz="2000" b="1" i="0" u="none" strike="noStrike" kern="1200" cap="none" spc="0" normalizeH="0" baseline="0" noProof="0" dirty="0">
                <a:ln>
                  <a:noFill/>
                </a:ln>
                <a:solidFill>
                  <a:prstClr val="white"/>
                </a:solidFill>
                <a:effectLst/>
                <a:uLnTx/>
                <a:uFillTx/>
                <a:latin typeface="Univers" panose="020B0503020202020204" pitchFamily="34" charset="0"/>
                <a:ea typeface="Helvetica Neue" panose="02000503000000020004" pitchFamily="2" charset="0"/>
                <a:cs typeface="Helvetica Neue" panose="02000503000000020004" pitchFamily="2" charset="0"/>
                <a:sym typeface="Oswald Light"/>
              </a:rPr>
              <a:t>¿Cuál es el papel de las bibliotecas a la hora de identificar y abordar las nuevas carencias de competencias en las comunidades?  </a:t>
            </a:r>
          </a:p>
          <a:p>
            <a:pPr marL="317500" marR="0" lvl="0" indent="0" algn="l" defTabSz="914400" rtl="0" eaLnBrk="1" fontAlgn="auto" latinLnBrk="0" hangingPunct="1">
              <a:lnSpc>
                <a:spcPct val="100000"/>
              </a:lnSpc>
              <a:spcBef>
                <a:spcPts val="600"/>
              </a:spcBef>
              <a:spcAft>
                <a:spcPts val="0"/>
              </a:spcAft>
              <a:buClr>
                <a:srgbClr val="000000"/>
              </a:buClr>
              <a:buSzPts val="1445"/>
              <a:buFontTx/>
              <a:buNone/>
              <a:tabLst/>
              <a:defRPr/>
            </a:pPr>
            <a:r>
              <a:rPr kumimoji="0" lang="en-AU" sz="2000" b="1" i="0" u="none" strike="noStrike" kern="1200" cap="none" spc="0" normalizeH="0" baseline="0" noProof="0" dirty="0">
                <a:ln>
                  <a:noFill/>
                </a:ln>
                <a:solidFill>
                  <a:prstClr val="white"/>
                </a:solidFill>
                <a:effectLst/>
                <a:uLnTx/>
                <a:uFillTx/>
                <a:latin typeface="Univers" panose="020B0503020202020204" pitchFamily="34" charset="0"/>
                <a:ea typeface="Helvetica Neue" panose="02000503000000020004" pitchFamily="2" charset="0"/>
                <a:cs typeface="Helvetica Neue" panose="02000503000000020004" pitchFamily="2" charset="0"/>
                <a:sym typeface="Oswald Light"/>
              </a:rPr>
              <a:t>¿Ofrece la alfabetización mediática e informacional una solución a los daños y amenazas en línea?</a:t>
            </a:r>
            <a:endParaRPr kumimoji="0" lang="en-US" sz="18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endParaRPr>
          </a:p>
        </p:txBody>
      </p:sp>
      <p:sp>
        <p:nvSpPr>
          <p:cNvPr id="7" name="Rectangle 1">
            <a:extLst>
              <a:ext uri="{FF2B5EF4-FFF2-40B4-BE49-F238E27FC236}">
                <a16:creationId xmlns:a16="http://schemas.microsoft.com/office/drawing/2014/main" id="{B6AAC09D-2746-6A75-5125-610DBE330791}"/>
              </a:ext>
            </a:extLst>
          </p:cNvPr>
          <p:cNvSpPr>
            <a:spLocks noChangeArrowheads="1"/>
          </p:cNvSpPr>
          <p:nvPr/>
        </p:nvSpPr>
        <p:spPr bwMode="auto">
          <a:xfrm>
            <a:off x="4042248" y="6395223"/>
            <a:ext cx="436581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Foto de </a:t>
            </a:r>
            <a:r>
              <a:rPr kumimoji="0" lang="en-NL" altLang="en-NL"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hlinkClick r:id="rId3"/>
              </a:rPr>
              <a:t>Jeswin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hlinkClick r:id="rId3"/>
              </a:rPr>
              <a:t>Thomas </a:t>
            </a:r>
            <a:r>
              <a:rPr kumimoji="0" lang="en-NL" alt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en Unsplash </a:t>
            </a:r>
          </a:p>
        </p:txBody>
      </p:sp>
      <p:pic>
        <p:nvPicPr>
          <p:cNvPr id="13" name="Picture 12" descr="Hands holding wires and wires on a board&#10;&#10;Description automatically generated">
            <a:extLst>
              <a:ext uri="{FF2B5EF4-FFF2-40B4-BE49-F238E27FC236}">
                <a16:creationId xmlns:a16="http://schemas.microsoft.com/office/drawing/2014/main" id="{7BAF5A7C-5E69-2A26-228F-D8FB4E87DC88}"/>
              </a:ext>
            </a:extLst>
          </p:cNvPr>
          <p:cNvPicPr>
            <a:picLocks noChangeAspect="1"/>
          </p:cNvPicPr>
          <p:nvPr/>
        </p:nvPicPr>
        <p:blipFill>
          <a:blip r:embed="rId4"/>
          <a:srcRect l="42443" r="24640"/>
          <a:stretch/>
        </p:blipFill>
        <p:spPr>
          <a:xfrm>
            <a:off x="8738522" y="0"/>
            <a:ext cx="3453477" cy="6994272"/>
          </a:xfrm>
          <a:prstGeom prst="rect">
            <a:avLst/>
          </a:prstGeom>
        </p:spPr>
      </p:pic>
      <p:grpSp>
        <p:nvGrpSpPr>
          <p:cNvPr id="8" name="Group 7">
            <a:extLst>
              <a:ext uri="{FF2B5EF4-FFF2-40B4-BE49-F238E27FC236}">
                <a16:creationId xmlns:a16="http://schemas.microsoft.com/office/drawing/2014/main" id="{69447CCA-FE55-5794-525B-8803E8270B65}"/>
              </a:ext>
            </a:extLst>
          </p:cNvPr>
          <p:cNvGrpSpPr/>
          <p:nvPr/>
        </p:nvGrpSpPr>
        <p:grpSpPr>
          <a:xfrm rot="14993752" flipH="1">
            <a:off x="10000949" y="3653021"/>
            <a:ext cx="1441889" cy="5998533"/>
            <a:chOff x="0" y="0"/>
            <a:chExt cx="3422705" cy="14540791"/>
          </a:xfrm>
        </p:grpSpPr>
        <p:sp>
          <p:nvSpPr>
            <p:cNvPr id="10" name="AutoShape 8">
              <a:extLst>
                <a:ext uri="{FF2B5EF4-FFF2-40B4-BE49-F238E27FC236}">
                  <a16:creationId xmlns:a16="http://schemas.microsoft.com/office/drawing/2014/main" id="{F1D0AA8C-EC3F-B65A-412B-8D6B11924884}"/>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9">
              <a:extLst>
                <a:ext uri="{FF2B5EF4-FFF2-40B4-BE49-F238E27FC236}">
                  <a16:creationId xmlns:a16="http://schemas.microsoft.com/office/drawing/2014/main" id="{075E3CDE-7DE2-AB93-1831-E499C572FC48}"/>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 name="AutoShape 10">
              <a:extLst>
                <a:ext uri="{FF2B5EF4-FFF2-40B4-BE49-F238E27FC236}">
                  <a16:creationId xmlns:a16="http://schemas.microsoft.com/office/drawing/2014/main" id="{C3A6A4DB-B29D-2EF3-CE65-A75DD3032984}"/>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42342254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3410171" y="625357"/>
            <a:ext cx="5449224" cy="1069975"/>
          </a:xfrm>
        </p:spPr>
        <p:txBody>
          <a:bodyPr>
            <a:normAutofit fontScale="90000"/>
          </a:bodyPr>
          <a:lstStyle/>
          <a:p>
            <a:pPr>
              <a:lnSpc>
                <a:spcPct val="100000"/>
              </a:lnSpc>
            </a:pPr>
            <a:r>
              <a:rPr lang="en-US" dirty="0">
                <a:latin typeface="Arial Black" panose="020B0A04020102020204" pitchFamily="34" charset="0"/>
              </a:rPr>
              <a:t>Las tecnologías digitales están desigualmente distribuidas</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155902"/>
            <a:ext cx="7935722" cy="2282283"/>
          </a:xfrm>
        </p:spPr>
        <p:txBody>
          <a:bodyPr>
            <a:normAutofit/>
          </a:bodyPr>
          <a:lstStyle/>
          <a:p>
            <a:pPr>
              <a:lnSpc>
                <a:spcPct val="100000"/>
              </a:lnSpc>
            </a:pPr>
            <a:r>
              <a:rPr lang="en-AU" sz="2000" b="1" dirty="0">
                <a:solidFill>
                  <a:srgbClr val="262626"/>
                </a:solidFill>
                <a:latin typeface="Avenir Book"/>
                <a:cs typeface="Arial" panose="020B0604020202020204"/>
              </a:rPr>
              <a:t>La inclusión digital aumentará la equidad</a:t>
            </a:r>
            <a:endParaRPr lang="en-AU" dirty="0">
              <a:solidFill>
                <a:srgbClr val="262626"/>
              </a:solidFill>
              <a:latin typeface="Avenir Book"/>
              <a:cs typeface="Arial" panose="020B0604020202020204"/>
            </a:endParaRPr>
          </a:p>
          <a:p>
            <a:pPr marL="285750" indent="-285750">
              <a:lnSpc>
                <a:spcPct val="100000"/>
              </a:lnSpc>
              <a:spcBef>
                <a:spcPts val="2200"/>
              </a:spcBef>
              <a:buFont typeface="Arial" panose="020B0604020202020204" pitchFamily="34" charset="0"/>
              <a:buChar char="•"/>
            </a:pPr>
            <a:r>
              <a:rPr lang="en-AU" sz="1800" dirty="0">
                <a:solidFill>
                  <a:srgbClr val="262626"/>
                </a:solidFill>
                <a:latin typeface="Avenir Book"/>
                <a:cs typeface="Arial" panose="020B0604020202020204"/>
              </a:rPr>
              <a:t>La brecha digital se acentúa </a:t>
            </a:r>
          </a:p>
          <a:p>
            <a:pPr marL="285750" indent="-285750">
              <a:lnSpc>
                <a:spcPct val="100000"/>
              </a:lnSpc>
              <a:buFont typeface="Arial" panose="020B0604020202020204" pitchFamily="34" charset="0"/>
              <a:buChar char="•"/>
            </a:pPr>
            <a:r>
              <a:rPr lang="en-AU" sz="1800" dirty="0">
                <a:solidFill>
                  <a:srgbClr val="262626"/>
                </a:solidFill>
                <a:latin typeface="Avenir Book"/>
                <a:cs typeface="Arial" panose="020B0604020202020204"/>
              </a:rPr>
              <a:t>Los servicios esenciales están migrando a una prestación de servicios "digital-first" y "digital-only" que requiere una identidad digital. </a:t>
            </a:r>
          </a:p>
          <a:p>
            <a:pPr marL="285750" indent="-285750">
              <a:lnSpc>
                <a:spcPct val="100000"/>
              </a:lnSpc>
              <a:buFont typeface="Arial" panose="020B0604020202020204" pitchFamily="34" charset="0"/>
              <a:buChar char="•"/>
            </a:pPr>
            <a:r>
              <a:rPr lang="en-AU" sz="1800" dirty="0">
                <a:solidFill>
                  <a:srgbClr val="262626"/>
                </a:solidFill>
                <a:latin typeface="Avenir Book"/>
                <a:cs typeface="Arial" panose="020B0604020202020204"/>
              </a:rPr>
              <a:t>Los marcos de información cultural inclusiva crean futuros equitativos</a:t>
            </a:r>
          </a:p>
        </p:txBody>
      </p:sp>
      <p:sp>
        <p:nvSpPr>
          <p:cNvPr id="5" name="Title 1">
            <a:extLst>
              <a:ext uri="{FF2B5EF4-FFF2-40B4-BE49-F238E27FC236}">
                <a16:creationId xmlns:a16="http://schemas.microsoft.com/office/drawing/2014/main" id="{8D1B54E3-ECDF-1C1C-B334-D3D3A515274C}"/>
              </a:ext>
            </a:extLst>
          </p:cNvPr>
          <p:cNvSpPr txBox="1">
            <a:spLocks/>
          </p:cNvSpPr>
          <p:nvPr/>
        </p:nvSpPr>
        <p:spPr>
          <a:xfrm>
            <a:off x="590029" y="872353"/>
            <a:ext cx="2505595" cy="648000"/>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Tendencia 5</a:t>
            </a:r>
          </a:p>
        </p:txBody>
      </p:sp>
      <p:cxnSp>
        <p:nvCxnSpPr>
          <p:cNvPr id="6" name="Straight Connector 5">
            <a:extLst>
              <a:ext uri="{FF2B5EF4-FFF2-40B4-BE49-F238E27FC236}">
                <a16:creationId xmlns:a16="http://schemas.microsoft.com/office/drawing/2014/main" id="{27C77EC7-B3F3-2D70-C146-22284ACF3986}"/>
              </a:ext>
            </a:extLst>
          </p:cNvPr>
          <p:cNvCxnSpPr>
            <a:cxnSpLocks/>
          </p:cNvCxnSpPr>
          <p:nvPr/>
        </p:nvCxnSpPr>
        <p:spPr>
          <a:xfrm>
            <a:off x="3163500" y="443135"/>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Pentagon 9">
            <a:extLst>
              <a:ext uri="{FF2B5EF4-FFF2-40B4-BE49-F238E27FC236}">
                <a16:creationId xmlns:a16="http://schemas.microsoft.com/office/drawing/2014/main" id="{81905954-31B9-5BE3-97FD-08DB8614DDA8}"/>
              </a:ext>
            </a:extLst>
          </p:cNvPr>
          <p:cNvSpPr/>
          <p:nvPr/>
        </p:nvSpPr>
        <p:spPr>
          <a:xfrm>
            <a:off x="802800" y="4438185"/>
            <a:ext cx="7323662" cy="1714223"/>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marR="0" lvl="0" indent="0" algn="l" defTabSz="914400" rtl="0" eaLnBrk="1" fontAlgn="auto" latinLnBrk="0" hangingPunct="1">
              <a:lnSpc>
                <a:spcPct val="100000"/>
              </a:lnSpc>
              <a:spcBef>
                <a:spcPts val="1200"/>
              </a:spcBef>
              <a:spcAft>
                <a:spcPts val="0"/>
              </a:spcAft>
              <a:buClrTx/>
              <a:buSzTx/>
              <a:buFontTx/>
              <a:buNone/>
              <a:tabLst/>
              <a:defRPr/>
            </a:pPr>
            <a:r>
              <a:rPr kumimoji="0" lang="en-AU" sz="2000" b="1" i="0" u="none" strike="noStrike" kern="1200" cap="none" spc="0" normalizeH="0" baseline="0" noProof="0" dirty="0">
                <a:ln>
                  <a:noFill/>
                </a:ln>
                <a:solidFill>
                  <a:prstClr val="white"/>
                </a:solidFill>
                <a:effectLst/>
                <a:uLnTx/>
                <a:uFillTx/>
                <a:latin typeface="Avenir Book"/>
                <a:ea typeface="+mn-ea"/>
                <a:cs typeface="Arial" panose="020B0604020202020204"/>
              </a:rPr>
              <a:t>¿De qué datos dispone actualmente? ¿Qué datos necesita? ¿Qué datos debería recopilar (o no)? </a:t>
            </a:r>
          </a:p>
          <a:p>
            <a:pPr marL="317500" marR="0" lvl="0" indent="0" algn="l" defTabSz="914400" rtl="0" eaLnBrk="1" fontAlgn="auto" latinLnBrk="0" hangingPunct="1">
              <a:lnSpc>
                <a:spcPct val="100000"/>
              </a:lnSpc>
              <a:spcBef>
                <a:spcPts val="1200"/>
              </a:spcBef>
              <a:spcAft>
                <a:spcPts val="0"/>
              </a:spcAft>
              <a:buClrTx/>
              <a:buSzTx/>
              <a:buFontTx/>
              <a:buNone/>
              <a:tabLst/>
              <a:defRPr/>
            </a:pPr>
            <a:r>
              <a:rPr kumimoji="0" lang="en-AU" sz="2000" b="1" i="0" u="none" strike="noStrike" kern="1200" cap="none" spc="0" normalizeH="0" baseline="0" noProof="0" dirty="0">
                <a:ln>
                  <a:noFill/>
                </a:ln>
                <a:solidFill>
                  <a:prstClr val="white"/>
                </a:solidFill>
                <a:effectLst/>
                <a:uLnTx/>
                <a:uFillTx/>
                <a:latin typeface="Avenir Book"/>
                <a:ea typeface="+mn-ea"/>
                <a:cs typeface="Arial" panose="020B0604020202020204"/>
              </a:rPr>
              <a:t>¿Qué acceso a dispositivos y conexiones tienen los habitantes de tu comunidad fuera de la biblioteca? </a:t>
            </a:r>
          </a:p>
        </p:txBody>
      </p:sp>
      <p:sp>
        <p:nvSpPr>
          <p:cNvPr id="11" name="TextBox 10">
            <a:extLst>
              <a:ext uri="{FF2B5EF4-FFF2-40B4-BE49-F238E27FC236}">
                <a16:creationId xmlns:a16="http://schemas.microsoft.com/office/drawing/2014/main" id="{A3609C5B-055F-6FDB-76FD-2596BB8FC7FE}"/>
              </a:ext>
            </a:extLst>
          </p:cNvPr>
          <p:cNvSpPr txBox="1"/>
          <p:nvPr/>
        </p:nvSpPr>
        <p:spPr>
          <a:xfrm>
            <a:off x="2281836" y="6390677"/>
            <a:ext cx="6193856" cy="26161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Foto: Brian </a:t>
            </a:r>
            <a:r>
              <a:rPr kumimoji="0" lang="en-US"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Ellin</a:t>
            </a: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CC-BY-NC-SA, </a:t>
            </a:r>
            <a:r>
              <a:rPr kumimoji="0" 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https://www.flickr.com/photos/brianellin/495063720/</a:t>
            </a:r>
          </a:p>
        </p:txBody>
      </p:sp>
      <p:pic>
        <p:nvPicPr>
          <p:cNvPr id="13" name="Picture 12" descr="A person using a small computer&#10;&#10;Description automatically generated">
            <a:extLst>
              <a:ext uri="{FF2B5EF4-FFF2-40B4-BE49-F238E27FC236}">
                <a16:creationId xmlns:a16="http://schemas.microsoft.com/office/drawing/2014/main" id="{32342A41-5BEC-29BF-CACA-CD9FC587C058}"/>
              </a:ext>
            </a:extLst>
          </p:cNvPr>
          <p:cNvPicPr>
            <a:picLocks noChangeAspect="1"/>
          </p:cNvPicPr>
          <p:nvPr/>
        </p:nvPicPr>
        <p:blipFill>
          <a:blip r:embed="rId3"/>
          <a:srcRect l="27201" t="-754" r="36178" b="754"/>
          <a:stretch/>
        </p:blipFill>
        <p:spPr>
          <a:xfrm>
            <a:off x="8806146" y="-48125"/>
            <a:ext cx="3411191" cy="6986032"/>
          </a:xfrm>
          <a:prstGeom prst="rect">
            <a:avLst/>
          </a:prstGeom>
        </p:spPr>
      </p:pic>
      <p:grpSp>
        <p:nvGrpSpPr>
          <p:cNvPr id="3" name="Group 7">
            <a:extLst>
              <a:ext uri="{FF2B5EF4-FFF2-40B4-BE49-F238E27FC236}">
                <a16:creationId xmlns:a16="http://schemas.microsoft.com/office/drawing/2014/main" id="{2B2E2DA3-250C-3446-E4B8-3F4FE5C0586A}"/>
              </a:ext>
            </a:extLst>
          </p:cNvPr>
          <p:cNvGrpSpPr/>
          <p:nvPr/>
        </p:nvGrpSpPr>
        <p:grpSpPr>
          <a:xfrm rot="14993752" flipH="1">
            <a:off x="10000949" y="3653021"/>
            <a:ext cx="1441889" cy="5998533"/>
            <a:chOff x="0" y="0"/>
            <a:chExt cx="3422705" cy="14540791"/>
          </a:xfrm>
        </p:grpSpPr>
        <p:sp>
          <p:nvSpPr>
            <p:cNvPr id="7" name="AutoShape 8">
              <a:extLst>
                <a:ext uri="{FF2B5EF4-FFF2-40B4-BE49-F238E27FC236}">
                  <a16:creationId xmlns:a16="http://schemas.microsoft.com/office/drawing/2014/main" id="{ED872A4E-833B-6719-71CE-98D0616633F1}"/>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AutoShape 9">
              <a:extLst>
                <a:ext uri="{FF2B5EF4-FFF2-40B4-BE49-F238E27FC236}">
                  <a16:creationId xmlns:a16="http://schemas.microsoft.com/office/drawing/2014/main" id="{7A02E9DC-1A4F-E161-02DA-3C73FC8F2629}"/>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AutoShape 10">
              <a:extLst>
                <a:ext uri="{FF2B5EF4-FFF2-40B4-BE49-F238E27FC236}">
                  <a16:creationId xmlns:a16="http://schemas.microsoft.com/office/drawing/2014/main" id="{DE8D33B8-9E79-3394-44CB-077B158CEC9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2507261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3407130" y="579438"/>
            <a:ext cx="5307974" cy="1069975"/>
          </a:xfrm>
        </p:spPr>
        <p:txBody>
          <a:bodyPr>
            <a:normAutofit fontScale="90000"/>
          </a:bodyPr>
          <a:lstStyle/>
          <a:p>
            <a:pPr>
              <a:lnSpc>
                <a:spcPct val="100000"/>
              </a:lnSpc>
            </a:pPr>
            <a:r>
              <a:rPr lang="en-US" dirty="0">
                <a:latin typeface="Arial Black" panose="020B0A04020102020204" pitchFamily="34" charset="0"/>
              </a:rPr>
              <a:t>Los sistemas de información utilizan más recursos</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36612" y="2173836"/>
            <a:ext cx="7935722" cy="1721657"/>
          </a:xfrm>
        </p:spPr>
        <p:txBody>
          <a:bodyPr>
            <a:normAutofit/>
          </a:bodyPr>
          <a:lstStyle/>
          <a:p>
            <a:pPr fontAlgn="base">
              <a:lnSpc>
                <a:spcPct val="100000"/>
              </a:lnSpc>
            </a:pPr>
            <a:r>
              <a:rPr lang="en-US" sz="2000" b="1" i="0" dirty="0">
                <a:solidFill>
                  <a:srgbClr val="000000"/>
                </a:solidFill>
                <a:effectLst/>
                <a:latin typeface="Univers" panose="020B0503020202020204" pitchFamily="34" charset="0"/>
              </a:rPr>
              <a:t>Nuestras necesidades de información afectan al planeta</a:t>
            </a:r>
            <a:endParaRPr lang="en-US" sz="1600" b="0" i="0" dirty="0">
              <a:solidFill>
                <a:srgbClr val="000000"/>
              </a:solidFill>
              <a:effectLst/>
              <a:latin typeface="Univers" panose="020B0503020202020204" pitchFamily="34" charset="0"/>
            </a:endParaRP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Univers" panose="020B0503020202020204" pitchFamily="34" charset="0"/>
              </a:rPr>
              <a:t>Incorporarse a la economía verde es esencial para hacer frente al cambio climático </a:t>
            </a:r>
          </a:p>
          <a:p>
            <a:pPr marL="285750" indent="-285750" algn="l" rtl="0" fontAlgn="base">
              <a:lnSpc>
                <a:spcPct val="100000"/>
              </a:lnSpc>
              <a:buFont typeface="Arial" panose="020B0604020202020204" pitchFamily="34" charset="0"/>
              <a:buChar char="•"/>
            </a:pPr>
            <a:r>
              <a:rPr lang="en-US" sz="1800" b="0" i="0" dirty="0">
                <a:solidFill>
                  <a:srgbClr val="000000"/>
                </a:solidFill>
                <a:effectLst/>
                <a:latin typeface="Univers" panose="020B0503020202020204" pitchFamily="34" charset="0"/>
              </a:rPr>
              <a:t>La basura electrónica es un problema creciente </a:t>
            </a:r>
          </a:p>
          <a:p>
            <a:endParaRPr lang="en-US" dirty="0">
              <a:latin typeface="Univers" panose="020B0503020202020204" pitchFamily="34" charset="0"/>
            </a:endParaRPr>
          </a:p>
        </p:txBody>
      </p:sp>
      <p:sp>
        <p:nvSpPr>
          <p:cNvPr id="5" name="Title 1">
            <a:extLst>
              <a:ext uri="{FF2B5EF4-FFF2-40B4-BE49-F238E27FC236}">
                <a16:creationId xmlns:a16="http://schemas.microsoft.com/office/drawing/2014/main" id="{13E9AA93-1E65-9841-A58E-6A65E837B0D6}"/>
              </a:ext>
            </a:extLst>
          </p:cNvPr>
          <p:cNvSpPr txBox="1">
            <a:spLocks/>
          </p:cNvSpPr>
          <p:nvPr/>
        </p:nvSpPr>
        <p:spPr>
          <a:xfrm>
            <a:off x="717672" y="862609"/>
            <a:ext cx="2430057" cy="648000"/>
          </a:xfrm>
          <a:prstGeom prst="rect">
            <a:avLst/>
          </a:prstGeom>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Tendencia 6</a:t>
            </a:r>
          </a:p>
        </p:txBody>
      </p:sp>
      <p:cxnSp>
        <p:nvCxnSpPr>
          <p:cNvPr id="6" name="Straight Connector 5">
            <a:extLst>
              <a:ext uri="{FF2B5EF4-FFF2-40B4-BE49-F238E27FC236}">
                <a16:creationId xmlns:a16="http://schemas.microsoft.com/office/drawing/2014/main" id="{25ADC9AF-B635-1CD7-EA70-BC55CA21EF4D}"/>
              </a:ext>
            </a:extLst>
          </p:cNvPr>
          <p:cNvCxnSpPr>
            <a:cxnSpLocks/>
          </p:cNvCxnSpPr>
          <p:nvPr/>
        </p:nvCxnSpPr>
        <p:spPr>
          <a:xfrm>
            <a:off x="3204962" y="433391"/>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0" name="Pentagon 9">
            <a:extLst>
              <a:ext uri="{FF2B5EF4-FFF2-40B4-BE49-F238E27FC236}">
                <a16:creationId xmlns:a16="http://schemas.microsoft.com/office/drawing/2014/main" id="{0BF21190-760E-0A1C-6FCD-049892C7B3C0}"/>
              </a:ext>
            </a:extLst>
          </p:cNvPr>
          <p:cNvSpPr/>
          <p:nvPr/>
        </p:nvSpPr>
        <p:spPr>
          <a:xfrm>
            <a:off x="802800" y="4191918"/>
            <a:ext cx="7323662" cy="1721657"/>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marR="0" lvl="0" indent="0" algn="l" defTabSz="914400" rtl="0" eaLnBrk="1" fontAlgn="base" latinLnBrk="0" hangingPunct="1">
              <a:lnSpc>
                <a:spcPct val="100000"/>
              </a:lnSpc>
              <a:spcBef>
                <a:spcPts val="120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endParaRPr>
          </a:p>
          <a:p>
            <a:pPr marL="317500" marR="0" lvl="0" indent="0" algn="l" defTabSz="914400" rtl="0" eaLnBrk="1" fontAlgn="base"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¿Dispone su </a:t>
            </a:r>
            <a:r>
              <a:rPr kumimoji="0" lang="en-US" sz="2000" b="1" i="0" u="none" strike="noStrike" kern="1200" cap="none" spc="0" normalizeH="0" baseline="0" noProof="0" dirty="0" err="1">
                <a:ln>
                  <a:noFill/>
                </a:ln>
                <a:solidFill>
                  <a:prstClr val="white"/>
                </a:solidFill>
                <a:effectLst/>
                <a:uLnTx/>
                <a:uFillTx/>
                <a:latin typeface="Univers" panose="020B0503020202020204" pitchFamily="34" charset="0"/>
                <a:ea typeface="+mn-ea"/>
                <a:cs typeface="+mn-cs"/>
              </a:rPr>
              <a:t>organización </a:t>
            </a: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de un plan o política para </a:t>
            </a:r>
            <a:r>
              <a:rPr kumimoji="0" lang="en-US" sz="2000" b="1" i="0" u="none" strike="noStrike" kern="1200" cap="none" spc="0" normalizeH="0" baseline="0" noProof="0" dirty="0" err="1">
                <a:ln>
                  <a:noFill/>
                </a:ln>
                <a:solidFill>
                  <a:prstClr val="white"/>
                </a:solidFill>
                <a:effectLst/>
                <a:uLnTx/>
                <a:uFillTx/>
                <a:latin typeface="Univers" panose="020B0503020202020204" pitchFamily="34" charset="0"/>
                <a:ea typeface="+mn-ea"/>
                <a:cs typeface="+mn-cs"/>
              </a:rPr>
              <a:t>minimizar </a:t>
            </a: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la generación de residuos electrónicos?</a:t>
            </a:r>
          </a:p>
          <a:p>
            <a:pPr marL="317500" marR="0" lvl="0" indent="0" algn="l" defTabSz="914400" rtl="0" eaLnBrk="1" fontAlgn="base" latinLnBrk="0" hangingPunct="1">
              <a:lnSpc>
                <a:spcPct val="100000"/>
              </a:lnSpc>
              <a:spcBef>
                <a:spcPts val="120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¿Cómo pueden las bibliotecas reducir o compensar su impacto ambiental? </a:t>
            </a: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00000"/>
              </a:solidFill>
              <a:effectLst/>
              <a:uLnTx/>
              <a:uFillTx/>
              <a:latin typeface="Univers" panose="020B0503020202020204" pitchFamily="34" charset="0"/>
              <a:ea typeface="+mn-ea"/>
              <a:cs typeface="+mn-cs"/>
            </a:endParaRPr>
          </a:p>
        </p:txBody>
      </p:sp>
      <p:sp>
        <p:nvSpPr>
          <p:cNvPr id="7" name="TextBox 6">
            <a:extLst>
              <a:ext uri="{FF2B5EF4-FFF2-40B4-BE49-F238E27FC236}">
                <a16:creationId xmlns:a16="http://schemas.microsoft.com/office/drawing/2014/main" id="{6603AA76-304E-F35C-1969-618CF3C45DE9}"/>
              </a:ext>
            </a:extLst>
          </p:cNvPr>
          <p:cNvSpPr txBox="1"/>
          <p:nvPr/>
        </p:nvSpPr>
        <p:spPr>
          <a:xfrm>
            <a:off x="856382" y="6210000"/>
            <a:ext cx="7356107" cy="26161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Foto: </a:t>
            </a:r>
            <a:r>
              <a:rPr kumimoji="0" lang="en-US"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Sardwim</a:t>
            </a: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a:t>
            </a:r>
            <a:r>
              <a:rPr kumimoji="0" 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https://www.pexels.com/photo/colorful-recycling-bins-on-the-roadside-15737015/</a:t>
            </a:r>
          </a:p>
        </p:txBody>
      </p:sp>
      <p:pic>
        <p:nvPicPr>
          <p:cNvPr id="13" name="Picture 12" descr="Several trash cans in a park&#10;&#10;Description automatically generated">
            <a:extLst>
              <a:ext uri="{FF2B5EF4-FFF2-40B4-BE49-F238E27FC236}">
                <a16:creationId xmlns:a16="http://schemas.microsoft.com/office/drawing/2014/main" id="{B931715B-BF61-E94F-6302-E5B998A5B2A8}"/>
              </a:ext>
            </a:extLst>
          </p:cNvPr>
          <p:cNvPicPr>
            <a:picLocks noChangeAspect="1"/>
          </p:cNvPicPr>
          <p:nvPr/>
        </p:nvPicPr>
        <p:blipFill>
          <a:blip r:embed="rId2"/>
          <a:srcRect l="11353" r="14810"/>
          <a:stretch/>
        </p:blipFill>
        <p:spPr>
          <a:xfrm>
            <a:off x="8772334" y="0"/>
            <a:ext cx="3419666" cy="6949089"/>
          </a:xfrm>
          <a:prstGeom prst="rect">
            <a:avLst/>
          </a:prstGeom>
        </p:spPr>
      </p:pic>
      <p:grpSp>
        <p:nvGrpSpPr>
          <p:cNvPr id="3" name="Group 7">
            <a:extLst>
              <a:ext uri="{FF2B5EF4-FFF2-40B4-BE49-F238E27FC236}">
                <a16:creationId xmlns:a16="http://schemas.microsoft.com/office/drawing/2014/main" id="{49DADEE7-A2CD-0C8D-155E-F7A263D375D5}"/>
              </a:ext>
            </a:extLst>
          </p:cNvPr>
          <p:cNvGrpSpPr/>
          <p:nvPr/>
        </p:nvGrpSpPr>
        <p:grpSpPr>
          <a:xfrm rot="14993752" flipH="1">
            <a:off x="10000949" y="3653021"/>
            <a:ext cx="1441889" cy="5998533"/>
            <a:chOff x="0" y="0"/>
            <a:chExt cx="3422705" cy="14540791"/>
          </a:xfrm>
        </p:grpSpPr>
        <p:sp>
          <p:nvSpPr>
            <p:cNvPr id="8" name="AutoShape 8">
              <a:extLst>
                <a:ext uri="{FF2B5EF4-FFF2-40B4-BE49-F238E27FC236}">
                  <a16:creationId xmlns:a16="http://schemas.microsoft.com/office/drawing/2014/main" id="{006DFFDB-0B3E-8CA9-9F2B-795E13A27721}"/>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AutoShape 9">
              <a:extLst>
                <a:ext uri="{FF2B5EF4-FFF2-40B4-BE49-F238E27FC236}">
                  <a16:creationId xmlns:a16="http://schemas.microsoft.com/office/drawing/2014/main" id="{CBEDB4C9-51EB-6D09-DE91-C527332A004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10">
              <a:extLst>
                <a:ext uri="{FF2B5EF4-FFF2-40B4-BE49-F238E27FC236}">
                  <a16:creationId xmlns:a16="http://schemas.microsoft.com/office/drawing/2014/main" id="{64073B7C-B82B-08C3-DA7F-50EC7851FE65}"/>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0296162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D0139-EF38-AEC4-B173-7E2E3A1C60A3}"/>
              </a:ext>
            </a:extLst>
          </p:cNvPr>
          <p:cNvSpPr>
            <a:spLocks noGrp="1"/>
          </p:cNvSpPr>
          <p:nvPr>
            <p:ph type="title"/>
          </p:nvPr>
        </p:nvSpPr>
        <p:spPr>
          <a:xfrm>
            <a:off x="3085436" y="477281"/>
            <a:ext cx="6185328" cy="1069975"/>
          </a:xfrm>
        </p:spPr>
        <p:txBody>
          <a:bodyPr/>
          <a:lstStyle/>
          <a:p>
            <a:pPr>
              <a:lnSpc>
                <a:spcPct val="100000"/>
              </a:lnSpc>
            </a:pPr>
            <a:r>
              <a:rPr lang="en-US" dirty="0">
                <a:latin typeface="Arial Black" panose="020B0A04020102020204" pitchFamily="34" charset="0"/>
              </a:rPr>
              <a:t>La gente busca conexiones comunitarias </a:t>
            </a:r>
          </a:p>
        </p:txBody>
      </p:sp>
      <p:sp>
        <p:nvSpPr>
          <p:cNvPr id="4" name="Text Placeholder 3">
            <a:extLst>
              <a:ext uri="{FF2B5EF4-FFF2-40B4-BE49-F238E27FC236}">
                <a16:creationId xmlns:a16="http://schemas.microsoft.com/office/drawing/2014/main" id="{2584A2E0-F73D-20B3-5C00-41342A525FB2}"/>
              </a:ext>
            </a:extLst>
          </p:cNvPr>
          <p:cNvSpPr>
            <a:spLocks noGrp="1"/>
          </p:cNvSpPr>
          <p:nvPr>
            <p:ph type="body" sz="half" idx="2"/>
          </p:nvPr>
        </p:nvSpPr>
        <p:spPr>
          <a:xfrm>
            <a:off x="802800" y="1998601"/>
            <a:ext cx="7935722" cy="2334323"/>
          </a:xfrm>
        </p:spPr>
        <p:txBody>
          <a:bodyPr>
            <a:noAutofit/>
          </a:bodyPr>
          <a:lstStyle/>
          <a:p>
            <a:pPr fontAlgn="base">
              <a:lnSpc>
                <a:spcPct val="120000"/>
              </a:lnSpc>
            </a:pPr>
            <a:r>
              <a:rPr lang="en-US" sz="2000" b="1" i="0" dirty="0">
                <a:solidFill>
                  <a:srgbClr val="000000"/>
                </a:solidFill>
                <a:effectLst/>
                <a:latin typeface="Univers" panose="020B0503020202020204" pitchFamily="34" charset="0"/>
              </a:rPr>
              <a:t>Crear lugares donde compartir espacio y recursos es clave para construir una sociedad equitativa</a:t>
            </a:r>
            <a:endParaRPr lang="en-US" sz="2000" b="1" dirty="0">
              <a:solidFill>
                <a:srgbClr val="000000"/>
              </a:solidFill>
              <a:latin typeface="Univers" panose="020B0503020202020204" pitchFamily="34" charset="0"/>
            </a:endParaRPr>
          </a:p>
          <a:p>
            <a:pPr marL="285750" indent="-285750" algn="l" rtl="0" fontAlgn="base">
              <a:lnSpc>
                <a:spcPct val="100000"/>
              </a:lnSpc>
              <a:spcBef>
                <a:spcPts val="2200"/>
              </a:spcBef>
              <a:buFont typeface="Arial" panose="020B0604020202020204" pitchFamily="34" charset="0"/>
              <a:buChar char="•"/>
            </a:pPr>
            <a:r>
              <a:rPr lang="en-US" sz="1800" b="0" i="0" dirty="0">
                <a:solidFill>
                  <a:srgbClr val="000000"/>
                </a:solidFill>
                <a:effectLst/>
                <a:latin typeface="Univers" panose="020B0503020202020204" pitchFamily="34" charset="0"/>
              </a:rPr>
              <a:t>Los actos y colaboraciones locales y basados en el lugar fomentan la resistencia y las capacidades de la comunidad </a:t>
            </a:r>
          </a:p>
          <a:p>
            <a:pPr marL="285750" indent="-285750" algn="l" rtl="0" fontAlgn="base">
              <a:lnSpc>
                <a:spcPct val="100000"/>
              </a:lnSpc>
              <a:spcBef>
                <a:spcPts val="600"/>
              </a:spcBef>
              <a:buFont typeface="Arial" panose="020B0604020202020204" pitchFamily="34" charset="0"/>
              <a:buChar char="•"/>
            </a:pPr>
            <a:r>
              <a:rPr lang="en-US" sz="1800" b="0" i="0" dirty="0">
                <a:solidFill>
                  <a:srgbClr val="000000"/>
                </a:solidFill>
                <a:effectLst/>
                <a:latin typeface="Univers" panose="020B0503020202020204" pitchFamily="34" charset="0"/>
              </a:rPr>
              <a:t>Crecimiento de las comunidades en línea </a:t>
            </a:r>
          </a:p>
          <a:p>
            <a:endParaRPr lang="en-US" dirty="0">
              <a:latin typeface="Univers" panose="020B0503020202020204" pitchFamily="34" charset="0"/>
            </a:endParaRPr>
          </a:p>
        </p:txBody>
      </p:sp>
      <p:sp>
        <p:nvSpPr>
          <p:cNvPr id="10" name="Title 1">
            <a:extLst>
              <a:ext uri="{FF2B5EF4-FFF2-40B4-BE49-F238E27FC236}">
                <a16:creationId xmlns:a16="http://schemas.microsoft.com/office/drawing/2014/main" id="{E985C519-0C06-1061-889F-3E8D35CA880A}"/>
              </a:ext>
            </a:extLst>
          </p:cNvPr>
          <p:cNvSpPr txBox="1">
            <a:spLocks/>
          </p:cNvSpPr>
          <p:nvPr/>
        </p:nvSpPr>
        <p:spPr>
          <a:xfrm>
            <a:off x="454873" y="705592"/>
            <a:ext cx="2297729" cy="648000"/>
          </a:xfrm>
          <a:prstGeom prst="rect">
            <a:avLst/>
          </a:prstGeom>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3200" kern="1200">
                <a:solidFill>
                  <a:schemeClr val="tx1"/>
                </a:solidFill>
                <a:latin typeface="Nourd-SemiBold" pitchFamily="2" charset="77"/>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Tendencia 7</a:t>
            </a:r>
          </a:p>
        </p:txBody>
      </p:sp>
      <p:cxnSp>
        <p:nvCxnSpPr>
          <p:cNvPr id="11" name="Straight Connector 10">
            <a:extLst>
              <a:ext uri="{FF2B5EF4-FFF2-40B4-BE49-F238E27FC236}">
                <a16:creationId xmlns:a16="http://schemas.microsoft.com/office/drawing/2014/main" id="{F403F8A3-2D45-9148-A6F8-720D96AD9BE2}"/>
              </a:ext>
            </a:extLst>
          </p:cNvPr>
          <p:cNvCxnSpPr>
            <a:cxnSpLocks/>
          </p:cNvCxnSpPr>
          <p:nvPr/>
        </p:nvCxnSpPr>
        <p:spPr>
          <a:xfrm>
            <a:off x="2887275" y="460118"/>
            <a:ext cx="0" cy="1077218"/>
          </a:xfrm>
          <a:prstGeom prst="line">
            <a:avLst/>
          </a:prstGeom>
          <a:ln>
            <a:solidFill>
              <a:srgbClr val="04A6A5"/>
            </a:solidFill>
          </a:ln>
        </p:spPr>
        <p:style>
          <a:lnRef idx="2">
            <a:schemeClr val="accent1"/>
          </a:lnRef>
          <a:fillRef idx="0">
            <a:schemeClr val="accent1"/>
          </a:fillRef>
          <a:effectRef idx="1">
            <a:schemeClr val="accent1"/>
          </a:effectRef>
          <a:fontRef idx="minor">
            <a:schemeClr val="tx1"/>
          </a:fontRef>
        </p:style>
      </p:cxnSp>
      <p:sp>
        <p:nvSpPr>
          <p:cNvPr id="14" name="Pentagon 13">
            <a:extLst>
              <a:ext uri="{FF2B5EF4-FFF2-40B4-BE49-F238E27FC236}">
                <a16:creationId xmlns:a16="http://schemas.microsoft.com/office/drawing/2014/main" id="{0E78CC39-EEED-2B16-5AFC-F36B2E935FFB}"/>
              </a:ext>
            </a:extLst>
          </p:cNvPr>
          <p:cNvSpPr/>
          <p:nvPr/>
        </p:nvSpPr>
        <p:spPr>
          <a:xfrm>
            <a:off x="802800" y="4230029"/>
            <a:ext cx="7323662" cy="1922379"/>
          </a:xfrm>
          <a:prstGeom prst="homePlate">
            <a:avLst/>
          </a:prstGeom>
          <a:solidFill>
            <a:srgbClr val="04A6A5"/>
          </a:solidFill>
          <a:ln>
            <a:solidFill>
              <a:srgbClr val="04A6A5"/>
            </a:solidFill>
          </a:ln>
        </p:spPr>
        <p:style>
          <a:lnRef idx="2">
            <a:schemeClr val="accent1">
              <a:shade val="15000"/>
            </a:schemeClr>
          </a:lnRef>
          <a:fillRef idx="1">
            <a:schemeClr val="accent1"/>
          </a:fillRef>
          <a:effectRef idx="0">
            <a:schemeClr val="accent1"/>
          </a:effectRef>
          <a:fontRef idx="minor">
            <a:schemeClr val="lt1"/>
          </a:fontRef>
        </p:style>
        <p:txBody>
          <a:bodyPr rIns="360000" rtlCol="0" anchor="ctr"/>
          <a:lstStyle/>
          <a:p>
            <a:pPr marL="317500" marR="0" lvl="0" indent="0" algn="l" defTabSz="914400" rtl="0" eaLnBrk="1" fontAlgn="base" latinLnBrk="0" hangingPunct="1">
              <a:lnSpc>
                <a:spcPct val="100000"/>
              </a:lnSpc>
              <a:spcBef>
                <a:spcPts val="1200"/>
              </a:spcBef>
              <a:spcAft>
                <a:spcPts val="0"/>
              </a:spcAft>
              <a:buClrTx/>
              <a:buSzTx/>
              <a:buFontTx/>
              <a:buNone/>
              <a:tabLst/>
              <a:defRPr/>
            </a:pPr>
            <a:endParaRPr kumimoji="0" lang="en-US" b="1" i="0" u="none" strike="noStrike" kern="1200" cap="none" spc="0" normalizeH="0" baseline="0" noProof="0" dirty="0">
              <a:ln>
                <a:noFill/>
              </a:ln>
              <a:solidFill>
                <a:prstClr val="white"/>
              </a:solidFill>
              <a:effectLst/>
              <a:uLnTx/>
              <a:uFillTx/>
              <a:latin typeface="Univers" panose="020B0503020202020204" pitchFamily="34" charset="0"/>
              <a:ea typeface="+mn-ea"/>
              <a:cs typeface="+mn-cs"/>
            </a:endParaRPr>
          </a:p>
          <a:p>
            <a:pPr marL="317500" marR="0" lvl="0" indent="0" algn="l" defTabSz="914400" rtl="0" eaLnBrk="1" fontAlgn="base"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¿Cuál es el papel de la biblioteca a la hora de abordar problemas sociales más amplios como la exclusión digital, la pobreza y las carencias educativas?</a:t>
            </a:r>
          </a:p>
          <a:p>
            <a:pPr marL="317500" marR="0" lvl="0" indent="0" algn="l" defTabSz="914400" rtl="0" eaLnBrk="1" fontAlgn="base" latinLnBrk="0" hangingPunct="1">
              <a:lnSpc>
                <a:spcPct val="100000"/>
              </a:lnSpc>
              <a:spcBef>
                <a:spcPts val="1200"/>
              </a:spcBef>
              <a:spcAft>
                <a:spcPts val="0"/>
              </a:spcAft>
              <a:buClrTx/>
              <a:buSzTx/>
              <a:buFontTx/>
              <a:buNone/>
              <a:tabLst/>
              <a:defRPr/>
            </a:pPr>
            <a:r>
              <a:rPr kumimoji="0" lang="en-US" b="1" i="0" u="none" strike="noStrike" kern="1200" cap="none" spc="0" normalizeH="0" baseline="0" noProof="0" dirty="0">
                <a:ln>
                  <a:noFill/>
                </a:ln>
                <a:solidFill>
                  <a:prstClr val="white"/>
                </a:solidFill>
                <a:effectLst/>
                <a:uLnTx/>
                <a:uFillTx/>
                <a:latin typeface="Univers" panose="020B0503020202020204" pitchFamily="34" charset="0"/>
                <a:ea typeface="+mn-ea"/>
                <a:cs typeface="+mn-cs"/>
              </a:rPr>
              <a:t>¿Qué más necesitan las bibliotecas para convertirse en catalizadores de la vida comunitaria? </a:t>
            </a: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endParaRPr kumimoji="0" lang="en-US" b="0" i="0" u="none" strike="noStrike" kern="1200" cap="none" spc="0" normalizeH="0" baseline="0" noProof="0" dirty="0">
              <a:ln>
                <a:noFill/>
              </a:ln>
              <a:solidFill>
                <a:srgbClr val="000000"/>
              </a:solidFill>
              <a:effectLst/>
              <a:uLnTx/>
              <a:uFillTx/>
              <a:latin typeface="Univers" panose="020B0503020202020204" pitchFamily="34" charset="0"/>
              <a:ea typeface="+mn-ea"/>
              <a:cs typeface="+mn-cs"/>
            </a:endParaRPr>
          </a:p>
        </p:txBody>
      </p:sp>
      <p:sp>
        <p:nvSpPr>
          <p:cNvPr id="5" name="TextBox 4">
            <a:extLst>
              <a:ext uri="{FF2B5EF4-FFF2-40B4-BE49-F238E27FC236}">
                <a16:creationId xmlns:a16="http://schemas.microsoft.com/office/drawing/2014/main" id="{CBEBA78C-86F7-14C9-A097-512700E80BD3}"/>
              </a:ext>
            </a:extLst>
          </p:cNvPr>
          <p:cNvSpPr txBox="1"/>
          <p:nvPr/>
        </p:nvSpPr>
        <p:spPr>
          <a:xfrm>
            <a:off x="2269683" y="6390677"/>
            <a:ext cx="6190128" cy="26161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Foto: Laura Beatriz </a:t>
            </a:r>
            <a:r>
              <a:rPr kumimoji="0" lang="en-US" sz="1050" b="0" i="0"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Chobadindegui</a:t>
            </a:r>
            <a:r>
              <a:rPr kumimoji="0" lang="en-US"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 CC-BY 2.0</a:t>
            </a:r>
            <a:endParaRPr kumimoji="0" lang="en-NL" sz="105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pic>
        <p:nvPicPr>
          <p:cNvPr id="12" name="Picture 11" descr="A group of people sitting around a table&#10;&#10;Description automatically generated">
            <a:extLst>
              <a:ext uri="{FF2B5EF4-FFF2-40B4-BE49-F238E27FC236}">
                <a16:creationId xmlns:a16="http://schemas.microsoft.com/office/drawing/2014/main" id="{5C4F210F-C55C-0914-D8F2-55466D3D4BC2}"/>
              </a:ext>
            </a:extLst>
          </p:cNvPr>
          <p:cNvPicPr>
            <a:picLocks noChangeAspect="1"/>
          </p:cNvPicPr>
          <p:nvPr/>
        </p:nvPicPr>
        <p:blipFill>
          <a:blip r:embed="rId3"/>
          <a:srcRect l="45916" r="19024"/>
          <a:stretch/>
        </p:blipFill>
        <p:spPr>
          <a:xfrm>
            <a:off x="8792129" y="-1"/>
            <a:ext cx="3399871" cy="6934047"/>
          </a:xfrm>
          <a:prstGeom prst="rect">
            <a:avLst/>
          </a:prstGeom>
        </p:spPr>
      </p:pic>
      <p:grpSp>
        <p:nvGrpSpPr>
          <p:cNvPr id="3" name="Group 7">
            <a:extLst>
              <a:ext uri="{FF2B5EF4-FFF2-40B4-BE49-F238E27FC236}">
                <a16:creationId xmlns:a16="http://schemas.microsoft.com/office/drawing/2014/main" id="{F5D40EE2-333F-01FE-AFCA-A48B51D24039}"/>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B79CA63D-4C5D-DD6D-4D72-F8E426D436D1}"/>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9">
              <a:extLst>
                <a:ext uri="{FF2B5EF4-FFF2-40B4-BE49-F238E27FC236}">
                  <a16:creationId xmlns:a16="http://schemas.microsoft.com/office/drawing/2014/main" id="{A42E9881-9786-9129-8CDE-7EB2AD17D23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AutoShape 10">
              <a:extLst>
                <a:ext uri="{FF2B5EF4-FFF2-40B4-BE49-F238E27FC236}">
                  <a16:creationId xmlns:a16="http://schemas.microsoft.com/office/drawing/2014/main" id="{6D7EA6FC-148F-C8C9-54A1-E41E2F7FCEB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4862198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4A490-1B43-3D09-C00A-6409BF321E62}"/>
            </a:ext>
          </a:extLst>
        </p:cNvPr>
        <p:cNvGrpSpPr/>
        <p:nvPr/>
      </p:nvGrpSpPr>
      <p:grpSpPr>
        <a:xfrm>
          <a:off x="0" y="0"/>
          <a:ext cx="0" cy="0"/>
          <a:chOff x="0" y="0"/>
          <a:chExt cx="0" cy="0"/>
        </a:xfrm>
      </p:grpSpPr>
      <p:grpSp>
        <p:nvGrpSpPr>
          <p:cNvPr id="15" name="Group 16">
            <a:extLst>
              <a:ext uri="{FF2B5EF4-FFF2-40B4-BE49-F238E27FC236}">
                <a16:creationId xmlns:a16="http://schemas.microsoft.com/office/drawing/2014/main" id="{E44B1166-9B90-2A2C-2D1C-026D27AD4269}"/>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29C7A845-6468-C3C4-57AD-73979604074C}"/>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7" name="AutoShape 18">
              <a:extLst>
                <a:ext uri="{FF2B5EF4-FFF2-40B4-BE49-F238E27FC236}">
                  <a16:creationId xmlns:a16="http://schemas.microsoft.com/office/drawing/2014/main" id="{5FF9873B-60F9-733F-E19D-EFD5C6433B68}"/>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AutoShape 19">
              <a:extLst>
                <a:ext uri="{FF2B5EF4-FFF2-40B4-BE49-F238E27FC236}">
                  <a16:creationId xmlns:a16="http://schemas.microsoft.com/office/drawing/2014/main" id="{CB7B3AD5-1126-DB80-0DB6-14034DD02BE7}"/>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 name="TextBox 2">
            <a:extLst>
              <a:ext uri="{FF2B5EF4-FFF2-40B4-BE49-F238E27FC236}">
                <a16:creationId xmlns:a16="http://schemas.microsoft.com/office/drawing/2014/main" id="{2E6B8D78-E035-AF93-18E1-EFE6000DBC86}"/>
              </a:ext>
            </a:extLst>
          </p:cNvPr>
          <p:cNvSpPr txBox="1"/>
          <p:nvPr/>
        </p:nvSpPr>
        <p:spPr>
          <a:xfrm>
            <a:off x="1209675" y="1064905"/>
            <a:ext cx="9944100" cy="2110065"/>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¿En qué medida son positivas o negativas estas tendencias? ¿Qué importancia tienen para las bibliotecas?</a:t>
            </a:r>
          </a:p>
        </p:txBody>
      </p:sp>
      <p:sp>
        <p:nvSpPr>
          <p:cNvPr id="3" name="TextBox 4">
            <a:extLst>
              <a:ext uri="{FF2B5EF4-FFF2-40B4-BE49-F238E27FC236}">
                <a16:creationId xmlns:a16="http://schemas.microsoft.com/office/drawing/2014/main" id="{612E9054-0B40-E9D6-270D-13A5EB71C5FA}"/>
              </a:ext>
            </a:extLst>
          </p:cNvPr>
          <p:cNvSpPr txBox="1"/>
          <p:nvPr/>
        </p:nvSpPr>
        <p:spPr>
          <a:xfrm>
            <a:off x="1123950" y="4257149"/>
            <a:ext cx="10338968" cy="123110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Visite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www.menti.com </a:t>
            </a: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y utilice el código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4916 9923</a:t>
            </a:r>
          </a:p>
        </p:txBody>
      </p:sp>
    </p:spTree>
    <p:extLst>
      <p:ext uri="{BB962C8B-B14F-4D97-AF65-F5344CB8AC3E}">
        <p14:creationId xmlns:p14="http://schemas.microsoft.com/office/powerpoint/2010/main" val="6450270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B01AE-D862-DAB2-1320-673B5B63F2F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DBA19E-6B83-E021-A3F9-FF7C1EDC8764}"/>
              </a:ext>
            </a:extLst>
          </p:cNvPr>
          <p:cNvSpPr>
            <a:spLocks noGrp="1"/>
          </p:cNvSpPr>
          <p:nvPr>
            <p:ph type="title"/>
          </p:nvPr>
        </p:nvSpPr>
        <p:spPr>
          <a:xfrm>
            <a:off x="838200" y="890906"/>
            <a:ext cx="10515600" cy="2852737"/>
          </a:xfrm>
        </p:spPr>
        <p:txBody>
          <a:bodyPr>
            <a:normAutofit/>
          </a:bodyPr>
          <a:lstStyle/>
          <a:p>
            <a:r>
              <a:rPr lang="en-AU" sz="6600" dirty="0">
                <a:latin typeface="Arial Black" panose="020B0A04020102020204" pitchFamily="34" charset="0"/>
              </a:rPr>
              <a:t>Estamos en 2034.</a:t>
            </a:r>
            <a:endParaRPr lang="en-NL" sz="6600" dirty="0">
              <a:latin typeface="Arial Black" panose="020B0A04020102020204" pitchFamily="34" charset="0"/>
            </a:endParaRPr>
          </a:p>
        </p:txBody>
      </p:sp>
      <p:sp>
        <p:nvSpPr>
          <p:cNvPr id="3" name="Text Placeholder 2">
            <a:extLst>
              <a:ext uri="{FF2B5EF4-FFF2-40B4-BE49-F238E27FC236}">
                <a16:creationId xmlns:a16="http://schemas.microsoft.com/office/drawing/2014/main" id="{E7467796-D8F5-47F1-521D-8B1DCE7CA6DA}"/>
              </a:ext>
            </a:extLst>
          </p:cNvPr>
          <p:cNvSpPr>
            <a:spLocks noGrp="1"/>
          </p:cNvSpPr>
          <p:nvPr>
            <p:ph type="body" idx="1"/>
          </p:nvPr>
        </p:nvSpPr>
        <p:spPr/>
        <p:txBody>
          <a:bodyPr/>
          <a:lstStyle/>
          <a:p>
            <a:endParaRPr lang="en-NL" dirty="0"/>
          </a:p>
        </p:txBody>
      </p:sp>
      <p:grpSp>
        <p:nvGrpSpPr>
          <p:cNvPr id="4" name="Group 7">
            <a:extLst>
              <a:ext uri="{FF2B5EF4-FFF2-40B4-BE49-F238E27FC236}">
                <a16:creationId xmlns:a16="http://schemas.microsoft.com/office/drawing/2014/main" id="{A6812DD1-B6DB-D9EE-E1F8-BF9517C5F692}"/>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6D58BA1D-F035-B6EA-C6A1-A12DF7FBAA09}"/>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A38AA4CE-C72D-1063-CC87-C87B04726FC9}"/>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7F93B27A-B838-B354-493B-5B0C328A2A74}"/>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13538072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16E05-1B7E-EA66-5E12-3C76FDBA9F3B}"/>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2265275E-AC00-D987-4A94-B550A944A03D}"/>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D920DFFE-2730-AE96-A27E-08AB3AEC709B}"/>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881B3A5F-EC71-E7C9-81D0-A726D8832F14}"/>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676283D5-04DC-EE62-9EDD-1B0FBEDF6DA7}"/>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 name="Title 1">
            <a:extLst>
              <a:ext uri="{FF2B5EF4-FFF2-40B4-BE49-F238E27FC236}">
                <a16:creationId xmlns:a16="http://schemas.microsoft.com/office/drawing/2014/main" id="{967E6A64-8F9F-67D8-D735-94C06208AFB7}"/>
              </a:ext>
            </a:extLst>
          </p:cNvPr>
          <p:cNvSpPr txBox="1">
            <a:spLocks/>
          </p:cNvSpPr>
          <p:nvPr/>
        </p:nvSpPr>
        <p:spPr>
          <a:xfrm>
            <a:off x="520863" y="508230"/>
            <a:ext cx="9825679" cy="626109"/>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E" sz="32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Escenario 1 - Exclusión voluntaria</a:t>
            </a:r>
          </a:p>
        </p:txBody>
      </p:sp>
      <p:sp>
        <p:nvSpPr>
          <p:cNvPr id="11" name="Content Placeholder 2">
            <a:extLst>
              <a:ext uri="{FF2B5EF4-FFF2-40B4-BE49-F238E27FC236}">
                <a16:creationId xmlns:a16="http://schemas.microsoft.com/office/drawing/2014/main" id="{7850D5ED-AB38-2863-9BDD-F29D94476D74}"/>
              </a:ext>
            </a:extLst>
          </p:cNvPr>
          <p:cNvSpPr txBox="1">
            <a:spLocks/>
          </p:cNvSpPr>
          <p:nvPr/>
        </p:nvSpPr>
        <p:spPr>
          <a:xfrm>
            <a:off x="520863" y="1479310"/>
            <a:ext cx="7514035"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1. Las expectativas de la ciudadanía digital avanzan más rápido que la disposición de las personas a adoptarla</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2. Las personas que viven en la informalidad no pueden beneficiarse, mientras que la brecha digital sigue siendo un problema para una parte de la población difícil de comprimir</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3. Una parte creciente de la población se niega a adoptar las nuevas tecnologías y prefiere vivir sin pantallas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4. Corren el riesgo de verse excluidos, dado que los servicios (públicos y privados) cada vez están más disponibles únicamente en formato digital. Lo mismo ocurre con la vida en comunidad</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p:txBody>
      </p:sp>
      <p:pic>
        <p:nvPicPr>
          <p:cNvPr id="12" name="Picture 11" descr="A person holding a bucket of cell phones&#10;&#10;Description automatically generated">
            <a:extLst>
              <a:ext uri="{FF2B5EF4-FFF2-40B4-BE49-F238E27FC236}">
                <a16:creationId xmlns:a16="http://schemas.microsoft.com/office/drawing/2014/main" id="{31F7F3E9-465D-1AFD-586E-ECB8D7F0393E}"/>
              </a:ext>
            </a:extLst>
          </p:cNvPr>
          <p:cNvPicPr>
            <a:picLocks noChangeAspect="1"/>
          </p:cNvPicPr>
          <p:nvPr/>
        </p:nvPicPr>
        <p:blipFill>
          <a:blip r:embed="rId2">
            <a:extLst>
              <a:ext uri="{28A0092B-C50C-407E-A947-70E740481C1C}">
                <a14:useLocalDpi xmlns:a14="http://schemas.microsoft.com/office/drawing/2010/main" val="0"/>
              </a:ext>
            </a:extLst>
          </a:blip>
          <a:srcRect l="16095" r="14114"/>
          <a:stretch/>
        </p:blipFill>
        <p:spPr>
          <a:xfrm>
            <a:off x="8200104" y="1354011"/>
            <a:ext cx="3136490" cy="3370656"/>
          </a:xfrm>
          <a:prstGeom prst="rect">
            <a:avLst/>
          </a:prstGeom>
        </p:spPr>
      </p:pic>
      <p:sp>
        <p:nvSpPr>
          <p:cNvPr id="13" name="TextBox 12">
            <a:extLst>
              <a:ext uri="{FF2B5EF4-FFF2-40B4-BE49-F238E27FC236}">
                <a16:creationId xmlns:a16="http://schemas.microsoft.com/office/drawing/2014/main" id="{77329291-0854-C4A7-EFBC-BE6E0779F33F}"/>
              </a:ext>
            </a:extLst>
          </p:cNvPr>
          <p:cNvSpPr txBox="1"/>
          <p:nvPr/>
        </p:nvSpPr>
        <p:spPr>
          <a:xfrm>
            <a:off x="8200104" y="4849907"/>
            <a:ext cx="2890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Foto: </a:t>
            </a:r>
            <a:r>
              <a:rPr kumimoji="0" lang="en-GB" sz="11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Incase</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CC-BY, https://www.flickr.com/photos/goincase/4664247998/</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1923236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4726B4-F285-D586-C976-98E6B92D1F79}"/>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EF3B2981-933D-A184-2FAA-DD593CF6FD78}"/>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6C5D8412-3AA2-6A4C-D5BF-3C084F0688CB}"/>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3146B340-4CC6-BEB8-EDDC-60A12BFF88F5}"/>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EFDEC180-93AD-6398-0DF7-B687F5F0C547}"/>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 name="Title 1">
            <a:extLst>
              <a:ext uri="{FF2B5EF4-FFF2-40B4-BE49-F238E27FC236}">
                <a16:creationId xmlns:a16="http://schemas.microsoft.com/office/drawing/2014/main" id="{12BB37C3-BBBA-C550-3DE8-03E58A61166F}"/>
              </a:ext>
            </a:extLst>
          </p:cNvPr>
          <p:cNvSpPr txBox="1">
            <a:spLocks/>
          </p:cNvSpPr>
          <p:nvPr/>
        </p:nvSpPr>
        <p:spPr>
          <a:xfrm>
            <a:off x="520863" y="390397"/>
            <a:ext cx="10951667" cy="626109"/>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E" sz="24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Escenario 2 - </a:t>
            </a:r>
            <a:r>
              <a:rPr kumimoji="0" lang="en-GB" sz="24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Podrían ser todos los chemtrails lloviendo sobre ti</a:t>
            </a:r>
            <a:endParaRPr kumimoji="0" lang="en-AE" sz="24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endParaRPr>
          </a:p>
        </p:txBody>
      </p:sp>
      <p:sp>
        <p:nvSpPr>
          <p:cNvPr id="11" name="Content Placeholder 2">
            <a:extLst>
              <a:ext uri="{FF2B5EF4-FFF2-40B4-BE49-F238E27FC236}">
                <a16:creationId xmlns:a16="http://schemas.microsoft.com/office/drawing/2014/main" id="{D26B3EFD-1A99-807A-1488-69B66C3C2DA8}"/>
              </a:ext>
            </a:extLst>
          </p:cNvPr>
          <p:cNvSpPr txBox="1">
            <a:spLocks/>
          </p:cNvSpPr>
          <p:nvPr/>
        </p:nvSpPr>
        <p:spPr>
          <a:xfrm>
            <a:off x="520863" y="1479310"/>
            <a:ext cx="7514035"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1. Una explosión de desinformación ha minado la fe de muchas personas en lo que leen o ven</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2. En cambio, muchos prefieren ceñirse a lo que les hace sentir cómodos, con ataques cada vez mayores a la educación y la investigación.</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3. Le siguen las leyes, con crecientes medidas para censurar la información que no coincide con los puntos de vista oficiales.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4. Sin embargo, las consecuencias de la caída de los resultados educativos y los escándalos relacionados con la desinformación hacen que algunos se pregunten lo siguiente</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p:txBody>
      </p:sp>
      <p:pic>
        <p:nvPicPr>
          <p:cNvPr id="2" name="Picture 1" descr="A person holding a bucket of cell phones&#10;&#10;Description automatically generated">
            <a:extLst>
              <a:ext uri="{FF2B5EF4-FFF2-40B4-BE49-F238E27FC236}">
                <a16:creationId xmlns:a16="http://schemas.microsoft.com/office/drawing/2014/main" id="{D22FE7DC-FF13-DE56-0B4B-897F110086D5}"/>
              </a:ext>
            </a:extLst>
          </p:cNvPr>
          <p:cNvPicPr>
            <a:picLocks noChangeAspect="1"/>
          </p:cNvPicPr>
          <p:nvPr/>
        </p:nvPicPr>
        <p:blipFill>
          <a:blip r:embed="rId2">
            <a:extLst>
              <a:ext uri="{28A0092B-C50C-407E-A947-70E740481C1C}">
                <a14:useLocalDpi xmlns:a14="http://schemas.microsoft.com/office/drawing/2010/main" val="0"/>
              </a:ext>
            </a:extLst>
          </a:blip>
          <a:srcRect l="16095" r="14114"/>
          <a:stretch/>
        </p:blipFill>
        <p:spPr>
          <a:xfrm>
            <a:off x="8200104" y="1354011"/>
            <a:ext cx="3136490" cy="3370656"/>
          </a:xfrm>
          <a:prstGeom prst="rect">
            <a:avLst/>
          </a:prstGeom>
        </p:spPr>
      </p:pic>
      <p:sp>
        <p:nvSpPr>
          <p:cNvPr id="3" name="TextBox 2">
            <a:extLst>
              <a:ext uri="{FF2B5EF4-FFF2-40B4-BE49-F238E27FC236}">
                <a16:creationId xmlns:a16="http://schemas.microsoft.com/office/drawing/2014/main" id="{EFC53B0B-D97E-80C8-31C2-EC756FD35CF2}"/>
              </a:ext>
            </a:extLst>
          </p:cNvPr>
          <p:cNvSpPr txBox="1"/>
          <p:nvPr/>
        </p:nvSpPr>
        <p:spPr>
          <a:xfrm>
            <a:off x="8200104" y="4849907"/>
            <a:ext cx="2890683"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Foto: Steve </a:t>
            </a:r>
            <a:r>
              <a:rPr kumimoji="0" lang="en-GB" sz="11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Tannock</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CC-BY-NC-SA, https://bit.ly/40KjMWk </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8" name="Picture 7" descr="A jet flying in the sky&#10;&#10;Description automatically generated">
            <a:extLst>
              <a:ext uri="{FF2B5EF4-FFF2-40B4-BE49-F238E27FC236}">
                <a16:creationId xmlns:a16="http://schemas.microsoft.com/office/drawing/2014/main" id="{7CE9C36E-67F5-A445-DF2A-640BC08F75BC}"/>
              </a:ext>
            </a:extLst>
          </p:cNvPr>
          <p:cNvPicPr>
            <a:picLocks noChangeAspect="1"/>
          </p:cNvPicPr>
          <p:nvPr/>
        </p:nvPicPr>
        <p:blipFill>
          <a:blip r:embed="rId3">
            <a:extLst>
              <a:ext uri="{28A0092B-C50C-407E-A947-70E740481C1C}">
                <a14:useLocalDpi xmlns:a14="http://schemas.microsoft.com/office/drawing/2010/main" val="0"/>
              </a:ext>
            </a:extLst>
          </a:blip>
          <a:srcRect l="13310" t="15634" r="45529" b="18097"/>
          <a:stretch/>
        </p:blipFill>
        <p:spPr>
          <a:xfrm>
            <a:off x="8200104" y="1354011"/>
            <a:ext cx="3136490" cy="3370656"/>
          </a:xfrm>
          <a:prstGeom prst="rect">
            <a:avLst/>
          </a:prstGeom>
        </p:spPr>
      </p:pic>
    </p:spTree>
    <p:extLst>
      <p:ext uri="{BB962C8B-B14F-4D97-AF65-F5344CB8AC3E}">
        <p14:creationId xmlns:p14="http://schemas.microsoft.com/office/powerpoint/2010/main" val="769885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208273-3FF4-4E85-1BCF-0C2AFC76FD6C}"/>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8BE64316-2AA5-7E73-0999-324CA471ADC1}"/>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955741F8-AD1B-C119-92B1-8D740CE9C39E}"/>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F9EF4F8B-CF98-144D-E0CE-FEE75AD4FE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C3E5FFCB-C692-9E88-B518-F7A643471FBB}"/>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 name="Title 1">
            <a:extLst>
              <a:ext uri="{FF2B5EF4-FFF2-40B4-BE49-F238E27FC236}">
                <a16:creationId xmlns:a16="http://schemas.microsoft.com/office/drawing/2014/main" id="{04645F4F-33FA-F2D1-757E-1DD4742A2B30}"/>
              </a:ext>
            </a:extLst>
          </p:cNvPr>
          <p:cNvSpPr txBox="1">
            <a:spLocks/>
          </p:cNvSpPr>
          <p:nvPr/>
        </p:nvSpPr>
        <p:spPr>
          <a:xfrm>
            <a:off x="520863" y="390397"/>
            <a:ext cx="10951667" cy="626109"/>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E" sz="24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Escenario 3 - El mundo es un escenario</a:t>
            </a:r>
          </a:p>
        </p:txBody>
      </p:sp>
      <p:sp>
        <p:nvSpPr>
          <p:cNvPr id="11" name="Content Placeholder 2">
            <a:extLst>
              <a:ext uri="{FF2B5EF4-FFF2-40B4-BE49-F238E27FC236}">
                <a16:creationId xmlns:a16="http://schemas.microsoft.com/office/drawing/2014/main" id="{4F33532D-D6A2-FD54-42D7-861FF8C7B690}"/>
              </a:ext>
            </a:extLst>
          </p:cNvPr>
          <p:cNvSpPr txBox="1">
            <a:spLocks/>
          </p:cNvSpPr>
          <p:nvPr/>
        </p:nvSpPr>
        <p:spPr>
          <a:xfrm>
            <a:off x="520863" y="1479310"/>
            <a:ext cx="7514035"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1. Una división creciente (y cada vez más obvia) entre los entornos de información macro y micro</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2. Una crisis constitucional conduce a una crisis de confianza sobre si el panorama mediático e informativo funciona realmente</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3. Una comprensión colectiva de que la información tiene que trabajar para las personas, lo que lleva a una nueva regulación de las plataformas y la IA para garantizar un enfoque de interés público.</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rPr>
              <a:t>4. La regulación está respaldada por una población cada vez más concienciada y activista</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243F042-7BCD-0693-F263-72ADB26E22F3}"/>
              </a:ext>
            </a:extLst>
          </p:cNvPr>
          <p:cNvSpPr txBox="1"/>
          <p:nvPr/>
        </p:nvSpPr>
        <p:spPr>
          <a:xfrm>
            <a:off x="8200104" y="4849907"/>
            <a:ext cx="2890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Foto: Mejor que el tocino, CC-BY-NC-ND: </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https:</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//www.flickr.com/photos/slurm/1119406472/ </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12" name="Picture 11" descr="A sign outside of a building&#10;&#10;Description automatically generated">
            <a:extLst>
              <a:ext uri="{FF2B5EF4-FFF2-40B4-BE49-F238E27FC236}">
                <a16:creationId xmlns:a16="http://schemas.microsoft.com/office/drawing/2014/main" id="{FA4413D1-D47B-10C0-8CF1-3FD645A42CAB}"/>
              </a:ext>
            </a:extLst>
          </p:cNvPr>
          <p:cNvPicPr>
            <a:picLocks noChangeAspect="1"/>
          </p:cNvPicPr>
          <p:nvPr/>
        </p:nvPicPr>
        <p:blipFill>
          <a:blip r:embed="rId3">
            <a:extLst>
              <a:ext uri="{28A0092B-C50C-407E-A947-70E740481C1C}">
                <a14:useLocalDpi xmlns:a14="http://schemas.microsoft.com/office/drawing/2010/main" val="0"/>
              </a:ext>
            </a:extLst>
          </a:blip>
          <a:srcRect l="5491" t="-338" r="25170" b="338"/>
          <a:stretch/>
        </p:blipFill>
        <p:spPr>
          <a:xfrm>
            <a:off x="8280783" y="1336081"/>
            <a:ext cx="3136490" cy="3392564"/>
          </a:xfrm>
          <a:prstGeom prst="rect">
            <a:avLst/>
          </a:prstGeom>
        </p:spPr>
      </p:pic>
    </p:spTree>
    <p:extLst>
      <p:ext uri="{BB962C8B-B14F-4D97-AF65-F5344CB8AC3E}">
        <p14:creationId xmlns:p14="http://schemas.microsoft.com/office/powerpoint/2010/main" val="8544282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EC905F-7C36-3329-5D99-BDC048732F58}"/>
            </a:ext>
          </a:extLst>
        </p:cNvPr>
        <p:cNvGrpSpPr/>
        <p:nvPr/>
      </p:nvGrpSpPr>
      <p:grpSpPr>
        <a:xfrm>
          <a:off x="0" y="0"/>
          <a:ext cx="0" cy="0"/>
          <a:chOff x="0" y="0"/>
          <a:chExt cx="0" cy="0"/>
        </a:xfrm>
      </p:grpSpPr>
      <p:grpSp>
        <p:nvGrpSpPr>
          <p:cNvPr id="4" name="Group 7">
            <a:extLst>
              <a:ext uri="{FF2B5EF4-FFF2-40B4-BE49-F238E27FC236}">
                <a16:creationId xmlns:a16="http://schemas.microsoft.com/office/drawing/2014/main" id="{616B8A97-8A2F-855A-7802-9351FA0E7B28}"/>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24714264-6486-03BE-3AB8-3AE937FB7C95}"/>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AutoShape 9">
              <a:extLst>
                <a:ext uri="{FF2B5EF4-FFF2-40B4-BE49-F238E27FC236}">
                  <a16:creationId xmlns:a16="http://schemas.microsoft.com/office/drawing/2014/main" id="{CCBF6426-9130-CF4B-A1A0-AF8AFBD255E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AutoShape 10">
              <a:extLst>
                <a:ext uri="{FF2B5EF4-FFF2-40B4-BE49-F238E27FC236}">
                  <a16:creationId xmlns:a16="http://schemas.microsoft.com/office/drawing/2014/main" id="{06C8C92E-D011-6057-BD7B-6B7B22F8909C}"/>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10" name="Title 1">
            <a:extLst>
              <a:ext uri="{FF2B5EF4-FFF2-40B4-BE49-F238E27FC236}">
                <a16:creationId xmlns:a16="http://schemas.microsoft.com/office/drawing/2014/main" id="{9ECC84D2-4A08-6202-2B48-3F609C75ABB5}"/>
              </a:ext>
            </a:extLst>
          </p:cNvPr>
          <p:cNvSpPr txBox="1">
            <a:spLocks/>
          </p:cNvSpPr>
          <p:nvPr/>
        </p:nvSpPr>
        <p:spPr>
          <a:xfrm>
            <a:off x="520863" y="0"/>
            <a:ext cx="11121788" cy="963615"/>
          </a:xfrm>
          <a:prstGeom prst="rect">
            <a:avLst/>
          </a:prstGeom>
        </p:spPr>
        <p:txBody>
          <a:bodyPr vert="horz" lIns="91440" tIns="45720" rIns="91440" bIns="45720" rtlCol="0" anchor="b">
            <a:normAutofit fontScale="97500"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AE" sz="3000" b="0" i="0" u="none" strike="noStrike" kern="1200" cap="none" spc="0" normalizeH="0" baseline="0" noProof="0" dirty="0">
                <a:ln>
                  <a:noFill/>
                </a:ln>
                <a:solidFill>
                  <a:prstClr val="black"/>
                </a:solidFill>
                <a:effectLst/>
                <a:uLnTx/>
                <a:uFillTx/>
                <a:latin typeface="Arial Black" panose="020B0A04020102020204" pitchFamily="34" charset="0"/>
                <a:ea typeface="+mj-ea"/>
                <a:cs typeface="+mj-cs"/>
              </a:rPr>
              <a:t>No se puede predecir el futuro, pero sí prepararse para él</a:t>
            </a:r>
          </a:p>
        </p:txBody>
      </p:sp>
      <p:sp>
        <p:nvSpPr>
          <p:cNvPr id="11" name="Content Placeholder 2">
            <a:extLst>
              <a:ext uri="{FF2B5EF4-FFF2-40B4-BE49-F238E27FC236}">
                <a16:creationId xmlns:a16="http://schemas.microsoft.com/office/drawing/2014/main" id="{8A965E30-92C6-309B-1BDC-48032E79C717}"/>
              </a:ext>
            </a:extLst>
          </p:cNvPr>
          <p:cNvSpPr txBox="1">
            <a:spLocks/>
          </p:cNvSpPr>
          <p:nvPr/>
        </p:nvSpPr>
        <p:spPr>
          <a:xfrm>
            <a:off x="520863" y="1354012"/>
            <a:ext cx="7514035"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rabicPeriod"/>
              <a:tabLst/>
              <a:defRPr/>
            </a:pP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Denegación digital </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r>
              <a:rPr kumimoji="0" lang="en-AU" sz="2800" b="0" i="1" u="none" strike="noStrike" kern="1200" cap="none" spc="0" normalizeH="0" baseline="0" noProof="0" dirty="0" err="1">
                <a:ln>
                  <a:noFill/>
                </a:ln>
                <a:solidFill>
                  <a:prstClr val="black"/>
                </a:solidFill>
                <a:effectLst/>
                <a:uLnTx/>
                <a:uFillTx/>
                <a:latin typeface="Univers" panose="020B0503020202020204" pitchFamily="34" charset="0"/>
                <a:ea typeface="+mn-ea"/>
                <a:cs typeface="+mn-cs"/>
              </a:rPr>
              <a:t>Opt </a:t>
            </a:r>
            <a:r>
              <a:rPr kumimoji="0" lang="en-AU" sz="2800" b="0" i="1" u="none" strike="noStrike" kern="1200" cap="none" spc="0" normalizeH="0" baseline="0" noProof="0" dirty="0">
                <a:ln>
                  <a:noFill/>
                </a:ln>
                <a:solidFill>
                  <a:prstClr val="black"/>
                </a:solidFill>
                <a:effectLst/>
                <a:uLnTx/>
                <a:uFillTx/>
                <a:latin typeface="Univers" panose="020B0503020202020204" pitchFamily="34" charset="0"/>
                <a:ea typeface="+mn-ea"/>
                <a:cs typeface="+mn-cs"/>
              </a:rPr>
              <a:t>outs</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rabicPeriod"/>
              <a:tabLst/>
              <a:defRPr/>
            </a:pP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Conspiraciones </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(estelas químicas)</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rabicPeriod"/>
              <a:tabLst/>
              <a:defRPr/>
            </a:pP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Un nuevo equilibrio </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(All the world's a stage)</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9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¿Qué decisiones debemos tomar al respecto?</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¿Nuestros </a:t>
            </a: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edificios</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¿Nuestras </a:t>
            </a: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colecciones </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y </a:t>
            </a: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servicios</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¿La formación de </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nuestro personal?</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¿Nuestras </a:t>
            </a:r>
            <a:r>
              <a:rPr kumimoji="0" lang="en-AU" sz="2800" b="1"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asociaciones</a:t>
            </a:r>
            <a:r>
              <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rPr>
              <a:t>?</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AU" sz="2800" b="0" i="0" u="none" strike="noStrike" kern="1200" cap="none" spc="0" normalizeH="0" baseline="0" noProof="0" dirty="0">
              <a:ln>
                <a:noFill/>
              </a:ln>
              <a:solidFill>
                <a:prstClr val="black"/>
              </a:solidFill>
              <a:effectLst/>
              <a:uLnTx/>
              <a:uFillTx/>
              <a:latin typeface="Univers" panose="020B0503020202020204" pitchFamily="34" charset="0"/>
              <a:ea typeface="+mn-ea"/>
              <a:cs typeface="+mn-cs"/>
            </a:endParaRPr>
          </a:p>
        </p:txBody>
      </p:sp>
      <p:sp>
        <p:nvSpPr>
          <p:cNvPr id="2" name="TextBox 1">
            <a:extLst>
              <a:ext uri="{FF2B5EF4-FFF2-40B4-BE49-F238E27FC236}">
                <a16:creationId xmlns:a16="http://schemas.microsoft.com/office/drawing/2014/main" id="{57A21A76-10D5-D26A-AFAF-FEC4F96C3968}"/>
              </a:ext>
            </a:extLst>
          </p:cNvPr>
          <p:cNvSpPr txBox="1"/>
          <p:nvPr/>
        </p:nvSpPr>
        <p:spPr>
          <a:xfrm>
            <a:off x="8200104" y="4849907"/>
            <a:ext cx="2890683"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Foto: Simon Mortimer, CC-BY-SA: </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https:</a:t>
            </a: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//www.geograph.ie/photo/6220557  </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3" name="Picture 2" descr="Fork in the road at Ashtown Upper">
            <a:extLst>
              <a:ext uri="{FF2B5EF4-FFF2-40B4-BE49-F238E27FC236}">
                <a16:creationId xmlns:a16="http://schemas.microsoft.com/office/drawing/2014/main" id="{C2BC4775-BF9A-1F0D-3344-ED8155C1090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090" r="22900"/>
          <a:stretch/>
        </p:blipFill>
        <p:spPr bwMode="auto">
          <a:xfrm>
            <a:off x="8316638" y="1354012"/>
            <a:ext cx="3136490" cy="3374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1474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6">
            <a:extLst>
              <a:ext uri="{FF2B5EF4-FFF2-40B4-BE49-F238E27FC236}">
                <a16:creationId xmlns:a16="http://schemas.microsoft.com/office/drawing/2014/main" id="{872B957D-7599-24D4-2F33-C1765ECFD520}"/>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C253B12D-E806-CA0F-98C4-2CA86C3CCC08}"/>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7" name="AutoShape 18">
              <a:extLst>
                <a:ext uri="{FF2B5EF4-FFF2-40B4-BE49-F238E27FC236}">
                  <a16:creationId xmlns:a16="http://schemas.microsoft.com/office/drawing/2014/main" id="{599410B2-F759-B7A8-3A05-F2F49CEAEB03}"/>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8" name="AutoShape 19">
              <a:extLst>
                <a:ext uri="{FF2B5EF4-FFF2-40B4-BE49-F238E27FC236}">
                  <a16:creationId xmlns:a16="http://schemas.microsoft.com/office/drawing/2014/main" id="{71B3AEB0-4ED0-91C6-6E81-50A8CA8702C1}"/>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2" name="TextBox 2">
            <a:extLst>
              <a:ext uri="{FF2B5EF4-FFF2-40B4-BE49-F238E27FC236}">
                <a16:creationId xmlns:a16="http://schemas.microsoft.com/office/drawing/2014/main" id="{58A6AC96-8F43-6FE1-399C-27F4DFEDB9FA}"/>
              </a:ext>
            </a:extLst>
          </p:cNvPr>
          <p:cNvSpPr txBox="1"/>
          <p:nvPr/>
        </p:nvSpPr>
        <p:spPr>
          <a:xfrm>
            <a:off x="1123950" y="851368"/>
            <a:ext cx="9944100" cy="673774"/>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a:ea typeface="+mn-ea"/>
                <a:cs typeface="+mn-cs"/>
              </a:rPr>
              <a:t>Comparta su experiencia</a:t>
            </a:r>
            <a:endPar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endParaRPr>
          </a:p>
        </p:txBody>
      </p:sp>
      <p:sp>
        <p:nvSpPr>
          <p:cNvPr id="4" name="TextBox 4">
            <a:extLst>
              <a:ext uri="{FF2B5EF4-FFF2-40B4-BE49-F238E27FC236}">
                <a16:creationId xmlns:a16="http://schemas.microsoft.com/office/drawing/2014/main" id="{D62904D3-C71E-DD62-6186-2683A407EE0E}"/>
              </a:ext>
            </a:extLst>
          </p:cNvPr>
          <p:cNvSpPr txBox="1"/>
          <p:nvPr/>
        </p:nvSpPr>
        <p:spPr>
          <a:xfrm>
            <a:off x="1695450" y="2829609"/>
            <a:ext cx="10338968" cy="3077766"/>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a:ea typeface="+mn-ea"/>
                <a:cs typeface="Arial"/>
              </a:rPr>
              <a:t>Utilice #IFLAWorkshop</a:t>
            </a:r>
            <a:endPar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endParaRP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a:ea typeface="+mn-ea"/>
                <a:cs typeface="Arial"/>
              </a:rPr>
              <a:t>Etiqueta @iflaglobal (Instagram, LinkedIn)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err="1">
                <a:ln>
                  <a:noFill/>
                </a:ln>
                <a:solidFill>
                  <a:srgbClr val="49403C"/>
                </a:solidFill>
                <a:effectLst/>
                <a:uLnTx/>
                <a:uFillTx/>
                <a:latin typeface="Arial"/>
                <a:ea typeface="+mn-ea"/>
                <a:cs typeface="Arial"/>
              </a:rPr>
              <a:t>Etiqueta</a:t>
            </a:r>
            <a:r>
              <a:rPr kumimoji="0" lang="en-US" sz="3200" b="0" i="0" u="none" strike="noStrike" kern="1200" cap="none" spc="30" normalizeH="0" baseline="0" noProof="0" dirty="0">
                <a:ln>
                  <a:noFill/>
                </a:ln>
                <a:solidFill>
                  <a:srgbClr val="49403C"/>
                </a:solidFill>
                <a:effectLst/>
                <a:uLnTx/>
                <a:uFillTx/>
                <a:latin typeface="Arial"/>
                <a:ea typeface="+mn-ea"/>
                <a:cs typeface="Arial"/>
              </a:rPr>
              <a:t> @ifla.org (Facebook)</a:t>
            </a:r>
            <a:endPar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Arial"/>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Arial"/>
            </a:endParaRP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Arial"/>
            </a:endParaRPr>
          </a:p>
        </p:txBody>
      </p:sp>
    </p:spTree>
    <p:extLst>
      <p:ext uri="{BB962C8B-B14F-4D97-AF65-F5344CB8AC3E}">
        <p14:creationId xmlns:p14="http://schemas.microsoft.com/office/powerpoint/2010/main" val="396178723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1DA299B-A697-E5AF-8DEA-1EB733C83BE3}"/>
              </a:ext>
            </a:extLst>
          </p:cNvPr>
          <p:cNvSpPr>
            <a:spLocks noGrp="1"/>
          </p:cNvSpPr>
          <p:nvPr>
            <p:ph type="title"/>
          </p:nvPr>
        </p:nvSpPr>
        <p:spPr>
          <a:xfrm>
            <a:off x="679290" y="1036856"/>
            <a:ext cx="9707478" cy="330732"/>
          </a:xfrm>
        </p:spPr>
        <p:txBody>
          <a:bodyPr>
            <a:noAutofit/>
          </a:bodyPr>
          <a:lstStyle/>
          <a:p>
            <a:r>
              <a:rPr lang="en-GB" sz="3200" dirty="0">
                <a:latin typeface="Arial Black" panose="020B0A04020102020204" pitchFamily="34" charset="0"/>
              </a:rPr>
              <a:t>Otras opciones para "jugar" con el Informe de Tendencias</a:t>
            </a:r>
            <a:endParaRPr lang="en-AE" sz="3200" dirty="0">
              <a:latin typeface="Arial Black" panose="020B0A04020102020204" pitchFamily="34" charset="0"/>
            </a:endParaRPr>
          </a:p>
        </p:txBody>
      </p:sp>
      <p:sp>
        <p:nvSpPr>
          <p:cNvPr id="5" name="Content Placeholder 2">
            <a:extLst>
              <a:ext uri="{FF2B5EF4-FFF2-40B4-BE49-F238E27FC236}">
                <a16:creationId xmlns:a16="http://schemas.microsoft.com/office/drawing/2014/main" id="{D6BFEE31-25DA-E1F5-BFE2-DF35D736F9B8}"/>
              </a:ext>
            </a:extLst>
          </p:cNvPr>
          <p:cNvSpPr txBox="1">
            <a:spLocks/>
          </p:cNvSpPr>
          <p:nvPr/>
        </p:nvSpPr>
        <p:spPr>
          <a:xfrm>
            <a:off x="487904" y="1681052"/>
            <a:ext cx="6886504" cy="34958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¿Qué tendencias ve? ¿Qué añadiría? ¿Cuáles son las más importantes?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¿Explorar las intersecciones de tendencias? ¿Se complementan, complican o compiten?</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Desarrollar escenarios basados en interacciones de tendencias</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Imagina un día en la vida</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Planificar diferentes escenarios </a:t>
            </a:r>
          </a:p>
          <a:p>
            <a:pPr marL="285750" marR="0" lvl="0" indent="-28575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AU" sz="2800" b="0" i="0" u="none" strike="noStrike" kern="1200" cap="none" spc="0" normalizeH="0" baseline="0" noProof="0" dirty="0">
                <a:ln>
                  <a:noFill/>
                </a:ln>
                <a:solidFill>
                  <a:srgbClr val="373A3C"/>
                </a:solidFill>
                <a:effectLst/>
                <a:uLnTx/>
                <a:uFillTx/>
                <a:latin typeface="Univers" panose="020B0503020202020204" pitchFamily="34" charset="0"/>
                <a:ea typeface="+mn-ea"/>
                <a:cs typeface="+mn-cs"/>
              </a:rPr>
              <a:t>Más en breve.</a:t>
            </a:r>
          </a:p>
          <a:p>
            <a:pPr marL="457200" marR="0" lvl="0" indent="-457200" algn="l" defTabSz="914400" rtl="0" eaLnBrk="1" fontAlgn="auto" latinLnBrk="0" hangingPunct="1">
              <a:lnSpc>
                <a:spcPct val="100000"/>
              </a:lnSpc>
              <a:spcBef>
                <a:spcPts val="1000"/>
              </a:spcBef>
              <a:spcAft>
                <a:spcPts val="0"/>
              </a:spcAft>
              <a:buClrTx/>
              <a:buSzTx/>
              <a:buFont typeface="Arial" panose="020B0604020202020204" pitchFamily="34" charset="0"/>
              <a:buAutoNum type="alphaLcPeriod"/>
              <a:tabLst/>
              <a:defRPr/>
            </a:pPr>
            <a:endParaRPr kumimoji="0" lang="en-AU" sz="2500" b="0" i="0" u="none" strike="noStrike" kern="1200" cap="none" spc="0" normalizeH="0" baseline="0" noProof="0" dirty="0">
              <a:ln>
                <a:noFill/>
              </a:ln>
              <a:solidFill>
                <a:srgbClr val="373A3C"/>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24542EBD-FF1F-D783-0E16-46ED1A9B077F}"/>
              </a:ext>
            </a:extLst>
          </p:cNvPr>
          <p:cNvSpPr txBox="1"/>
          <p:nvPr/>
        </p:nvSpPr>
        <p:spPr>
          <a:xfrm>
            <a:off x="7535927" y="4818427"/>
            <a:ext cx="4635107"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Photo: IFLA, CC-BY, https://www.flickr.com/photos/ifla/52521252859/in/album-72177720303968008</a:t>
            </a:r>
            <a:endParaRPr kumimoji="0" lang="en-N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7" name="Picture 6" descr="A group of people around a table&#10;&#10;Description automatically generated">
            <a:extLst>
              <a:ext uri="{FF2B5EF4-FFF2-40B4-BE49-F238E27FC236}">
                <a16:creationId xmlns:a16="http://schemas.microsoft.com/office/drawing/2014/main" id="{AA55BAC0-77CE-9E2C-571E-897D1F06DA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5927" y="1407929"/>
            <a:ext cx="4255022" cy="3191267"/>
          </a:xfrm>
          <a:prstGeom prst="rect">
            <a:avLst/>
          </a:prstGeom>
        </p:spPr>
      </p:pic>
      <p:grpSp>
        <p:nvGrpSpPr>
          <p:cNvPr id="8" name="Group 7">
            <a:extLst>
              <a:ext uri="{FF2B5EF4-FFF2-40B4-BE49-F238E27FC236}">
                <a16:creationId xmlns:a16="http://schemas.microsoft.com/office/drawing/2014/main" id="{4796129E-82DF-1F5A-E095-BBF28DC5DA70}"/>
              </a:ext>
            </a:extLst>
          </p:cNvPr>
          <p:cNvGrpSpPr/>
          <p:nvPr/>
        </p:nvGrpSpPr>
        <p:grpSpPr>
          <a:xfrm rot="14993752" flipH="1">
            <a:off x="10000949" y="3653021"/>
            <a:ext cx="1441889" cy="5998533"/>
            <a:chOff x="0" y="0"/>
            <a:chExt cx="3422705" cy="14540791"/>
          </a:xfrm>
        </p:grpSpPr>
        <p:sp>
          <p:nvSpPr>
            <p:cNvPr id="9" name="AutoShape 8">
              <a:extLst>
                <a:ext uri="{FF2B5EF4-FFF2-40B4-BE49-F238E27FC236}">
                  <a16:creationId xmlns:a16="http://schemas.microsoft.com/office/drawing/2014/main" id="{C2E38127-F0FB-700F-DE8F-5CC95E5BACF7}"/>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AutoShape 9">
              <a:extLst>
                <a:ext uri="{FF2B5EF4-FFF2-40B4-BE49-F238E27FC236}">
                  <a16:creationId xmlns:a16="http://schemas.microsoft.com/office/drawing/2014/main" id="{0978D763-8BA9-53CF-25F8-DB33002356FA}"/>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10">
              <a:extLst>
                <a:ext uri="{FF2B5EF4-FFF2-40B4-BE49-F238E27FC236}">
                  <a16:creationId xmlns:a16="http://schemas.microsoft.com/office/drawing/2014/main" id="{25620FFC-7D8F-1BDD-BF2F-C4FD78B2BF7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2262981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968405" y="3068482"/>
            <a:ext cx="3941890" cy="721031"/>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Pausa</a:t>
            </a:r>
          </a:p>
        </p:txBody>
      </p:sp>
      <p:pic>
        <p:nvPicPr>
          <p:cNvPr id="9" name="Picture 8" descr="A large pile of coffee beans&#10;&#10;Description automatically generated">
            <a:extLst>
              <a:ext uri="{FF2B5EF4-FFF2-40B4-BE49-F238E27FC236}">
                <a16:creationId xmlns:a16="http://schemas.microsoft.com/office/drawing/2014/main" id="{55CC71FB-1FA3-6E79-B319-F4BD4465D2A3}"/>
              </a:ext>
            </a:extLst>
          </p:cNvPr>
          <p:cNvPicPr>
            <a:picLocks noChangeAspect="1"/>
          </p:cNvPicPr>
          <p:nvPr/>
        </p:nvPicPr>
        <p:blipFill rotWithShape="1">
          <a:blip r:embed="rId2">
            <a:extLst>
              <a:ext uri="{28A0092B-C50C-407E-A947-70E740481C1C}">
                <a14:useLocalDpi xmlns:a14="http://schemas.microsoft.com/office/drawing/2010/main" val="0"/>
              </a:ext>
            </a:extLst>
          </a:blip>
          <a:srcRect l="32220"/>
          <a:stretch/>
        </p:blipFill>
        <p:spPr>
          <a:xfrm>
            <a:off x="6096000" y="0"/>
            <a:ext cx="6096000" cy="6858000"/>
          </a:xfrm>
          <a:prstGeom prst="rect">
            <a:avLst/>
          </a:prstGeom>
        </p:spPr>
      </p:pic>
      <p:sp>
        <p:nvSpPr>
          <p:cNvPr id="10" name="TextBox 9">
            <a:extLst>
              <a:ext uri="{FF2B5EF4-FFF2-40B4-BE49-F238E27FC236}">
                <a16:creationId xmlns:a16="http://schemas.microsoft.com/office/drawing/2014/main" id="{4D48D204-BC87-0CE9-52D4-6117F96E39C0}"/>
              </a:ext>
            </a:extLst>
          </p:cNvPr>
          <p:cNvSpPr txBox="1"/>
          <p:nvPr/>
        </p:nvSpPr>
        <p:spPr>
          <a:xfrm>
            <a:off x="8507675" y="6233514"/>
            <a:ext cx="3684325" cy="52322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Foto de Mike Kenneally en </a:t>
            </a:r>
            <a:r>
              <a:rPr kumimoji="0" lang="en-GB" sz="1400" b="0" i="0" u="none" strike="noStrike" kern="1200" cap="none" spc="0" normalizeH="0" baseline="0" noProof="0" err="1">
                <a:ln>
                  <a:noFill/>
                </a:ln>
                <a:solidFill>
                  <a:prstClr val="white"/>
                </a:solidFill>
                <a:effectLst/>
                <a:uLnTx/>
                <a:uFillTx/>
                <a:latin typeface="Univers" panose="020B0503020202020204" pitchFamily="34" charset="0"/>
                <a:ea typeface="+mn-ea"/>
                <a:cs typeface="+mn-cs"/>
              </a:rPr>
              <a:t>Unsplash</a:t>
            </a: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 unsplash.com/photos/TD4DBagg2wE</a:t>
            </a:r>
          </a:p>
        </p:txBody>
      </p:sp>
    </p:spTree>
    <p:extLst>
      <p:ext uri="{BB962C8B-B14F-4D97-AF65-F5344CB8AC3E}">
        <p14:creationId xmlns:p14="http://schemas.microsoft.com/office/powerpoint/2010/main" val="12785679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485692" y="2616300"/>
            <a:ext cx="11220616" cy="1805751"/>
          </a:xfrm>
          <a:prstGeom prst="rect">
            <a:avLst/>
          </a:prstGeom>
        </p:spPr>
        <p:txBody>
          <a:bodyPr wrap="square" lIns="0" tIns="0" rIns="0" bIns="0" rtlCol="0" anchor="t">
            <a:spAutoFit/>
          </a:bodyPr>
          <a:lstStyle/>
          <a:p>
            <a:pPr marL="0" marR="0" lvl="0" indent="0" algn="ctr" defTabSz="914400" rtl="0" eaLnBrk="1" fontAlgn="auto" latinLnBrk="0" hangingPunct="1">
              <a:spcBef>
                <a:spcPts val="0"/>
              </a:spcBef>
              <a:spcAft>
                <a:spcPts val="0"/>
              </a:spcAft>
              <a:buClrTx/>
              <a:buSzTx/>
              <a:buFontTx/>
              <a:buNone/>
              <a:tabLst/>
              <a:defRPr/>
            </a:pPr>
            <a:r>
              <a:rPr kumimoji="0" lang="es-ES" sz="5867"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rPr>
              <a:t>Sostenibilidad del sector </a:t>
            </a:r>
            <a:r>
              <a:rPr kumimoji="0" lang="es-ES" sz="5867" b="1" i="0" u="none" strike="noStrike" kern="1200" cap="none" spc="0" normalizeH="0" baseline="0" noProof="0" dirty="0" err="1">
                <a:ln>
                  <a:noFill/>
                </a:ln>
                <a:solidFill>
                  <a:prstClr val="white"/>
                </a:solidFill>
                <a:effectLst/>
                <a:uLnTx/>
                <a:uFillTx/>
                <a:latin typeface="Arial Black" panose="020B0604020202020204" pitchFamily="34" charset="0"/>
                <a:ea typeface="+mn-ea"/>
                <a:cs typeface="+mn-cs"/>
              </a:rPr>
              <a:t>bibliote</a:t>
            </a:r>
            <a:r>
              <a:rPr lang="es-ES" sz="5867" b="1" dirty="0">
                <a:solidFill>
                  <a:prstClr val="white"/>
                </a:solidFill>
                <a:latin typeface="Arial Black" panose="020B0604020202020204" pitchFamily="34" charset="0"/>
              </a:rPr>
              <a:t>cario</a:t>
            </a:r>
            <a:endParaRPr kumimoji="0" lang="es-ES" sz="5867" b="1" i="0" u="none" strike="noStrike" kern="1200" cap="none" spc="0" normalizeH="0" baseline="0" noProof="0" dirty="0">
              <a:ln>
                <a:noFill/>
              </a:ln>
              <a:solidFill>
                <a:prstClr val="white"/>
              </a:solidFill>
              <a:effectLst/>
              <a:uLnTx/>
              <a:uFillTx/>
              <a:latin typeface="Arial Black" panose="020B0604020202020204" pitchFamily="34" charset="0"/>
              <a:ea typeface="+mn-ea"/>
              <a:cs typeface="+mn-cs"/>
            </a:endParaRP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33792650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596309"/>
            <a:ext cx="10519576" cy="2492990"/>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5400" b="1" i="0" u="none" strike="noStrike" kern="1200" cap="none" spc="0" normalizeH="0" baseline="0" dirty="0">
                <a:ln>
                  <a:noFill/>
                </a:ln>
                <a:solidFill>
                  <a:prstClr val="white"/>
                </a:solidFill>
                <a:effectLst/>
                <a:uLnTx/>
                <a:uFillTx/>
                <a:latin typeface="Arial Black" panose="020B0604020202020204" pitchFamily="34" charset="0"/>
                <a:ea typeface="+mn-ea"/>
                <a:cs typeface="+mn-cs"/>
              </a:rPr>
              <a:t>¿Qué entendemos por un sector bibliotecario sostenible?</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25758756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s-ES" sz="4400" b="0" i="0" u="none" strike="noStrike" kern="1200" cap="none" spc="210" normalizeH="0" baseline="0" dirty="0">
                <a:ln>
                  <a:noFill/>
                </a:ln>
                <a:solidFill>
                  <a:prstClr val="black">
                    <a:lumMod val="75000"/>
                    <a:lumOff val="25000"/>
                  </a:prstClr>
                </a:solidFill>
                <a:effectLst/>
                <a:uLnTx/>
                <a:uFillTx/>
                <a:latin typeface="Arial Black" panose="020B0604020202020204" pitchFamily="34" charset="0"/>
                <a:ea typeface="+mn-ea"/>
                <a:cs typeface="+mn-cs"/>
              </a:rPr>
              <a:t>El sector bibliotecario es...</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166199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Trabajadores de bibliotecas e información, instituciones (de todo tipo), asociaciones y los servicios e infraestructuras que les sirven de apoyo.</a:t>
            </a:r>
          </a:p>
        </p:txBody>
      </p:sp>
    </p:spTree>
    <p:extLst>
      <p:ext uri="{BB962C8B-B14F-4D97-AF65-F5344CB8AC3E}">
        <p14:creationId xmlns:p14="http://schemas.microsoft.com/office/powerpoint/2010/main" val="33318996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Informe Brundtland, 1987</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338968" cy="221599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El desarrollo sostenible es: "el desarrollo que satisface las necesidades del presente sin comprometer la capacidad de las generaciones futuras para satisfacer sus propias necesidades"</a:t>
            </a:r>
          </a:p>
        </p:txBody>
      </p:sp>
    </p:spTree>
    <p:extLst>
      <p:ext uri="{BB962C8B-B14F-4D97-AF65-F5344CB8AC3E}">
        <p14:creationId xmlns:p14="http://schemas.microsoft.com/office/powerpoint/2010/main" val="216220989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974113"/>
            <a:ext cx="10946391" cy="67710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Informe Brundtland, 1987</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01879"/>
            <a:ext cx="10715888" cy="2215991"/>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El desarrollo sostenible es: "el desarrollo que </a:t>
            </a:r>
            <a:r>
              <a:rPr kumimoji="0" lang="en-US" sz="3600" b="0" i="0" u="none" strike="noStrike" kern="1200" cap="none" spc="30" normalizeH="0" baseline="0" noProof="0">
                <a:ln>
                  <a:noFill/>
                </a:ln>
                <a:solidFill>
                  <a:srgbClr val="49403C"/>
                </a:solidFill>
                <a:effectLst/>
                <a:uLnTx/>
                <a:uFillTx/>
                <a:latin typeface="Arial Black" panose="020B0A04020102020204" pitchFamily="34" charset="0"/>
                <a:ea typeface="+mn-ea"/>
                <a:cs typeface="+mn-cs"/>
              </a:rPr>
              <a:t>satisface las necesidades del presente </a:t>
            </a: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sin comprometer la capacidad de </a:t>
            </a:r>
            <a:r>
              <a:rPr kumimoji="0" lang="en-US" sz="3600" b="0" i="0" u="none" strike="noStrike" kern="1200" cap="none" spc="30" normalizeH="0" baseline="0" noProof="0">
                <a:ln>
                  <a:noFill/>
                </a:ln>
                <a:solidFill>
                  <a:srgbClr val="49403C"/>
                </a:solidFill>
                <a:effectLst/>
                <a:uLnTx/>
                <a:uFillTx/>
                <a:latin typeface="Arial Black" panose="020B0A04020102020204" pitchFamily="34" charset="0"/>
                <a:ea typeface="+mn-ea"/>
                <a:cs typeface="+mn-cs"/>
              </a:rPr>
              <a:t>las generaciones futuras </a:t>
            </a: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para </a:t>
            </a:r>
            <a:r>
              <a:rPr kumimoji="0" lang="en-US" sz="3600" b="0" i="0" u="none" strike="noStrike" kern="1200" cap="none" spc="30" normalizeH="0" baseline="0" noProof="0">
                <a:ln>
                  <a:noFill/>
                </a:ln>
                <a:solidFill>
                  <a:srgbClr val="49403C"/>
                </a:solidFill>
                <a:effectLst/>
                <a:uLnTx/>
                <a:uFillTx/>
                <a:latin typeface="Arial Black" panose="020B0A04020102020204" pitchFamily="34" charset="0"/>
                <a:ea typeface="+mn-ea"/>
                <a:cs typeface="+mn-cs"/>
              </a:rPr>
              <a:t>satisfacer sus propias necesidades</a:t>
            </a:r>
            <a:r>
              <a:rPr kumimoji="0" lang="en-US" sz="36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a:t>
            </a:r>
          </a:p>
        </p:txBody>
      </p:sp>
    </p:spTree>
    <p:extLst>
      <p:ext uri="{BB962C8B-B14F-4D97-AF65-F5344CB8AC3E}">
        <p14:creationId xmlns:p14="http://schemas.microsoft.com/office/powerpoint/2010/main" val="330432552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id="{C96FE483-B094-59E5-4A68-7E3799E1F3A2}"/>
              </a:ext>
            </a:extLst>
          </p:cNvPr>
          <p:cNvGrpSpPr/>
          <p:nvPr/>
        </p:nvGrpSpPr>
        <p:grpSpPr>
          <a:xfrm rot="10800000">
            <a:off x="3430039" y="0"/>
            <a:ext cx="1778548" cy="6858000"/>
            <a:chOff x="0" y="0"/>
            <a:chExt cx="3422705" cy="14540791"/>
          </a:xfrm>
        </p:grpSpPr>
        <p:sp>
          <p:nvSpPr>
            <p:cNvPr id="3" name="AutoShape 4">
              <a:extLst>
                <a:ext uri="{FF2B5EF4-FFF2-40B4-BE49-F238E27FC236}">
                  <a16:creationId xmlns:a16="http://schemas.microsoft.com/office/drawing/2014/main" id="{A3A94EC8-0D12-3997-4BD5-6892D73D7B3F}"/>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5">
              <a:extLst>
                <a:ext uri="{FF2B5EF4-FFF2-40B4-BE49-F238E27FC236}">
                  <a16:creationId xmlns:a16="http://schemas.microsoft.com/office/drawing/2014/main" id="{E76D012C-FE1F-1CD8-AA31-7C5E8AC73BFC}"/>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6">
              <a:extLst>
                <a:ext uri="{FF2B5EF4-FFF2-40B4-BE49-F238E27FC236}">
                  <a16:creationId xmlns:a16="http://schemas.microsoft.com/office/drawing/2014/main" id="{0849C1FE-207A-7FD1-F3F6-FEDB8A699B38}"/>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6" name="Picture 2">
            <a:extLst>
              <a:ext uri="{FF2B5EF4-FFF2-40B4-BE49-F238E27FC236}">
                <a16:creationId xmlns:a16="http://schemas.microsoft.com/office/drawing/2014/main" id="{EE078E96-DE9C-1A34-0A16-F4D6294575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8587" y="0"/>
            <a:ext cx="6983413"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5">
            <a:extLst>
              <a:ext uri="{FF2B5EF4-FFF2-40B4-BE49-F238E27FC236}">
                <a16:creationId xmlns:a16="http://schemas.microsoft.com/office/drawing/2014/main" id="{EE5DA737-32F1-18C5-F889-20E13FE5714A}"/>
              </a:ext>
            </a:extLst>
          </p:cNvPr>
          <p:cNvSpPr txBox="1"/>
          <p:nvPr/>
        </p:nvSpPr>
        <p:spPr>
          <a:xfrm>
            <a:off x="310717" y="2044005"/>
            <a:ext cx="3119321" cy="2954655"/>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s-ES" sz="3200" b="0" i="0" u="none" strike="noStrike" kern="1200" cap="none" spc="210" normalizeH="0" baseline="0" dirty="0">
                <a:ln>
                  <a:noFill/>
                </a:ln>
                <a:solidFill>
                  <a:prstClr val="black">
                    <a:lumMod val="75000"/>
                    <a:lumOff val="25000"/>
                  </a:prstClr>
                </a:solidFill>
                <a:effectLst/>
                <a:uLnTx/>
                <a:uFillTx/>
                <a:latin typeface="Arial Black" panose="020B0604020202020204" pitchFamily="34" charset="0"/>
                <a:ea typeface="+mn-ea"/>
                <a:cs typeface="+mn-cs"/>
              </a:rPr>
              <a:t>La economía del donut y los límites del crecimiento</a:t>
            </a:r>
          </a:p>
        </p:txBody>
      </p:sp>
    </p:spTree>
    <p:extLst>
      <p:ext uri="{BB962C8B-B14F-4D97-AF65-F5344CB8AC3E}">
        <p14:creationId xmlns:p14="http://schemas.microsoft.com/office/powerpoint/2010/main" val="39582880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44946" cy="55399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Los Objetivos de Desarrollo Sostenible de la ONU</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3928676"/>
            <a:ext cx="10338968" cy="1600438"/>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Objetivos de Desarrollo Sostenible</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err="1">
                <a:ln>
                  <a:noFill/>
                </a:ln>
                <a:solidFill>
                  <a:srgbClr val="49403C"/>
                </a:solidFill>
                <a:effectLst/>
                <a:uLnTx/>
                <a:uFillTx/>
                <a:latin typeface="Arial" panose="020B0604020202020204" pitchFamily="34" charset="0"/>
                <a:ea typeface="+mn-ea"/>
                <a:cs typeface="+mn-cs"/>
              </a:rPr>
              <a:t>Movilización de </a:t>
            </a: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recursos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Mecanismos de seguimiento</a:t>
            </a:r>
          </a:p>
        </p:txBody>
      </p:sp>
      <p:sp>
        <p:nvSpPr>
          <p:cNvPr id="6" name="TextBox 4">
            <a:extLst>
              <a:ext uri="{FF2B5EF4-FFF2-40B4-BE49-F238E27FC236}">
                <a16:creationId xmlns:a16="http://schemas.microsoft.com/office/drawing/2014/main" id="{F30C5A0C-796E-ADF1-FECC-930C2A5C7441}"/>
              </a:ext>
            </a:extLst>
          </p:cNvPr>
          <p:cNvSpPr txBox="1"/>
          <p:nvPr/>
        </p:nvSpPr>
        <p:spPr>
          <a:xfrm>
            <a:off x="926516" y="1763407"/>
            <a:ext cx="7184212" cy="2123658"/>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Transformar nuestro mundo: la Agenda 2030 para el Desarrollo Sostenible, acordada en 2015</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Incluye:</a:t>
            </a:r>
          </a:p>
        </p:txBody>
      </p:sp>
      <p:pic>
        <p:nvPicPr>
          <p:cNvPr id="9" name="Picture 8">
            <a:extLst>
              <a:ext uri="{FF2B5EF4-FFF2-40B4-BE49-F238E27FC236}">
                <a16:creationId xmlns:a16="http://schemas.microsoft.com/office/drawing/2014/main" id="{D5D1F798-518D-8C2D-CCF7-401A0C6DDE15}"/>
              </a:ext>
            </a:extLst>
          </p:cNvPr>
          <p:cNvPicPr>
            <a:picLocks noChangeAspect="1"/>
          </p:cNvPicPr>
          <p:nvPr/>
        </p:nvPicPr>
        <p:blipFill>
          <a:blip r:embed="rId3"/>
          <a:stretch>
            <a:fillRect/>
          </a:stretch>
        </p:blipFill>
        <p:spPr>
          <a:xfrm>
            <a:off x="8385599" y="1881191"/>
            <a:ext cx="3045091" cy="3740166"/>
          </a:xfrm>
          <a:prstGeom prst="rect">
            <a:avLst/>
          </a:prstGeom>
        </p:spPr>
      </p:pic>
    </p:spTree>
    <p:extLst>
      <p:ext uri="{BB962C8B-B14F-4D97-AF65-F5344CB8AC3E}">
        <p14:creationId xmlns:p14="http://schemas.microsoft.com/office/powerpoint/2010/main" val="31635662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0946391" cy="61555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Podemos hablar de sostenibilidad...</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2277547"/>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Como cuestión interna de nuestro ámbito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Como cuestión práctica en nuestras relaciones con los demás (usuarios, proveedores, simpatizantes, socios).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32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Como cuestión política</a:t>
            </a:r>
          </a:p>
        </p:txBody>
      </p:sp>
    </p:spTree>
    <p:extLst>
      <p:ext uri="{BB962C8B-B14F-4D97-AF65-F5344CB8AC3E}">
        <p14:creationId xmlns:p14="http://schemas.microsoft.com/office/powerpoint/2010/main" val="2616543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57E6FAAC-4776-8175-6199-DADFFFDEED02}"/>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2423923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77081"/>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40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EJERCICIO</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373966"/>
            <a:ext cx="6428014" cy="2110065"/>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¿Qué significa para usted la sostenibilidad de las bibliotecas?</a:t>
            </a:r>
          </a:p>
        </p:txBody>
      </p:sp>
      <p:pic>
        <p:nvPicPr>
          <p:cNvPr id="10" name="Picture 9" descr="A black tablet with a blue screen&#10;&#10;Description automatically generated">
            <a:extLst>
              <a:ext uri="{FF2B5EF4-FFF2-40B4-BE49-F238E27FC236}">
                <a16:creationId xmlns:a16="http://schemas.microsoft.com/office/drawing/2014/main" id="{D679E79F-056D-734D-2E3E-E31FE9D48F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37460453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EJERCICIO: ¿Qué significa para ti la sostenibilidad de una biblioteca?</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908762"/>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Entra en menti.com (4101 6690), y añade las palabras que consideres más relevantes para definir lo que significa la sostenibilidad para las bibliotecas de tu país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Escribe tus propias ideas en un tweet</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Compare en su mesa y escriba una definición compartida en su rotafolio (240 caracteres)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Intercambia con una mesa vecina y anota en post-its lo que te gusta y lo que añadirías.</a:t>
            </a:r>
          </a:p>
        </p:txBody>
      </p:sp>
    </p:spTree>
    <p:extLst>
      <p:ext uri="{BB962C8B-B14F-4D97-AF65-F5344CB8AC3E}">
        <p14:creationId xmlns:p14="http://schemas.microsoft.com/office/powerpoint/2010/main" val="140113199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54447"/>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600" b="1" i="0" u="none" strike="noStrike" kern="1200" cap="none" spc="220" normalizeH="0" baseline="0" noProof="0" dirty="0">
                <a:ln>
                  <a:noFill/>
                </a:ln>
                <a:solidFill>
                  <a:srgbClr val="FFFFFF"/>
                </a:solidFill>
                <a:effectLst/>
                <a:uLnTx/>
                <a:uFillTx/>
                <a:latin typeface="Arial Black" panose="020B0604020202020204" pitchFamily="34" charset="0"/>
                <a:ea typeface="+mn-ea"/>
                <a:cs typeface="+mn-cs"/>
              </a:rPr>
              <a:t>EJERCICIO</a:t>
            </a:r>
          </a:p>
        </p:txBody>
      </p:sp>
      <p:sp>
        <p:nvSpPr>
          <p:cNvPr id="9" name="TextBox 2">
            <a:extLst>
              <a:ext uri="{FF2B5EF4-FFF2-40B4-BE49-F238E27FC236}">
                <a16:creationId xmlns:a16="http://schemas.microsoft.com/office/drawing/2014/main" id="{D0753C13-22CD-429D-F29E-12E1899148CE}"/>
              </a:ext>
            </a:extLst>
          </p:cNvPr>
          <p:cNvSpPr txBox="1"/>
          <p:nvPr/>
        </p:nvSpPr>
        <p:spPr>
          <a:xfrm>
            <a:off x="5142659" y="1403438"/>
            <a:ext cx="6428014" cy="2110065"/>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err="1">
                <a:ln>
                  <a:noFill/>
                </a:ln>
                <a:solidFill>
                  <a:srgbClr val="49403C"/>
                </a:solidFill>
                <a:effectLst/>
                <a:uLnTx/>
                <a:uFillTx/>
                <a:latin typeface="Arial Black" panose="020B0604020202020204" pitchFamily="34" charset="0"/>
                <a:ea typeface="+mn-ea"/>
                <a:cs typeface="+mn-cs"/>
              </a:rPr>
              <a:t>Definir</a:t>
            </a: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 y </a:t>
            </a:r>
            <a:r>
              <a:rPr kumimoji="0" lang="en-US" sz="4000" b="1" i="0" u="none" strike="noStrike" kern="1200" cap="none" spc="140" normalizeH="0" baseline="0" noProof="0" dirty="0" err="1">
                <a:ln>
                  <a:noFill/>
                </a:ln>
                <a:solidFill>
                  <a:srgbClr val="49403C"/>
                </a:solidFill>
                <a:effectLst/>
                <a:uLnTx/>
                <a:uFillTx/>
                <a:latin typeface="Arial Black" panose="020B0604020202020204" pitchFamily="34" charset="0"/>
                <a:ea typeface="+mn-ea"/>
                <a:cs typeface="+mn-cs"/>
              </a:rPr>
              <a:t>aplicar</a:t>
            </a: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 un </a:t>
            </a:r>
            <a:r>
              <a:rPr kumimoji="0" lang="en-US" sz="4000" b="1" i="0" u="none" strike="noStrike" kern="1200" cap="none" spc="140" normalizeH="0" baseline="0" noProof="0" dirty="0" err="1">
                <a:ln>
                  <a:noFill/>
                </a:ln>
                <a:solidFill>
                  <a:srgbClr val="49403C"/>
                </a:solidFill>
                <a:effectLst/>
                <a:uLnTx/>
                <a:uFillTx/>
                <a:latin typeface="Arial Black" panose="020B0604020202020204" pitchFamily="34" charset="0"/>
                <a:ea typeface="+mn-ea"/>
                <a:cs typeface="+mn-cs"/>
              </a:rPr>
              <a:t>índice</a:t>
            </a: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 de </a:t>
            </a:r>
            <a:r>
              <a:rPr kumimoji="0" lang="en-US" sz="4000" b="1" i="0" u="none" strike="noStrike" kern="1200" cap="none" spc="140" normalizeH="0" baseline="0" noProof="0" dirty="0" err="1">
                <a:ln>
                  <a:noFill/>
                </a:ln>
                <a:solidFill>
                  <a:srgbClr val="49403C"/>
                </a:solidFill>
                <a:effectLst/>
                <a:uLnTx/>
                <a:uFillTx/>
                <a:latin typeface="Arial Black" panose="020B0604020202020204" pitchFamily="34" charset="0"/>
                <a:ea typeface="+mn-ea"/>
                <a:cs typeface="+mn-cs"/>
              </a:rPr>
              <a:t>sostenibilidad</a:t>
            </a: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 del campo de la </a:t>
            </a:r>
            <a:r>
              <a:rPr kumimoji="0" lang="en-US" sz="4000" b="1" i="0" u="none" strike="noStrike" kern="1200" cap="none" spc="140" normalizeH="0" baseline="0" noProof="0" dirty="0" err="1">
                <a:ln>
                  <a:noFill/>
                </a:ln>
                <a:solidFill>
                  <a:srgbClr val="49403C"/>
                </a:solidFill>
                <a:effectLst/>
                <a:uLnTx/>
                <a:uFillTx/>
                <a:latin typeface="Arial Black" panose="020B0604020202020204" pitchFamily="34" charset="0"/>
                <a:ea typeface="+mn-ea"/>
                <a:cs typeface="+mn-cs"/>
              </a:rPr>
              <a:t>biblioteca</a:t>
            </a:r>
            <a:endPar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endParaRPr>
          </a:p>
        </p:txBody>
      </p:sp>
      <p:pic>
        <p:nvPicPr>
          <p:cNvPr id="2" name="Picture 1" descr="A pencil and paper with a square on it&#10;&#10;Description automatically generated">
            <a:extLst>
              <a:ext uri="{FF2B5EF4-FFF2-40B4-BE49-F238E27FC236}">
                <a16:creationId xmlns:a16="http://schemas.microsoft.com/office/drawing/2014/main" id="{31FA6680-374A-118C-1E71-2A04195FDB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18937470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984885"/>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s-ES" sz="3200" b="0" i="0" u="none" strike="noStrike" kern="1200" cap="none" spc="210" normalizeH="0" baseline="0" dirty="0">
                <a:ln>
                  <a:noFill/>
                </a:ln>
                <a:solidFill>
                  <a:prstClr val="black">
                    <a:lumMod val="75000"/>
                    <a:lumOff val="25000"/>
                  </a:prstClr>
                </a:solidFill>
                <a:effectLst/>
                <a:uLnTx/>
                <a:uFillTx/>
                <a:latin typeface="Arial Black" panose="020B0604020202020204" pitchFamily="34" charset="0"/>
                <a:ea typeface="+mn-ea"/>
                <a:cs typeface="+mn-cs"/>
              </a:rPr>
              <a:t>EJERCICIO: Definir y aplicar un índice de sostenibilidad del campo bibliotecario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200876"/>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Lluvia de ideas sobre los factores de sostenibilidad</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Combina tus ideas para llegar a 4-8 factores en total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Asigne una ponderación de 1 a 5 a estos factores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Puntúe su ámbito nacional y la región en cada factor (1-5), y multiplique por las ponderaciones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Discute tus conclusiones y lo que significan</a:t>
            </a:r>
          </a:p>
        </p:txBody>
      </p:sp>
    </p:spTree>
    <p:extLst>
      <p:ext uri="{BB962C8B-B14F-4D97-AF65-F5344CB8AC3E}">
        <p14:creationId xmlns:p14="http://schemas.microsoft.com/office/powerpoint/2010/main" val="288829621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EFF44708-A9C8-27D4-412C-CEBA49955C5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74A965A6-B013-51AF-389D-0A1D25C12DBE}"/>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1A81544-AB78-7537-FAFF-9126A0271F4E}"/>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84D8253A-0914-19CB-FE3A-DCBE472E9B07}"/>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pic>
        <p:nvPicPr>
          <p:cNvPr id="11" name="Picture 10">
            <a:extLst>
              <a:ext uri="{FF2B5EF4-FFF2-40B4-BE49-F238E27FC236}">
                <a16:creationId xmlns:a16="http://schemas.microsoft.com/office/drawing/2014/main" id="{06AB29FA-C82D-AD05-D70F-412792468C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339163"/>
            <a:ext cx="12262884" cy="9197163"/>
          </a:xfrm>
          <a:prstGeom prst="rect">
            <a:avLst/>
          </a:prstGeom>
        </p:spPr>
      </p:pic>
    </p:spTree>
    <p:extLst>
      <p:ext uri="{BB962C8B-B14F-4D97-AF65-F5344CB8AC3E}">
        <p14:creationId xmlns:p14="http://schemas.microsoft.com/office/powerpoint/2010/main" val="419464095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452905"/>
            <a:ext cx="10874829"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Ejemplo </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(pero para decidir dónde llevar a Camila a cenar)</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465555"/>
            <a:ext cx="10338968" cy="3939540"/>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1) Lo que importa (definir mis factores): </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Pruebe </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Cantidad</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Atmósfera</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Precio</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Toca La Macarena</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Salsa de ajo</a:t>
            </a:r>
          </a:p>
        </p:txBody>
      </p:sp>
    </p:spTree>
    <p:extLst>
      <p:ext uri="{BB962C8B-B14F-4D97-AF65-F5344CB8AC3E}">
        <p14:creationId xmlns:p14="http://schemas.microsoft.com/office/powerpoint/2010/main" val="426200236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452905"/>
            <a:ext cx="10874829" cy="1323439"/>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4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Ejemplo </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2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(pero para decidir dónde llevar a Camila)</a:t>
            </a:r>
          </a:p>
        </p:txBody>
      </p:sp>
      <p:sp>
        <p:nvSpPr>
          <p:cNvPr id="8" name="TextBox 4">
            <a:extLst>
              <a:ext uri="{FF2B5EF4-FFF2-40B4-BE49-F238E27FC236}">
                <a16:creationId xmlns:a16="http://schemas.microsoft.com/office/drawing/2014/main" id="{9E0AD43B-1EB8-C221-F5F8-6F67C18C1D98}"/>
              </a:ext>
            </a:extLst>
          </p:cNvPr>
          <p:cNvSpPr txBox="1"/>
          <p:nvPr/>
        </p:nvSpPr>
        <p:spPr>
          <a:xfrm>
            <a:off x="842838" y="2034668"/>
            <a:ext cx="10338968" cy="4370427"/>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2) Asignarles un peso, es decir, cuánto me importan (1 = nada importante, 5 = esencial).</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Gusto (3)</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Cantidad (4)</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Atmósfera (2)</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Precio (3)</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Toca la Macarena (3)</a:t>
            </a:r>
          </a:p>
          <a:p>
            <a:pPr marL="2800350" marR="0" lvl="5" indent="-514350" algn="l" defTabSz="914400" rtl="0" eaLnBrk="1" fontAlgn="auto" latinLnBrk="0" hangingPunct="1">
              <a:lnSpc>
                <a:spcPct val="100000"/>
              </a:lnSpc>
              <a:spcBef>
                <a:spcPts val="600"/>
              </a:spcBef>
              <a:spcAft>
                <a:spcPts val="600"/>
              </a:spcAft>
              <a:buClrTx/>
              <a:buSzTx/>
              <a:buFont typeface="+mj-lt"/>
              <a:buAutoNum type="arabicParenR"/>
              <a:tabLst/>
              <a:defRPr/>
            </a:pPr>
            <a:r>
              <a:rPr kumimoji="0" lang="en-US" sz="2800" b="0" i="0" u="none" strike="noStrike" kern="1200" cap="none" spc="30" normalizeH="0" baseline="0" noProof="0" dirty="0">
                <a:ln>
                  <a:noFill/>
                </a:ln>
                <a:solidFill>
                  <a:srgbClr val="49403C"/>
                </a:solidFill>
                <a:effectLst/>
                <a:uLnTx/>
                <a:uFillTx/>
                <a:latin typeface="Arial" panose="020B0604020202020204" pitchFamily="34" charset="0"/>
                <a:ea typeface="+mn-ea"/>
                <a:cs typeface="+mn-cs"/>
              </a:rPr>
              <a:t>Salsa de ajo (5)</a:t>
            </a:r>
          </a:p>
        </p:txBody>
      </p:sp>
    </p:spTree>
    <p:extLst>
      <p:ext uri="{BB962C8B-B14F-4D97-AF65-F5344CB8AC3E}">
        <p14:creationId xmlns:p14="http://schemas.microsoft.com/office/powerpoint/2010/main" val="13867354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67934" y="281604"/>
            <a:ext cx="10874829" cy="1785104"/>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Ejemplo </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GB" sz="2800" b="1" i="0" u="none" strike="noStrike" kern="1200" cap="none" spc="0" normalizeH="0" baseline="0" noProof="0" dirty="0">
              <a:ln>
                <a:noFill/>
              </a:ln>
              <a:solidFill>
                <a:prstClr val="black">
                  <a:lumMod val="75000"/>
                  <a:lumOff val="25000"/>
                </a:prstClr>
              </a:solidFill>
              <a:effectLst/>
              <a:uLnTx/>
              <a:uFillTx/>
              <a:latin typeface="Univers"/>
              <a:ea typeface="+mn-ea"/>
              <a:cs typeface="Calibri"/>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2800" b="1" i="0" u="none" strike="noStrike" kern="1200" cap="none" spc="0" normalizeH="0" baseline="0" noProof="0" dirty="0">
                <a:ln>
                  <a:noFill/>
                </a:ln>
                <a:solidFill>
                  <a:prstClr val="black">
                    <a:lumMod val="75000"/>
                    <a:lumOff val="25000"/>
                  </a:prstClr>
                </a:solidFill>
                <a:effectLst/>
                <a:uLnTx/>
                <a:uFillTx/>
                <a:latin typeface="Univers"/>
                <a:ea typeface="+mn-ea"/>
                <a:cs typeface="Calibri"/>
              </a:rPr>
              <a:t>3) Valora los restaurantes A y B según los factores</a:t>
            </a:r>
            <a:endParaRPr kumimoji="0" lang="en-GB" sz="2800" b="0" i="0" u="none" strike="noStrike" kern="1200" cap="none" spc="0" normalizeH="0" baseline="0" noProof="0" dirty="0">
              <a:ln>
                <a:noFill/>
              </a:ln>
              <a:solidFill>
                <a:prstClr val="black">
                  <a:lumMod val="75000"/>
                  <a:lumOff val="25000"/>
                </a:prstClr>
              </a:solidFill>
              <a:effectLst/>
              <a:uLnTx/>
              <a:uFillTx/>
              <a:latin typeface="Univers" panose="020B0503020202020204" pitchFamily="34" charset="0"/>
              <a:ea typeface="+mn-ea"/>
              <a:cs typeface="Calibri" panose="020F0502020204030204" pitchFamily="34" charset="0"/>
            </a:endParaRPr>
          </a:p>
        </p:txBody>
      </p:sp>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aphicFrame>
        <p:nvGraphicFramePr>
          <p:cNvPr id="8" name="Table 7">
            <a:extLst>
              <a:ext uri="{FF2B5EF4-FFF2-40B4-BE49-F238E27FC236}">
                <a16:creationId xmlns:a16="http://schemas.microsoft.com/office/drawing/2014/main" id="{BAA1B011-D35D-4225-7710-4252E0A6AC2E}"/>
              </a:ext>
            </a:extLst>
          </p:cNvPr>
          <p:cNvGraphicFramePr>
            <a:graphicFrameLocks noGrp="1"/>
          </p:cNvGraphicFramePr>
          <p:nvPr/>
        </p:nvGraphicFramePr>
        <p:xfrm>
          <a:off x="1127153" y="2450524"/>
          <a:ext cx="9303387" cy="3396505"/>
        </p:xfrm>
        <a:graphic>
          <a:graphicData uri="http://schemas.openxmlformats.org/drawingml/2006/table">
            <a:tbl>
              <a:tblPr firstRow="1" bandRow="1">
                <a:tableStyleId>{5C22544A-7EE6-4342-B048-85BDC9FD1C3A}</a:tableStyleId>
              </a:tblPr>
              <a:tblGrid>
                <a:gridCol w="3101129">
                  <a:extLst>
                    <a:ext uri="{9D8B030D-6E8A-4147-A177-3AD203B41FA5}">
                      <a16:colId xmlns:a16="http://schemas.microsoft.com/office/drawing/2014/main" val="2038814599"/>
                    </a:ext>
                  </a:extLst>
                </a:gridCol>
                <a:gridCol w="3101129">
                  <a:extLst>
                    <a:ext uri="{9D8B030D-6E8A-4147-A177-3AD203B41FA5}">
                      <a16:colId xmlns:a16="http://schemas.microsoft.com/office/drawing/2014/main" val="3569421916"/>
                    </a:ext>
                  </a:extLst>
                </a:gridCol>
                <a:gridCol w="3101129">
                  <a:extLst>
                    <a:ext uri="{9D8B030D-6E8A-4147-A177-3AD203B41FA5}">
                      <a16:colId xmlns:a16="http://schemas.microsoft.com/office/drawing/2014/main" val="3176443745"/>
                    </a:ext>
                  </a:extLst>
                </a:gridCol>
              </a:tblGrid>
              <a:tr h="485215">
                <a:tc>
                  <a:txBody>
                    <a:bodyPr/>
                    <a:lstStyle/>
                    <a:p>
                      <a:pPr algn="r"/>
                      <a:r>
                        <a:rPr lang="en-GB" sz="2400" dirty="0">
                          <a:solidFill>
                            <a:sysClr val="windowText" lastClr="000000"/>
                          </a:solidFill>
                          <a:latin typeface="Univers" panose="020B0503020202020204" pitchFamily="34" charset="0"/>
                        </a:rPr>
                        <a:t>Factor</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Restaurante A</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Restaurante B</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757129"/>
                  </a:ext>
                </a:extLst>
              </a:tr>
              <a:tr h="485215">
                <a:tc>
                  <a:txBody>
                    <a:bodyPr/>
                    <a:lstStyle/>
                    <a:p>
                      <a:pPr algn="r"/>
                      <a:r>
                        <a:rPr lang="en-GB" sz="2400" dirty="0">
                          <a:solidFill>
                            <a:sysClr val="windowText" lastClr="000000"/>
                          </a:solidFill>
                          <a:latin typeface="Univers" panose="020B0503020202020204" pitchFamily="34" charset="0"/>
                        </a:rPr>
                        <a:t>Pruebe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4</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26806600"/>
                  </a:ext>
                </a:extLst>
              </a:tr>
              <a:tr h="485215">
                <a:tc>
                  <a:txBody>
                    <a:bodyPr/>
                    <a:lstStyle/>
                    <a:p>
                      <a:pPr algn="r"/>
                      <a:r>
                        <a:rPr lang="en-GB" sz="2400" dirty="0">
                          <a:solidFill>
                            <a:sysClr val="windowText" lastClr="000000"/>
                          </a:solidFill>
                          <a:latin typeface="Univers" panose="020B0503020202020204" pitchFamily="34" charset="0"/>
                        </a:rPr>
                        <a:t>Cantidad</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08165262"/>
                  </a:ext>
                </a:extLst>
              </a:tr>
              <a:tr h="485215">
                <a:tc>
                  <a:txBody>
                    <a:bodyPr/>
                    <a:lstStyle/>
                    <a:p>
                      <a:pPr algn="r"/>
                      <a:r>
                        <a:rPr lang="en-GB" sz="2400" dirty="0">
                          <a:solidFill>
                            <a:sysClr val="windowText" lastClr="000000"/>
                          </a:solidFill>
                          <a:latin typeface="Univers" panose="020B0503020202020204" pitchFamily="34" charset="0"/>
                        </a:rPr>
                        <a:t>Atmósfera</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150972"/>
                  </a:ext>
                </a:extLst>
              </a:tr>
              <a:tr h="485215">
                <a:tc>
                  <a:txBody>
                    <a:bodyPr/>
                    <a:lstStyle/>
                    <a:p>
                      <a:pPr algn="r"/>
                      <a:r>
                        <a:rPr lang="en-GB" sz="2400" dirty="0">
                          <a:solidFill>
                            <a:sysClr val="windowText" lastClr="000000"/>
                          </a:solidFill>
                          <a:latin typeface="Univers" panose="020B0503020202020204" pitchFamily="34" charset="0"/>
                        </a:rPr>
                        <a:t>Precio</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8568561"/>
                  </a:ext>
                </a:extLst>
              </a:tr>
              <a:tr h="485215">
                <a:tc>
                  <a:txBody>
                    <a:bodyPr/>
                    <a:lstStyle/>
                    <a:p>
                      <a:pPr algn="r"/>
                      <a:r>
                        <a:rPr lang="en-GB" sz="2400" dirty="0">
                          <a:solidFill>
                            <a:sysClr val="windowText" lastClr="000000"/>
                          </a:solidFill>
                          <a:latin typeface="Univers" panose="020B0503020202020204" pitchFamily="34" charset="0"/>
                        </a:rPr>
                        <a:t>Toca La Macarena</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4</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627548"/>
                  </a:ext>
                </a:extLst>
              </a:tr>
              <a:tr h="485215">
                <a:tc>
                  <a:txBody>
                    <a:bodyPr/>
                    <a:lstStyle/>
                    <a:p>
                      <a:pPr algn="r"/>
                      <a:r>
                        <a:rPr lang="en-GB" sz="2400" dirty="0">
                          <a:solidFill>
                            <a:sysClr val="windowText" lastClr="000000"/>
                          </a:solidFill>
                          <a:latin typeface="Univers" panose="020B0503020202020204" pitchFamily="34" charset="0"/>
                        </a:rPr>
                        <a:t>Salsa de ajo</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GB" sz="2400" dirty="0">
                          <a:solidFill>
                            <a:sysClr val="windowText" lastClr="000000"/>
                          </a:solidFill>
                          <a:latin typeface="Univers" panose="020B0503020202020204" pitchFamily="34" charset="0"/>
                        </a:rPr>
                        <a:t>1</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GB" sz="2400" dirty="0">
                          <a:solidFill>
                            <a:sysClr val="windowText" lastClr="000000"/>
                          </a:solidFill>
                          <a:latin typeface="Univers" panose="020B0503020202020204" pitchFamily="34" charset="0"/>
                        </a:rPr>
                        <a:t>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972851330"/>
                  </a:ext>
                </a:extLst>
              </a:tr>
            </a:tbl>
          </a:graphicData>
        </a:graphic>
      </p:graphicFrame>
    </p:spTree>
    <p:extLst>
      <p:ext uri="{BB962C8B-B14F-4D97-AF65-F5344CB8AC3E}">
        <p14:creationId xmlns:p14="http://schemas.microsoft.com/office/powerpoint/2010/main" val="331527994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67934" y="281604"/>
            <a:ext cx="10874829" cy="1785104"/>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dirty="0">
                <a:ln>
                  <a:noFill/>
                </a:ln>
                <a:solidFill>
                  <a:prstClr val="black">
                    <a:lumMod val="75000"/>
                    <a:lumOff val="25000"/>
                  </a:prstClr>
                </a:solidFill>
                <a:effectLst/>
                <a:uLnTx/>
                <a:uFillTx/>
                <a:latin typeface="Arial Black" panose="020B0604020202020204" pitchFamily="34" charset="0"/>
                <a:ea typeface="+mn-ea"/>
                <a:cs typeface="+mn-cs"/>
              </a:rPr>
              <a:t>Ejemplo </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2800" b="1" i="0" u="none" strike="noStrike" kern="1200" cap="none" spc="0" normalizeH="0" baseline="0" noProof="0" dirty="0">
              <a:ln>
                <a:noFill/>
              </a:ln>
              <a:solidFill>
                <a:prstClr val="black">
                  <a:lumMod val="75000"/>
                  <a:lumOff val="25000"/>
                </a:prstClr>
              </a:solidFill>
              <a:effectLst/>
              <a:uLnTx/>
              <a:uFillTx/>
              <a:latin typeface="Univers"/>
              <a:ea typeface="+mn-ea"/>
              <a:cs typeface="Calibri"/>
            </a:endParaRP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2800" b="1" i="0" u="none" strike="noStrike" kern="1200" cap="none" spc="0" normalizeH="0" baseline="0" noProof="0" dirty="0">
                <a:ln>
                  <a:noFill/>
                </a:ln>
                <a:solidFill>
                  <a:prstClr val="black">
                    <a:lumMod val="75000"/>
                    <a:lumOff val="25000"/>
                  </a:prstClr>
                </a:solidFill>
                <a:effectLst/>
                <a:uLnTx/>
                <a:uFillTx/>
                <a:latin typeface="Univers"/>
                <a:ea typeface="+mn-ea"/>
                <a:cs typeface="Calibri"/>
              </a:rPr>
              <a:t>4) Aplica tu índice: puntuación x ponderación, y súmalos </a:t>
            </a:r>
          </a:p>
        </p:txBody>
      </p:sp>
      <p:graphicFrame>
        <p:nvGraphicFramePr>
          <p:cNvPr id="3" name="Table 2">
            <a:extLst>
              <a:ext uri="{FF2B5EF4-FFF2-40B4-BE49-F238E27FC236}">
                <a16:creationId xmlns:a16="http://schemas.microsoft.com/office/drawing/2014/main" id="{F4654A16-7A72-4D6D-356C-741270907B56}"/>
              </a:ext>
            </a:extLst>
          </p:cNvPr>
          <p:cNvGraphicFramePr>
            <a:graphicFrameLocks noGrp="1"/>
          </p:cNvGraphicFramePr>
          <p:nvPr/>
        </p:nvGraphicFramePr>
        <p:xfrm>
          <a:off x="1039061" y="2208536"/>
          <a:ext cx="9303387" cy="4585225"/>
        </p:xfrm>
        <a:graphic>
          <a:graphicData uri="http://schemas.openxmlformats.org/drawingml/2006/table">
            <a:tbl>
              <a:tblPr firstRow="1" bandRow="1">
                <a:tableStyleId>{5C22544A-7EE6-4342-B048-85BDC9FD1C3A}</a:tableStyleId>
              </a:tblPr>
              <a:tblGrid>
                <a:gridCol w="3101129">
                  <a:extLst>
                    <a:ext uri="{9D8B030D-6E8A-4147-A177-3AD203B41FA5}">
                      <a16:colId xmlns:a16="http://schemas.microsoft.com/office/drawing/2014/main" val="2038814599"/>
                    </a:ext>
                  </a:extLst>
                </a:gridCol>
                <a:gridCol w="3101129">
                  <a:extLst>
                    <a:ext uri="{9D8B030D-6E8A-4147-A177-3AD203B41FA5}">
                      <a16:colId xmlns:a16="http://schemas.microsoft.com/office/drawing/2014/main" val="3569421916"/>
                    </a:ext>
                  </a:extLst>
                </a:gridCol>
                <a:gridCol w="3101129">
                  <a:extLst>
                    <a:ext uri="{9D8B030D-6E8A-4147-A177-3AD203B41FA5}">
                      <a16:colId xmlns:a16="http://schemas.microsoft.com/office/drawing/2014/main" val="3176443745"/>
                    </a:ext>
                  </a:extLst>
                </a:gridCol>
              </a:tblGrid>
              <a:tr h="485215">
                <a:tc>
                  <a:txBody>
                    <a:bodyPr/>
                    <a:lstStyle/>
                    <a:p>
                      <a:pPr algn="r"/>
                      <a:r>
                        <a:rPr lang="en-GB" sz="2400" dirty="0">
                          <a:solidFill>
                            <a:sysClr val="windowText" lastClr="000000"/>
                          </a:solidFill>
                          <a:latin typeface="Univers" panose="020B0503020202020204" pitchFamily="34" charset="0"/>
                        </a:rPr>
                        <a:t>Factor</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Restaurante A (puntuación x ponderación)</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Restaurante B (puntuación x ponderación)</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6757129"/>
                  </a:ext>
                </a:extLst>
              </a:tr>
              <a:tr h="485215">
                <a:tc>
                  <a:txBody>
                    <a:bodyPr/>
                    <a:lstStyle/>
                    <a:p>
                      <a:pPr algn="r"/>
                      <a:r>
                        <a:rPr lang="en-GB" sz="2400" dirty="0">
                          <a:solidFill>
                            <a:sysClr val="windowText" lastClr="000000"/>
                          </a:solidFill>
                          <a:latin typeface="Univers" panose="020B0503020202020204" pitchFamily="34" charset="0"/>
                        </a:rPr>
                        <a:t>Pruebe</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4 x 3 = 12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2 x 3 = 6</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26806600"/>
                  </a:ext>
                </a:extLst>
              </a:tr>
              <a:tr h="485215">
                <a:tc>
                  <a:txBody>
                    <a:bodyPr/>
                    <a:lstStyle/>
                    <a:p>
                      <a:pPr algn="r"/>
                      <a:r>
                        <a:rPr lang="en-GB" sz="2400" dirty="0">
                          <a:solidFill>
                            <a:sysClr val="windowText" lastClr="000000"/>
                          </a:solidFill>
                          <a:latin typeface="Univers" panose="020B0503020202020204" pitchFamily="34" charset="0"/>
                        </a:rPr>
                        <a:t>Cantidad</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 x 4 = 12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 x 4 = 20</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08165262"/>
                  </a:ext>
                </a:extLst>
              </a:tr>
              <a:tr h="485215">
                <a:tc>
                  <a:txBody>
                    <a:bodyPr/>
                    <a:lstStyle/>
                    <a:p>
                      <a:pPr algn="r"/>
                      <a:r>
                        <a:rPr lang="en-GB" sz="2400" dirty="0">
                          <a:solidFill>
                            <a:sysClr val="windowText" lastClr="000000"/>
                          </a:solidFill>
                          <a:latin typeface="Univers" panose="020B0503020202020204" pitchFamily="34" charset="0"/>
                        </a:rPr>
                        <a:t>Atmósfera</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 x 3 = 9</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 x 2 = 6</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150972"/>
                  </a:ext>
                </a:extLst>
              </a:tr>
              <a:tr h="485215">
                <a:tc>
                  <a:txBody>
                    <a:bodyPr/>
                    <a:lstStyle/>
                    <a:p>
                      <a:pPr algn="r"/>
                      <a:r>
                        <a:rPr lang="en-GB" sz="2400" dirty="0">
                          <a:solidFill>
                            <a:sysClr val="windowText" lastClr="000000"/>
                          </a:solidFill>
                          <a:latin typeface="Univers" panose="020B0503020202020204" pitchFamily="34" charset="0"/>
                        </a:rPr>
                        <a:t>Precio</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3 x 3 = 9</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 x 3 = 15</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88568561"/>
                  </a:ext>
                </a:extLst>
              </a:tr>
              <a:tr h="485215">
                <a:tc>
                  <a:txBody>
                    <a:bodyPr/>
                    <a:lstStyle/>
                    <a:p>
                      <a:pPr algn="r"/>
                      <a:r>
                        <a:rPr lang="en-GB" sz="2400" dirty="0">
                          <a:solidFill>
                            <a:sysClr val="windowText" lastClr="000000"/>
                          </a:solidFill>
                          <a:latin typeface="Univers" panose="020B0503020202020204" pitchFamily="34" charset="0"/>
                        </a:rPr>
                        <a:t>Toca La Macarena</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4 x 3 = 12</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2 x 3 = 6</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627548"/>
                  </a:ext>
                </a:extLst>
              </a:tr>
              <a:tr h="485215">
                <a:tc>
                  <a:txBody>
                    <a:bodyPr/>
                    <a:lstStyle/>
                    <a:p>
                      <a:pPr algn="r"/>
                      <a:r>
                        <a:rPr lang="en-GB" sz="2400" dirty="0">
                          <a:solidFill>
                            <a:sysClr val="windowText" lastClr="000000"/>
                          </a:solidFill>
                          <a:latin typeface="Univers" panose="020B0503020202020204" pitchFamily="34" charset="0"/>
                        </a:rPr>
                        <a:t>Salsa de ajo</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1 x 5 = 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400" dirty="0">
                          <a:solidFill>
                            <a:sysClr val="windowText" lastClr="000000"/>
                          </a:solidFill>
                          <a:latin typeface="Univers" panose="020B0503020202020204" pitchFamily="34" charset="0"/>
                        </a:rPr>
                        <a:t>5 x 5 = 25</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72851330"/>
                  </a:ext>
                </a:extLst>
              </a:tr>
              <a:tr h="485215">
                <a:tc>
                  <a:txBody>
                    <a:bodyPr/>
                    <a:lstStyle/>
                    <a:p>
                      <a:pPr algn="r"/>
                      <a:r>
                        <a:rPr lang="en-GB" sz="2400" dirty="0">
                          <a:solidFill>
                            <a:sysClr val="windowText" lastClr="000000"/>
                          </a:solidFill>
                          <a:latin typeface="Univers" panose="020B0503020202020204" pitchFamily="34" charset="0"/>
                        </a:rPr>
                        <a:t>TOTAL</a:t>
                      </a:r>
                      <a:endParaRPr lang="en-NL" sz="2400" dirty="0">
                        <a:solidFill>
                          <a:sysClr val="windowText" lastClr="000000"/>
                        </a:solidFill>
                        <a:latin typeface="Univers" panose="020B0503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GB" sz="2400" dirty="0">
                          <a:solidFill>
                            <a:sysClr val="windowText" lastClr="000000"/>
                          </a:solidFill>
                          <a:latin typeface="Univers" panose="020B0503020202020204" pitchFamily="34" charset="0"/>
                        </a:rPr>
                        <a:t>59</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algn="ctr"/>
                      <a:r>
                        <a:rPr lang="en-GB" sz="2400" dirty="0">
                          <a:solidFill>
                            <a:sysClr val="windowText" lastClr="000000"/>
                          </a:solidFill>
                          <a:latin typeface="Univers" panose="020B0503020202020204" pitchFamily="34" charset="0"/>
                        </a:rPr>
                        <a:t>78</a:t>
                      </a:r>
                      <a:endParaRPr lang="en-NL" sz="2400" dirty="0">
                        <a:solidFill>
                          <a:sysClr val="windowText" lastClr="000000"/>
                        </a:solidFill>
                        <a:latin typeface="Univers" panose="020B0503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435561960"/>
                  </a:ext>
                </a:extLst>
              </a:tr>
            </a:tbl>
          </a:graphicData>
        </a:graphic>
      </p:graphicFrame>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356400292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B5301DD-7586-9336-457A-DE6F12B807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7000" y="857250"/>
            <a:ext cx="6858000" cy="5143500"/>
          </a:xfrm>
          <a:prstGeom prst="rect">
            <a:avLst/>
          </a:prstGeom>
        </p:spPr>
      </p:pic>
      <p:grpSp>
        <p:nvGrpSpPr>
          <p:cNvPr id="5" name="Group 7">
            <a:extLst>
              <a:ext uri="{FF2B5EF4-FFF2-40B4-BE49-F238E27FC236}">
                <a16:creationId xmlns:a16="http://schemas.microsoft.com/office/drawing/2014/main" id="{8B5D22CF-4EF0-EEFF-85D2-823814480437}"/>
              </a:ext>
            </a:extLst>
          </p:cNvPr>
          <p:cNvGrpSpPr/>
          <p:nvPr/>
        </p:nvGrpSpPr>
        <p:grpSpPr>
          <a:xfrm rot="14993752" flipH="1">
            <a:off x="10000949" y="3653021"/>
            <a:ext cx="1441889" cy="5998533"/>
            <a:chOff x="0" y="0"/>
            <a:chExt cx="3422705" cy="14540791"/>
          </a:xfrm>
        </p:grpSpPr>
        <p:sp>
          <p:nvSpPr>
            <p:cNvPr id="6" name="AutoShape 8">
              <a:extLst>
                <a:ext uri="{FF2B5EF4-FFF2-40B4-BE49-F238E27FC236}">
                  <a16:creationId xmlns:a16="http://schemas.microsoft.com/office/drawing/2014/main" id="{F3BBC76E-FD96-3DA1-1167-F05910270464}"/>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9">
              <a:extLst>
                <a:ext uri="{FF2B5EF4-FFF2-40B4-BE49-F238E27FC236}">
                  <a16:creationId xmlns:a16="http://schemas.microsoft.com/office/drawing/2014/main" id="{B0179814-FF1F-4309-6F7D-821C277E2441}"/>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10">
              <a:extLst>
                <a:ext uri="{FF2B5EF4-FFF2-40B4-BE49-F238E27FC236}">
                  <a16:creationId xmlns:a16="http://schemas.microsoft.com/office/drawing/2014/main" id="{44013159-D8E2-6ECB-FE72-DEFA801454BA}"/>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1184557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893E3F37-8832-6F94-CB27-B81BD9DF3174}"/>
              </a:ext>
            </a:extLst>
          </p:cNvPr>
          <p:cNvGraphicFramePr>
            <a:graphicFrameLocks/>
          </p:cNvGraphicFramePr>
          <p:nvPr/>
        </p:nvGraphicFramePr>
        <p:xfrm>
          <a:off x="0" y="0"/>
          <a:ext cx="12192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78623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EJERCICIO: Definir y aplicar un índice de sostenibilidad bibliotecaria</a:t>
            </a:r>
          </a:p>
          <a:p>
            <a:pPr marL="0" marR="0" lvl="0" indent="0" algn="l" defTabSz="914400" rtl="0" eaLnBrk="1" fontAlgn="auto" latinLnBrk="0" hangingPunct="1">
              <a:lnSpc>
                <a:spcPct val="100000"/>
              </a:lnSpc>
              <a:spcBef>
                <a:spcPts val="600"/>
              </a:spcBef>
              <a:spcAft>
                <a:spcPts val="600"/>
              </a:spcAft>
              <a:buClrTx/>
              <a:buSzTx/>
              <a:buFontTx/>
              <a:buNone/>
              <a:tabLst/>
              <a:defRPr/>
            </a:pPr>
            <a:endPar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endParaRP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215447"/>
            <a:ext cx="10338968" cy="3785652"/>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Lluvia de ideas sobre los ingredientes de la sostenibilidad</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Combina tus ideas para llegar a 4-8 en total</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Asigne una ponderación de 1 a 5 a estos factores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Puntúe su ámbito nacional y la región en cada factor (1-5), y multiplique por las ponderaciones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Discute tus conclusiones y lo que significan</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US" sz="2800" b="0" i="0" u="none" strike="noStrike" kern="1200" cap="none" spc="30" normalizeH="0" baseline="0" noProof="0">
                <a:ln>
                  <a:noFill/>
                </a:ln>
                <a:solidFill>
                  <a:srgbClr val="49403C"/>
                </a:solidFill>
                <a:effectLst/>
                <a:uLnTx/>
                <a:uFillTx/>
                <a:latin typeface="Arial" panose="020B0604020202020204" pitchFamily="34" charset="0"/>
                <a:ea typeface="+mn-ea"/>
                <a:cs typeface="+mn-cs"/>
              </a:rPr>
              <a:t>Utiliza las hojas que te entreguen.</a:t>
            </a:r>
          </a:p>
        </p:txBody>
      </p:sp>
    </p:spTree>
    <p:extLst>
      <p:ext uri="{BB962C8B-B14F-4D97-AF65-F5344CB8AC3E}">
        <p14:creationId xmlns:p14="http://schemas.microsoft.com/office/powerpoint/2010/main" val="25725371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128569F8-334C-FFB4-AF3C-49B42B4D4E27}"/>
              </a:ext>
            </a:extLst>
          </p:cNvPr>
          <p:cNvSpPr txBox="1"/>
          <p:nvPr/>
        </p:nvSpPr>
        <p:spPr>
          <a:xfrm>
            <a:off x="484867" y="617087"/>
            <a:ext cx="10874829" cy="61555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Plantilla</a:t>
            </a:r>
          </a:p>
        </p:txBody>
      </p:sp>
      <p:grpSp>
        <p:nvGrpSpPr>
          <p:cNvPr id="4" name="Group 7">
            <a:extLst>
              <a:ext uri="{FF2B5EF4-FFF2-40B4-BE49-F238E27FC236}">
                <a16:creationId xmlns:a16="http://schemas.microsoft.com/office/drawing/2014/main" id="{F75EE986-F29A-D450-2E2D-C390A5CDE846}"/>
              </a:ext>
            </a:extLst>
          </p:cNvPr>
          <p:cNvGrpSpPr/>
          <p:nvPr/>
        </p:nvGrpSpPr>
        <p:grpSpPr>
          <a:xfrm rot="14993752" flipH="1">
            <a:off x="10000949" y="3653021"/>
            <a:ext cx="1441889" cy="5998533"/>
            <a:chOff x="0" y="0"/>
            <a:chExt cx="3422705" cy="14540791"/>
          </a:xfrm>
        </p:grpSpPr>
        <p:sp>
          <p:nvSpPr>
            <p:cNvPr id="5" name="AutoShape 8">
              <a:extLst>
                <a:ext uri="{FF2B5EF4-FFF2-40B4-BE49-F238E27FC236}">
                  <a16:creationId xmlns:a16="http://schemas.microsoft.com/office/drawing/2014/main" id="{886F970B-CE81-E417-B6C5-149F12FEC58D}"/>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9">
              <a:extLst>
                <a:ext uri="{FF2B5EF4-FFF2-40B4-BE49-F238E27FC236}">
                  <a16:creationId xmlns:a16="http://schemas.microsoft.com/office/drawing/2014/main" id="{21B6F811-66D7-F084-27CC-7CBDDDDACF33}"/>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10">
              <a:extLst>
                <a:ext uri="{FF2B5EF4-FFF2-40B4-BE49-F238E27FC236}">
                  <a16:creationId xmlns:a16="http://schemas.microsoft.com/office/drawing/2014/main" id="{2E604451-C7C1-864E-D1D3-A03FB9D41CD6}"/>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graphicFrame>
        <p:nvGraphicFramePr>
          <p:cNvPr id="8" name="Table 7">
            <a:extLst>
              <a:ext uri="{FF2B5EF4-FFF2-40B4-BE49-F238E27FC236}">
                <a16:creationId xmlns:a16="http://schemas.microsoft.com/office/drawing/2014/main" id="{5E0064A4-88F7-B1D0-5496-CDA9B780148B}"/>
              </a:ext>
            </a:extLst>
          </p:cNvPr>
          <p:cNvGraphicFramePr>
            <a:graphicFrameLocks noGrp="1"/>
          </p:cNvGraphicFramePr>
          <p:nvPr/>
        </p:nvGraphicFramePr>
        <p:xfrm>
          <a:off x="609598" y="1797534"/>
          <a:ext cx="10750098" cy="3983410"/>
        </p:xfrm>
        <a:graphic>
          <a:graphicData uri="http://schemas.openxmlformats.org/drawingml/2006/table">
            <a:tbl>
              <a:tblPr firstRow="1" bandRow="1">
                <a:tableStyleId>{5C22544A-7EE6-4342-B048-85BDC9FD1C3A}</a:tableStyleId>
              </a:tblPr>
              <a:tblGrid>
                <a:gridCol w="2181227">
                  <a:extLst>
                    <a:ext uri="{9D8B030D-6E8A-4147-A177-3AD203B41FA5}">
                      <a16:colId xmlns:a16="http://schemas.microsoft.com/office/drawing/2014/main" val="3363653967"/>
                    </a:ext>
                  </a:extLst>
                </a:gridCol>
                <a:gridCol w="1600200">
                  <a:extLst>
                    <a:ext uri="{9D8B030D-6E8A-4147-A177-3AD203B41FA5}">
                      <a16:colId xmlns:a16="http://schemas.microsoft.com/office/drawing/2014/main" val="2615933981"/>
                    </a:ext>
                  </a:extLst>
                </a:gridCol>
                <a:gridCol w="1809750">
                  <a:extLst>
                    <a:ext uri="{9D8B030D-6E8A-4147-A177-3AD203B41FA5}">
                      <a16:colId xmlns:a16="http://schemas.microsoft.com/office/drawing/2014/main" val="558635398"/>
                    </a:ext>
                  </a:extLst>
                </a:gridCol>
                <a:gridCol w="1781175">
                  <a:extLst>
                    <a:ext uri="{9D8B030D-6E8A-4147-A177-3AD203B41FA5}">
                      <a16:colId xmlns:a16="http://schemas.microsoft.com/office/drawing/2014/main" val="1474679744"/>
                    </a:ext>
                  </a:extLst>
                </a:gridCol>
                <a:gridCol w="1809750">
                  <a:extLst>
                    <a:ext uri="{9D8B030D-6E8A-4147-A177-3AD203B41FA5}">
                      <a16:colId xmlns:a16="http://schemas.microsoft.com/office/drawing/2014/main" val="4131234476"/>
                    </a:ext>
                  </a:extLst>
                </a:gridCol>
                <a:gridCol w="1567996">
                  <a:extLst>
                    <a:ext uri="{9D8B030D-6E8A-4147-A177-3AD203B41FA5}">
                      <a16:colId xmlns:a16="http://schemas.microsoft.com/office/drawing/2014/main" val="1030574938"/>
                    </a:ext>
                  </a:extLst>
                </a:gridCol>
              </a:tblGrid>
              <a:tr h="534554">
                <a:tc>
                  <a:txBody>
                    <a:bodyPr/>
                    <a:lstStyle/>
                    <a:p>
                      <a:pPr algn="ctr"/>
                      <a:r>
                        <a:rPr lang="nl-NL" sz="2000">
                          <a:solidFill>
                            <a:sysClr val="windowText" lastClr="000000"/>
                          </a:solidFill>
                          <a:latin typeface="Arial Black" panose="020B0A04020102020204" pitchFamily="34" charset="0"/>
                        </a:rPr>
                        <a:t>Factor de sostenibilidad</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Ponderación</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Puntuación del país (1-5)</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Totales por país</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lang="nl-NL" sz="2000">
                          <a:solidFill>
                            <a:sysClr val="windowText" lastClr="000000"/>
                          </a:solidFill>
                          <a:latin typeface="Arial Black" panose="020B0A04020102020204" pitchFamily="34" charset="0"/>
                        </a:rPr>
                        <a:t>Puntuación de la región (1-5)</a:t>
                      </a:r>
                      <a:endParaRPr lang="en-GB" sz="2000">
                        <a:solidFill>
                          <a:sysClr val="windowText" lastClr="000000"/>
                        </a:solidFill>
                        <a:latin typeface="Arial Black" panose="020B0A04020102020204" pitchFamily="34" charset="0"/>
                      </a:endParaRPr>
                    </a:p>
                    <a:p>
                      <a:pPr algn="ct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pPr algn="ctr"/>
                      <a:r>
                        <a:rPr lang="nl-NL" sz="2000">
                          <a:solidFill>
                            <a:sysClr val="windowText" lastClr="000000"/>
                          </a:solidFill>
                          <a:latin typeface="Arial Black" panose="020B0A04020102020204" pitchFamily="34" charset="0"/>
                        </a:rPr>
                        <a:t>Totales por región</a:t>
                      </a:r>
                      <a:endParaRPr lang="en-GB" sz="2000">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11442548"/>
                  </a:ext>
                </a:extLst>
              </a:tr>
              <a:tr h="534554">
                <a:tc>
                  <a:txBody>
                    <a:bodyPr/>
                    <a:lstStyle/>
                    <a:p>
                      <a:pPr algn="ctr"/>
                      <a:r>
                        <a:rPr lang="nl-NL" sz="2000">
                          <a:solidFill>
                            <a:sysClr val="windowText" lastClr="000000"/>
                          </a:solidFill>
                          <a:latin typeface="Arial Black" panose="020B0A04020102020204" pitchFamily="34" charset="0"/>
                        </a:rPr>
                        <a:t>A</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8692454"/>
                  </a:ext>
                </a:extLst>
              </a:tr>
              <a:tr h="534554">
                <a:tc>
                  <a:txBody>
                    <a:bodyPr/>
                    <a:lstStyle/>
                    <a:p>
                      <a:pPr algn="ctr"/>
                      <a:r>
                        <a:rPr lang="nl-NL" sz="2000">
                          <a:solidFill>
                            <a:sysClr val="windowText" lastClr="000000"/>
                          </a:solidFill>
                          <a:latin typeface="Arial Black" panose="020B0A04020102020204" pitchFamily="34" charset="0"/>
                        </a:rPr>
                        <a:t>B</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21795700"/>
                  </a:ext>
                </a:extLst>
              </a:tr>
              <a:tr h="534554">
                <a:tc>
                  <a:txBody>
                    <a:bodyPr/>
                    <a:lstStyle/>
                    <a:p>
                      <a:pPr algn="ctr"/>
                      <a:r>
                        <a:rPr lang="nl-NL" sz="2000">
                          <a:solidFill>
                            <a:sysClr val="windowText" lastClr="000000"/>
                          </a:solidFill>
                          <a:latin typeface="Arial Black" panose="020B0A04020102020204" pitchFamily="34" charset="0"/>
                        </a:rPr>
                        <a:t>C</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236691"/>
                  </a:ext>
                </a:extLst>
              </a:tr>
              <a:tr h="534554">
                <a:tc>
                  <a:txBody>
                    <a:bodyPr/>
                    <a:lstStyle/>
                    <a:p>
                      <a:pPr algn="ctr"/>
                      <a:r>
                        <a:rPr lang="nl-NL" sz="2000">
                          <a:solidFill>
                            <a:sysClr val="windowText" lastClr="000000"/>
                          </a:solidFill>
                          <a:latin typeface="Arial Black" panose="020B0A04020102020204" pitchFamily="34" charset="0"/>
                        </a:rPr>
                        <a:t>D</a:t>
                      </a:r>
                      <a:endParaRPr lang="en-GB" sz="2000">
                        <a:solidFill>
                          <a:sysClr val="windowText" lastClr="000000"/>
                        </a:solidFill>
                        <a:latin typeface="Arial Black" panose="020B0A04020102020204" pitchFamily="34" charset="0"/>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5378089"/>
                  </a:ext>
                </a:extLst>
              </a:tr>
              <a:tr h="534554">
                <a:tc>
                  <a:txBody>
                    <a:bodyPr/>
                    <a:lstStyle/>
                    <a:p>
                      <a:pPr algn="ctr"/>
                      <a:endParaRPr lang="en-GB">
                        <a:solidFill>
                          <a:sysClr val="windowText" lastClr="000000"/>
                        </a:solidFill>
                      </a:endParaRP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lumMod val="65000"/>
                      </a:schemeClr>
                    </a:solidFill>
                  </a:tcPr>
                </a:tc>
                <a:tc>
                  <a:txBody>
                    <a:bodyPr/>
                    <a:lstStyle/>
                    <a:p>
                      <a:pPr algn="ctr"/>
                      <a:r>
                        <a:rPr lang="nl-NL" sz="2400" b="1">
                          <a:solidFill>
                            <a:sysClr val="windowText" lastClr="000000"/>
                          </a:solidFill>
                          <a:latin typeface="Arial Black" panose="020B0A04020102020204" pitchFamily="34" charset="0"/>
                        </a:rPr>
                        <a:t>TOTAL = </a:t>
                      </a:r>
                      <a:endParaRPr lang="en-GB" sz="2400" b="1">
                        <a:solidFill>
                          <a:sysClr val="windowText" lastClr="000000"/>
                        </a:solidFill>
                        <a:latin typeface="Arial Black" panose="020B0A04020102020204" pitchFamily="34" charset="0"/>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marL="0" marR="0" lvl="0" indent="0" algn="ctr" defTabSz="609630" rtl="0" eaLnBrk="1" fontAlgn="auto" latinLnBrk="0" hangingPunct="1">
                        <a:lnSpc>
                          <a:spcPct val="100000"/>
                        </a:lnSpc>
                        <a:spcBef>
                          <a:spcPts val="0"/>
                        </a:spcBef>
                        <a:spcAft>
                          <a:spcPts val="0"/>
                        </a:spcAft>
                        <a:buClrTx/>
                        <a:buSzTx/>
                        <a:buFontTx/>
                        <a:buNone/>
                        <a:tabLst/>
                        <a:defRPr/>
                      </a:pPr>
                      <a:r>
                        <a:rPr lang="nl-NL" sz="2400" b="1" kern="1200">
                          <a:solidFill>
                            <a:sysClr val="windowText" lastClr="000000"/>
                          </a:solidFill>
                          <a:latin typeface="Arial Black" panose="020B0A04020102020204" pitchFamily="34" charset="0"/>
                          <a:ea typeface="+mn-ea"/>
                          <a:cs typeface="+mn-cs"/>
                        </a:rPr>
                        <a:t>TOTAL = </a:t>
                      </a:r>
                      <a:endParaRPr lang="en-GB" sz="2400" b="1" kern="1200">
                        <a:solidFill>
                          <a:sysClr val="windowText" lastClr="000000"/>
                        </a:solidFill>
                        <a:latin typeface="Arial Black" panose="020B0A04020102020204" pitchFamily="34" charset="0"/>
                        <a:ea typeface="+mn-ea"/>
                        <a:cs typeface="+mn-cs"/>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bg1"/>
                    </a:solidFill>
                  </a:tcPr>
                </a:tc>
                <a:tc>
                  <a:txBody>
                    <a:bodyPr/>
                    <a:lstStyle/>
                    <a:p>
                      <a:pPr algn="ctr"/>
                      <a:endParaRPr lang="en-GB">
                        <a:solidFill>
                          <a:sysClr val="windowText" lastClr="000000"/>
                        </a:solidFill>
                      </a:endParaRPr>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628397434"/>
                  </a:ext>
                </a:extLst>
              </a:tr>
            </a:tbl>
          </a:graphicData>
        </a:graphic>
      </p:graphicFrame>
    </p:spTree>
    <p:extLst>
      <p:ext uri="{BB962C8B-B14F-4D97-AF65-F5344CB8AC3E}">
        <p14:creationId xmlns:p14="http://schemas.microsoft.com/office/powerpoint/2010/main" val="210097940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up of a light bulb&#10;&#10;Description automatically generated with medium confidence">
            <a:extLst>
              <a:ext uri="{FF2B5EF4-FFF2-40B4-BE49-F238E27FC236}">
                <a16:creationId xmlns:a16="http://schemas.microsoft.com/office/drawing/2014/main" id="{BFB3FC74-3476-E3FE-2C37-F6047748745B}"/>
              </a:ext>
            </a:extLst>
          </p:cNvPr>
          <p:cNvPicPr>
            <a:picLocks noChangeAspect="1"/>
          </p:cNvPicPr>
          <p:nvPr/>
        </p:nvPicPr>
        <p:blipFill rotWithShape="1">
          <a:blip r:embed="rId2">
            <a:extLst>
              <a:ext uri="{28A0092B-C50C-407E-A947-70E740481C1C}">
                <a14:useLocalDpi xmlns:a14="http://schemas.microsoft.com/office/drawing/2010/main" val="0"/>
              </a:ext>
            </a:extLst>
          </a:blip>
          <a:srcRect l="40769" r="9231"/>
          <a:stretch/>
        </p:blipFill>
        <p:spPr>
          <a:xfrm>
            <a:off x="6096000" y="0"/>
            <a:ext cx="6094194" cy="6858000"/>
          </a:xfrm>
          <a:prstGeom prst="rect">
            <a:avLst/>
          </a:prstGeom>
        </p:spPr>
      </p:pic>
      <p:sp>
        <p:nvSpPr>
          <p:cNvPr id="3" name="TextBox 2">
            <a:extLst>
              <a:ext uri="{FF2B5EF4-FFF2-40B4-BE49-F238E27FC236}">
                <a16:creationId xmlns:a16="http://schemas.microsoft.com/office/drawing/2014/main" id="{3CD5CCB7-AA95-EF48-452D-29EAFBD46D65}"/>
              </a:ext>
            </a:extLst>
          </p:cNvPr>
          <p:cNvSpPr txBox="1"/>
          <p:nvPr/>
        </p:nvSpPr>
        <p:spPr>
          <a:xfrm>
            <a:off x="6264302" y="6427112"/>
            <a:ext cx="3531704"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Foto: Matt Botsford en </a:t>
            </a:r>
            <a:r>
              <a:rPr kumimoji="0" lang="en-GB" sz="1100" b="0" i="0" u="none" strike="noStrike" kern="1200" cap="none" spc="0" normalizeH="0" baseline="0" noProof="0" err="1">
                <a:ln>
                  <a:noFill/>
                </a:ln>
                <a:solidFill>
                  <a:prstClr val="black"/>
                </a:solidFill>
                <a:effectLst/>
                <a:uLnTx/>
                <a:uFillTx/>
                <a:latin typeface="Univers" panose="020B0503020202020204" pitchFamily="34" charset="0"/>
                <a:ea typeface="+mn-ea"/>
                <a:cs typeface="+mn-cs"/>
              </a:rPr>
              <a:t>Unsplash</a:t>
            </a:r>
            <a:r>
              <a:rPr kumimoji="0" lang="en-GB" sz="1100" b="0" i="0" u="none" strike="noStrike" kern="1200" cap="none" spc="0" normalizeH="0" baseline="0" noProof="0">
                <a:ln>
                  <a:noFill/>
                </a:ln>
                <a:solidFill>
                  <a:prstClr val="black"/>
                </a:solidFill>
                <a:effectLst/>
                <a:uLnTx/>
                <a:uFillTx/>
                <a:latin typeface="Univers" panose="020B0503020202020204" pitchFamily="34" charset="0"/>
                <a:ea typeface="+mn-ea"/>
                <a:cs typeface="+mn-cs"/>
              </a:rPr>
              <a:t>, unsplash.com/photos/OKLqGsCT8qs</a:t>
            </a:r>
          </a:p>
        </p:txBody>
      </p:sp>
      <p:grpSp>
        <p:nvGrpSpPr>
          <p:cNvPr id="4" name="Group 2">
            <a:extLst>
              <a:ext uri="{FF2B5EF4-FFF2-40B4-BE49-F238E27FC236}">
                <a16:creationId xmlns:a16="http://schemas.microsoft.com/office/drawing/2014/main" id="{EEF1B57C-9E3C-FBA5-5A78-20436ECF648F}"/>
              </a:ext>
            </a:extLst>
          </p:cNvPr>
          <p:cNvGrpSpPr/>
          <p:nvPr/>
        </p:nvGrpSpPr>
        <p:grpSpPr>
          <a:xfrm rot="10800000">
            <a:off x="4317449" y="-2"/>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736599" y="2350339"/>
            <a:ext cx="3213101" cy="1477328"/>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140" normalizeH="0" baseline="0" noProof="0" dirty="0" err="1">
                <a:ln>
                  <a:noFill/>
                </a:ln>
                <a:solidFill>
                  <a:srgbClr val="49403C"/>
                </a:solidFill>
                <a:effectLst/>
                <a:uLnTx/>
                <a:uFillTx/>
                <a:latin typeface="Arial Black" panose="020B0604020202020204" pitchFamily="34" charset="0"/>
                <a:ea typeface="+mn-ea"/>
                <a:cs typeface="+mn-cs"/>
              </a:rPr>
              <a:t>Comparta</a:t>
            </a:r>
            <a:r>
              <a:rPr kumimoji="0" lang="en-US" sz="32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 sus </a:t>
            </a:r>
            <a:r>
              <a:rPr kumimoji="0" lang="en-US" sz="3200" b="1" i="0" u="none" strike="noStrike" kern="1200" cap="none" spc="140" normalizeH="0" baseline="0" noProof="0" dirty="0" err="1">
                <a:ln>
                  <a:noFill/>
                </a:ln>
                <a:solidFill>
                  <a:srgbClr val="49403C"/>
                </a:solidFill>
                <a:effectLst/>
                <a:uLnTx/>
                <a:uFillTx/>
                <a:latin typeface="Arial Black" panose="020B0604020202020204" pitchFamily="34" charset="0"/>
                <a:ea typeface="+mn-ea"/>
                <a:cs typeface="+mn-cs"/>
              </a:rPr>
              <a:t>conclusiones</a:t>
            </a:r>
            <a:endParaRPr kumimoji="0" lang="en-US" sz="32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endParaRPr>
          </a:p>
        </p:txBody>
      </p:sp>
    </p:spTree>
    <p:extLst>
      <p:ext uri="{BB962C8B-B14F-4D97-AF65-F5344CB8AC3E}">
        <p14:creationId xmlns:p14="http://schemas.microsoft.com/office/powerpoint/2010/main" val="358033267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6" y="1403438"/>
            <a:ext cx="3328373" cy="534121"/>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0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COMPROMISO</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2014895"/>
            <a:ext cx="6428014" cy="282821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Realice este ejercicio en su propio ámbito nacional: ¿qué resultados obtiene?</a:t>
            </a:r>
          </a:p>
        </p:txBody>
      </p:sp>
      <p:pic>
        <p:nvPicPr>
          <p:cNvPr id="11" name="Picture 10" descr="A handshake with colored sleeves&#10;&#10;Description automatically generated">
            <a:extLst>
              <a:ext uri="{FF2B5EF4-FFF2-40B4-BE49-F238E27FC236}">
                <a16:creationId xmlns:a16="http://schemas.microsoft.com/office/drawing/2014/main" id="{F9AF3BD5-55D0-0DBE-2BF9-D269CEFDC4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2162262"/>
            <a:ext cx="2387600" cy="2387600"/>
          </a:xfrm>
          <a:prstGeom prst="rect">
            <a:avLst/>
          </a:prstGeom>
        </p:spPr>
      </p:pic>
    </p:spTree>
    <p:extLst>
      <p:ext uri="{BB962C8B-B14F-4D97-AF65-F5344CB8AC3E}">
        <p14:creationId xmlns:p14="http://schemas.microsoft.com/office/powerpoint/2010/main" val="16256052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2092316" y="-5396396"/>
            <a:ext cx="15242259" cy="16659080"/>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1D2C8ADD-7929-9CC1-F114-F04BF4FF69CC}"/>
              </a:ext>
            </a:extLst>
          </p:cNvPr>
          <p:cNvSpPr txBox="1"/>
          <p:nvPr/>
        </p:nvSpPr>
        <p:spPr>
          <a:xfrm>
            <a:off x="2791036" y="2053536"/>
            <a:ext cx="6609928" cy="879609"/>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7200" b="1" i="0" u="none" strike="noStrike" kern="0" cap="none" spc="0" normalizeH="0" baseline="0" noProof="0" dirty="0">
                <a:ln>
                  <a:noFill/>
                </a:ln>
                <a:solidFill>
                  <a:srgbClr val="FFFFFF"/>
                </a:solidFill>
                <a:effectLst/>
                <a:uLnTx/>
                <a:uFillTx/>
                <a:latin typeface="Rubik"/>
                <a:ea typeface="Rubik"/>
                <a:cs typeface="Rubik"/>
                <a:sym typeface="Rubik"/>
              </a:rPr>
              <a:t>Estrategia de la IFLA 2024-2029</a:t>
            </a:r>
            <a:endParaRPr kumimoji="0" sz="9600"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6" name="Google Shape;67;p13">
            <a:extLst>
              <a:ext uri="{FF2B5EF4-FFF2-40B4-BE49-F238E27FC236}">
                <a16:creationId xmlns:a16="http://schemas.microsoft.com/office/drawing/2014/main" id="{E279BEDE-4F6E-1350-833C-DB9BF1CB32F3}"/>
              </a:ext>
            </a:extLst>
          </p:cNvPr>
          <p:cNvPicPr preferRelativeResize="0"/>
          <p:nvPr/>
        </p:nvPicPr>
        <p:blipFill>
          <a:blip r:embed="rId3">
            <a:alphaModFix/>
          </a:blip>
          <a:srcRect t="-9722" r="74262" b="-1"/>
          <a:stretch/>
        </p:blipFill>
        <p:spPr>
          <a:xfrm>
            <a:off x="11130844" y="1"/>
            <a:ext cx="965200" cy="1080703"/>
          </a:xfrm>
          <a:prstGeom prst="rect">
            <a:avLst/>
          </a:prstGeom>
          <a:noFill/>
          <a:ln>
            <a:noFill/>
          </a:ln>
        </p:spPr>
      </p:pic>
    </p:spTree>
    <p:extLst>
      <p:ext uri="{BB962C8B-B14F-4D97-AF65-F5344CB8AC3E}">
        <p14:creationId xmlns:p14="http://schemas.microsoft.com/office/powerpoint/2010/main" val="223446044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2092316" y="-5396396"/>
            <a:ext cx="15242259" cy="16659080"/>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2" name="Rectangle 1">
            <a:extLst>
              <a:ext uri="{FF2B5EF4-FFF2-40B4-BE49-F238E27FC236}">
                <a16:creationId xmlns:a16="http://schemas.microsoft.com/office/drawing/2014/main" id="{B43C9F13-FD74-D80B-BB12-E78D0C4FEBE7}"/>
              </a:ext>
            </a:extLst>
          </p:cNvPr>
          <p:cNvSpPr/>
          <p:nvPr/>
        </p:nvSpPr>
        <p:spPr>
          <a:xfrm>
            <a:off x="0" y="0"/>
            <a:ext cx="12192000" cy="6858000"/>
          </a:xfrm>
          <a:prstGeom prst="rect">
            <a:avLst/>
          </a:prstGeom>
          <a:solidFill>
            <a:srgbClr val="FFFFFF">
              <a:alpha val="7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lang="en-NL" sz="1867"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1D2C8ADD-7929-9CC1-F114-F04BF4FF69CC}"/>
              </a:ext>
            </a:extLst>
          </p:cNvPr>
          <p:cNvSpPr txBox="1"/>
          <p:nvPr/>
        </p:nvSpPr>
        <p:spPr>
          <a:xfrm>
            <a:off x="804532" y="938936"/>
            <a:ext cx="10582936" cy="879609"/>
          </a:xfrm>
          <a:prstGeom prst="rect">
            <a:avLst/>
          </a:prstGeom>
          <a:noFill/>
          <a:ln>
            <a:noFill/>
          </a:ln>
        </p:spPr>
        <p:txBody>
          <a:bodyPr spcFirstLastPara="1" wrap="square" lIns="121900" tIns="121900" rIns="121900" bIns="121900" anchor="t" anchorCtr="0">
            <a:noAutofit/>
          </a:bodyPr>
          <a:lstStyle/>
          <a:p>
            <a:pPr marL="0" marR="0" lvl="0" indent="0" algn="l" defTabSz="1219170" rtl="0" eaLnBrk="1" fontAlgn="auto" latinLnBrk="0" hangingPunct="1">
              <a:lnSpc>
                <a:spcPct val="80000"/>
              </a:lnSpc>
              <a:spcBef>
                <a:spcPts val="0"/>
              </a:spcBef>
              <a:spcAft>
                <a:spcPts val="0"/>
              </a:spcAft>
              <a:buClr>
                <a:srgbClr val="000000"/>
              </a:buClr>
              <a:buSzTx/>
              <a:buFontTx/>
              <a:buNone/>
              <a:tabLst/>
              <a:defRPr/>
            </a:pPr>
            <a:r>
              <a:rPr kumimoji="0" lang="es-ES" sz="4267" b="1" i="1" u="none" strike="noStrike" kern="0" cap="none" spc="0" normalizeH="0" baseline="0" noProof="0" dirty="0">
                <a:ln>
                  <a:noFill/>
                </a:ln>
                <a:solidFill>
                  <a:srgbClr val="000000"/>
                </a:solidFill>
                <a:effectLst/>
                <a:uLnTx/>
                <a:uFillTx/>
                <a:latin typeface="Rubik"/>
                <a:ea typeface="Rubik"/>
                <a:cs typeface="Rubik"/>
                <a:sym typeface="Rubik"/>
              </a:rPr>
              <a:t>Una nueva visión</a:t>
            </a:r>
          </a:p>
          <a:p>
            <a:pPr marL="0" marR="0" lvl="0" indent="0" algn="l" defTabSz="1219170" rtl="0" eaLnBrk="1" fontAlgn="auto" latinLnBrk="0" hangingPunct="1">
              <a:lnSpc>
                <a:spcPct val="80000"/>
              </a:lnSpc>
              <a:spcBef>
                <a:spcPts val="0"/>
              </a:spcBef>
              <a:spcAft>
                <a:spcPts val="0"/>
              </a:spcAft>
              <a:buClr>
                <a:srgbClr val="000000"/>
              </a:buClr>
              <a:buSzTx/>
              <a:buFontTx/>
              <a:buNone/>
              <a:tabLst/>
              <a:defRPr/>
            </a:pPr>
            <a:endParaRPr kumimoji="0" lang="es-ES" sz="4267" b="1" i="0" u="none" strike="noStrike" kern="0" cap="none" spc="0" normalizeH="0" baseline="0" noProof="0" dirty="0">
              <a:ln>
                <a:noFill/>
              </a:ln>
              <a:solidFill>
                <a:srgbClr val="000000"/>
              </a:solidFill>
              <a:effectLst/>
              <a:uLnTx/>
              <a:uFillTx/>
              <a:latin typeface="Rubik"/>
              <a:ea typeface="Rubik"/>
              <a:cs typeface="Rubik"/>
              <a:sym typeface="Rubik"/>
            </a:endParaRPr>
          </a:p>
          <a:p>
            <a:pPr marL="0" marR="0" lvl="0" indent="0" algn="l" defTabSz="1219170" rtl="0" eaLnBrk="1" fontAlgn="auto" latinLnBrk="0" hangingPunct="1">
              <a:lnSpc>
                <a:spcPct val="80000"/>
              </a:lnSpc>
              <a:spcBef>
                <a:spcPts val="0"/>
              </a:spcBef>
              <a:spcAft>
                <a:spcPts val="0"/>
              </a:spcAft>
              <a:buClr>
                <a:srgbClr val="000000"/>
              </a:buClr>
              <a:buSzTx/>
              <a:buFontTx/>
              <a:buNone/>
              <a:tabLst/>
              <a:defRPr/>
            </a:pPr>
            <a:r>
              <a:rPr kumimoji="0" lang="es-ES" sz="7200" b="1" i="0" u="none" strike="noStrike" kern="0" cap="none" spc="0" normalizeH="0" baseline="0" noProof="0" dirty="0">
                <a:ln>
                  <a:noFill/>
                </a:ln>
                <a:solidFill>
                  <a:srgbClr val="000000"/>
                </a:solidFill>
                <a:effectLst/>
                <a:uLnTx/>
                <a:uFillTx/>
                <a:latin typeface="Rubik"/>
                <a:ea typeface="Rubik"/>
                <a:cs typeface="Rubik"/>
                <a:sym typeface="Rubik"/>
              </a:rPr>
              <a:t>Un futuro </a:t>
            </a:r>
            <a:r>
              <a:rPr lang="es-ES" sz="7200" b="1" kern="0" dirty="0">
                <a:solidFill>
                  <a:srgbClr val="000000"/>
                </a:solidFill>
                <a:latin typeface="Rubik"/>
                <a:ea typeface="Rubik"/>
                <a:cs typeface="Rubik"/>
                <a:sym typeface="Rubik"/>
              </a:rPr>
              <a:t>s</a:t>
            </a:r>
            <a:r>
              <a:rPr kumimoji="0" lang="es-ES" sz="7200" b="1" i="0" u="none" strike="noStrike" kern="0" cap="none" spc="0" normalizeH="0" baseline="0" noProof="0" dirty="0" err="1">
                <a:ln>
                  <a:noFill/>
                </a:ln>
                <a:solidFill>
                  <a:srgbClr val="000000"/>
                </a:solidFill>
                <a:effectLst/>
                <a:uLnTx/>
                <a:uFillTx/>
                <a:latin typeface="Rubik"/>
                <a:ea typeface="Rubik"/>
                <a:cs typeface="Rubik"/>
                <a:sym typeface="Rubik"/>
              </a:rPr>
              <a:t>ostenible</a:t>
            </a:r>
            <a:r>
              <a:rPr kumimoji="0" lang="es-ES" sz="7200" b="1" i="0" u="none" strike="noStrike" kern="0" cap="none" spc="0" normalizeH="0" baseline="0" noProof="0" dirty="0">
                <a:ln>
                  <a:noFill/>
                </a:ln>
                <a:solidFill>
                  <a:srgbClr val="000000"/>
                </a:solidFill>
                <a:effectLst/>
                <a:uLnTx/>
                <a:uFillTx/>
                <a:latin typeface="Rubik"/>
                <a:ea typeface="Rubik"/>
                <a:cs typeface="Rubik"/>
                <a:sym typeface="Rubik"/>
              </a:rPr>
              <a:t> para todos a través del conocimiento</a:t>
            </a:r>
          </a:p>
          <a:p>
            <a:pPr marL="0" marR="0" lvl="0" indent="0" algn="l" defTabSz="1219170" rtl="0" eaLnBrk="1" fontAlgn="auto" latinLnBrk="0" hangingPunct="1">
              <a:lnSpc>
                <a:spcPct val="80000"/>
              </a:lnSpc>
              <a:spcBef>
                <a:spcPts val="0"/>
              </a:spcBef>
              <a:spcAft>
                <a:spcPts val="0"/>
              </a:spcAft>
              <a:buClr>
                <a:srgbClr val="000000"/>
              </a:buClr>
              <a:buSzTx/>
              <a:buFontTx/>
              <a:buNone/>
              <a:tabLst/>
              <a:defRPr/>
            </a:pPr>
            <a:r>
              <a:rPr kumimoji="0" lang="es-ES" sz="7200" b="1" i="0" u="none" strike="noStrike" kern="0" cap="none" spc="0" normalizeH="0" baseline="0" noProof="0" dirty="0">
                <a:ln>
                  <a:noFill/>
                </a:ln>
                <a:solidFill>
                  <a:srgbClr val="000000"/>
                </a:solidFill>
                <a:effectLst/>
                <a:uLnTx/>
                <a:uFillTx/>
                <a:latin typeface="Rubik"/>
                <a:ea typeface="Rubik"/>
                <a:cs typeface="Rubik"/>
                <a:sym typeface="Rubik"/>
              </a:rPr>
              <a:t>y la Información.</a:t>
            </a:r>
            <a:endParaRPr kumimoji="0" lang="es-ES" sz="9600" b="1" i="0" u="none" strike="noStrike" kern="0" cap="none" spc="0" normalizeH="0" baseline="0" noProof="0" dirty="0">
              <a:ln>
                <a:noFill/>
              </a:ln>
              <a:solidFill>
                <a:srgbClr val="000000"/>
              </a:solidFill>
              <a:effectLst/>
              <a:uLnTx/>
              <a:uFillTx/>
              <a:latin typeface="Rubik"/>
              <a:ea typeface="Rubik"/>
              <a:cs typeface="Rubik"/>
              <a:sym typeface="Rubik"/>
            </a:endParaRPr>
          </a:p>
        </p:txBody>
      </p:sp>
      <p:pic>
        <p:nvPicPr>
          <p:cNvPr id="6" name="Google Shape;67;p13">
            <a:extLst>
              <a:ext uri="{FF2B5EF4-FFF2-40B4-BE49-F238E27FC236}">
                <a16:creationId xmlns:a16="http://schemas.microsoft.com/office/drawing/2014/main" id="{E279BEDE-4F6E-1350-833C-DB9BF1CB32F3}"/>
              </a:ext>
            </a:extLst>
          </p:cNvPr>
          <p:cNvPicPr preferRelativeResize="0"/>
          <p:nvPr/>
        </p:nvPicPr>
        <p:blipFill>
          <a:blip r:embed="rId3">
            <a:alphaModFix/>
          </a:blip>
          <a:srcRect t="-9722" r="74262" b="-1"/>
          <a:stretch/>
        </p:blipFill>
        <p:spPr>
          <a:xfrm>
            <a:off x="11115223" y="1"/>
            <a:ext cx="965200" cy="1080703"/>
          </a:xfrm>
          <a:prstGeom prst="rect">
            <a:avLst/>
          </a:prstGeom>
          <a:noFill/>
          <a:ln>
            <a:noFill/>
          </a:ln>
        </p:spPr>
      </p:pic>
    </p:spTree>
    <p:extLst>
      <p:ext uri="{BB962C8B-B14F-4D97-AF65-F5344CB8AC3E}">
        <p14:creationId xmlns:p14="http://schemas.microsoft.com/office/powerpoint/2010/main" val="288279991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8740861" y="3630704"/>
            <a:ext cx="3705140" cy="3680085"/>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26FB3845-D618-51AA-4801-82CBB84DD3BD}"/>
              </a:ext>
            </a:extLst>
          </p:cNvPr>
          <p:cNvSpPr txBox="1"/>
          <p:nvPr/>
        </p:nvSpPr>
        <p:spPr>
          <a:xfrm>
            <a:off x="9719733" y="5079441"/>
            <a:ext cx="2339763" cy="782611"/>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FFFFFF"/>
                </a:solidFill>
                <a:effectLst/>
                <a:uLnTx/>
                <a:uFillTx/>
                <a:latin typeface="Rubik"/>
                <a:ea typeface="Rubik"/>
                <a:cs typeface="Rubik"/>
                <a:sym typeface="Rubik"/>
              </a:rPr>
              <a:t>Estrategia de la IFLA 2024-2029</a:t>
            </a:r>
            <a:endParaRPr kumimoji="0" sz="3733"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6" name="Google Shape;56;p13">
            <a:extLst>
              <a:ext uri="{FF2B5EF4-FFF2-40B4-BE49-F238E27FC236}">
                <a16:creationId xmlns:a16="http://schemas.microsoft.com/office/drawing/2014/main" id="{B3F0E3E3-E00D-D084-0C88-23C105B37F45}"/>
              </a:ext>
            </a:extLst>
          </p:cNvPr>
          <p:cNvPicPr preferRelativeResize="0"/>
          <p:nvPr/>
        </p:nvPicPr>
        <p:blipFill rotWithShape="1">
          <a:blip r:embed="rId3">
            <a:alphaModFix amt="61000"/>
          </a:blip>
          <a:srcRect/>
          <a:stretch/>
        </p:blipFill>
        <p:spPr>
          <a:xfrm rot="20997049">
            <a:off x="482977" y="323321"/>
            <a:ext cx="8562843" cy="6288628"/>
          </a:xfrm>
          <a:prstGeom prst="rect">
            <a:avLst/>
          </a:prstGeom>
          <a:noFill/>
          <a:ln>
            <a:noFill/>
          </a:ln>
        </p:spPr>
      </p:pic>
      <p:pic>
        <p:nvPicPr>
          <p:cNvPr id="7" name="Google Shape;57;p13">
            <a:extLst>
              <a:ext uri="{FF2B5EF4-FFF2-40B4-BE49-F238E27FC236}">
                <a16:creationId xmlns:a16="http://schemas.microsoft.com/office/drawing/2014/main" id="{7283B183-638A-5623-57AE-15E0616344B1}"/>
              </a:ext>
            </a:extLst>
          </p:cNvPr>
          <p:cNvPicPr preferRelativeResize="0"/>
          <p:nvPr/>
        </p:nvPicPr>
        <p:blipFill>
          <a:blip r:embed="rId4">
            <a:alphaModFix/>
          </a:blip>
          <a:stretch>
            <a:fillRect/>
          </a:stretch>
        </p:blipFill>
        <p:spPr>
          <a:xfrm>
            <a:off x="591897" y="1800942"/>
            <a:ext cx="2260697" cy="1948777"/>
          </a:xfrm>
          <a:prstGeom prst="rect">
            <a:avLst/>
          </a:prstGeom>
          <a:noFill/>
          <a:ln>
            <a:noFill/>
          </a:ln>
        </p:spPr>
      </p:pic>
      <p:sp>
        <p:nvSpPr>
          <p:cNvPr id="8" name="Google Shape;58;p13">
            <a:extLst>
              <a:ext uri="{FF2B5EF4-FFF2-40B4-BE49-F238E27FC236}">
                <a16:creationId xmlns:a16="http://schemas.microsoft.com/office/drawing/2014/main" id="{435EAF5E-F845-1C63-73D1-ABCE753FDB08}"/>
              </a:ext>
            </a:extLst>
          </p:cNvPr>
          <p:cNvSpPr txBox="1"/>
          <p:nvPr/>
        </p:nvSpPr>
        <p:spPr>
          <a:xfrm>
            <a:off x="3124684" y="1770446"/>
            <a:ext cx="5942632" cy="1170516"/>
          </a:xfrm>
          <a:prstGeom prst="rect">
            <a:avLst/>
          </a:prstGeom>
          <a:noFill/>
          <a:ln>
            <a:noFill/>
          </a:ln>
        </p:spPr>
        <p:txBody>
          <a:bodyPr spcFirstLastPara="1" wrap="square" lIns="0" tIns="121900" rIns="121900" bIns="121900"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5600" b="1" i="0" u="none" strike="noStrike" kern="0" cap="none" spc="0" normalizeH="0" baseline="0" noProof="0" dirty="0">
                <a:ln>
                  <a:noFill/>
                </a:ln>
                <a:solidFill>
                  <a:srgbClr val="7C1C1A"/>
                </a:solidFill>
                <a:effectLst/>
                <a:uLnTx/>
                <a:uFillTx/>
                <a:latin typeface="Rubik"/>
                <a:ea typeface="Rubik"/>
                <a:cs typeface="Rubik"/>
                <a:sym typeface="Rubik"/>
              </a:rPr>
              <a:t>Área de impacto 1</a:t>
            </a:r>
            <a:endParaRPr kumimoji="0" sz="5600" b="1" i="0" u="none" strike="noStrike" kern="0" cap="none" spc="0" normalizeH="0" baseline="0" noProof="0" dirty="0">
              <a:ln>
                <a:noFill/>
              </a:ln>
              <a:solidFill>
                <a:srgbClr val="7C1C1A"/>
              </a:solidFill>
              <a:effectLst/>
              <a:uLnTx/>
              <a:uFillTx/>
              <a:latin typeface="Rubik"/>
              <a:ea typeface="Rubik"/>
              <a:cs typeface="Rubik"/>
              <a:sym typeface="Rubik"/>
            </a:endParaRPr>
          </a:p>
          <a:p>
            <a:pPr marL="0" marR="0" lvl="0" indent="0" algn="l" defTabSz="1219170" rtl="0" eaLnBrk="1" fontAlgn="auto" latinLnBrk="0" hangingPunct="1">
              <a:lnSpc>
                <a:spcPct val="100000"/>
              </a:lnSpc>
              <a:spcBef>
                <a:spcPts val="0"/>
              </a:spcBef>
              <a:spcAft>
                <a:spcPts val="0"/>
              </a:spcAft>
              <a:buClr>
                <a:srgbClr val="000000"/>
              </a:buClr>
              <a:buSzPts val="1100"/>
              <a:buFontTx/>
              <a:buNone/>
              <a:tabLst/>
              <a:defRPr/>
            </a:pPr>
            <a:r>
              <a:rPr kumimoji="0" lang="es-ES" sz="3733" b="0" i="0" u="none" strike="noStrike" kern="0" cap="none" spc="0" normalizeH="0" baseline="0" noProof="0" dirty="0">
                <a:ln>
                  <a:noFill/>
                </a:ln>
                <a:solidFill>
                  <a:srgbClr val="FFFFFF"/>
                </a:solidFill>
                <a:effectLst/>
                <a:uLnTx/>
                <a:uFillTx/>
                <a:latin typeface="Rubik"/>
                <a:ea typeface="Rubik"/>
                <a:cs typeface="Rubik"/>
                <a:sym typeface="Rubik"/>
              </a:rPr>
              <a:t>Las bibliotecas están conectadas</a:t>
            </a:r>
          </a:p>
          <a:p>
            <a:pPr marL="0" marR="0" lvl="0" indent="0" algn="l" defTabSz="1219170" rtl="0" eaLnBrk="1" fontAlgn="auto" latinLnBrk="0" hangingPunct="1">
              <a:lnSpc>
                <a:spcPct val="100000"/>
              </a:lnSpc>
              <a:spcBef>
                <a:spcPts val="0"/>
              </a:spcBef>
              <a:spcAft>
                <a:spcPts val="0"/>
              </a:spcAft>
              <a:buClr>
                <a:srgbClr val="000000"/>
              </a:buClr>
              <a:buSzPts val="1100"/>
              <a:buFontTx/>
              <a:buNone/>
              <a:tabLst/>
              <a:defRPr/>
            </a:pPr>
            <a:r>
              <a:rPr kumimoji="0" lang="es-ES" sz="3733" b="0" i="0" u="none" strike="noStrike" kern="0" cap="none" spc="0" normalizeH="0" baseline="0" noProof="0" dirty="0">
                <a:ln>
                  <a:noFill/>
                </a:ln>
                <a:solidFill>
                  <a:srgbClr val="FFFFFF"/>
                </a:solidFill>
                <a:effectLst/>
                <a:uLnTx/>
                <a:uFillTx/>
                <a:latin typeface="Rubik"/>
                <a:ea typeface="Rubik"/>
                <a:cs typeface="Rubik"/>
                <a:sym typeface="Rubik"/>
              </a:rPr>
              <a:t>y motivadas a través de</a:t>
            </a:r>
          </a:p>
          <a:p>
            <a:pPr marL="0" marR="0" lvl="0" indent="0" algn="l" defTabSz="1219170" rtl="0" eaLnBrk="1" fontAlgn="auto" latinLnBrk="0" hangingPunct="1">
              <a:lnSpc>
                <a:spcPct val="100000"/>
              </a:lnSpc>
              <a:spcBef>
                <a:spcPts val="0"/>
              </a:spcBef>
              <a:spcAft>
                <a:spcPts val="0"/>
              </a:spcAft>
              <a:buClr>
                <a:srgbClr val="000000"/>
              </a:buClr>
              <a:buSzPts val="1100"/>
              <a:buFontTx/>
              <a:buNone/>
              <a:tabLst/>
              <a:defRPr/>
            </a:pPr>
            <a:r>
              <a:rPr kumimoji="0" lang="es-ES" sz="3733" b="0" i="0" u="none" strike="noStrike" kern="0" cap="none" spc="0" normalizeH="0" baseline="0" noProof="0" dirty="0">
                <a:ln>
                  <a:noFill/>
                </a:ln>
                <a:solidFill>
                  <a:srgbClr val="FFFFFF"/>
                </a:solidFill>
                <a:effectLst/>
                <a:uLnTx/>
                <a:uFillTx/>
                <a:latin typeface="Rubik"/>
                <a:ea typeface="Rubik"/>
                <a:cs typeface="Rubik"/>
                <a:sym typeface="Rubik"/>
              </a:rPr>
              <a:t>comunidades profesionales</a:t>
            </a:r>
          </a:p>
          <a:p>
            <a:pPr marL="0" marR="0" lvl="0" indent="0" algn="l" defTabSz="1219170" rtl="0" eaLnBrk="1" fontAlgn="auto" latinLnBrk="0" hangingPunct="1">
              <a:lnSpc>
                <a:spcPct val="100000"/>
              </a:lnSpc>
              <a:spcBef>
                <a:spcPts val="0"/>
              </a:spcBef>
              <a:spcAft>
                <a:spcPts val="0"/>
              </a:spcAft>
              <a:buClr>
                <a:srgbClr val="000000"/>
              </a:buClr>
              <a:buSzPts val="1100"/>
              <a:buFontTx/>
              <a:buNone/>
              <a:tabLst/>
              <a:defRPr/>
            </a:pPr>
            <a:r>
              <a:rPr kumimoji="0" lang="es-ES" sz="3733" b="0" i="0" u="none" strike="noStrike" kern="0" cap="none" spc="0" normalizeH="0" baseline="0" noProof="0" dirty="0">
                <a:ln>
                  <a:noFill/>
                </a:ln>
                <a:solidFill>
                  <a:srgbClr val="FFFFFF"/>
                </a:solidFill>
                <a:effectLst/>
                <a:uLnTx/>
                <a:uFillTx/>
                <a:latin typeface="Rubik"/>
                <a:ea typeface="Rubik"/>
                <a:cs typeface="Rubik"/>
                <a:sym typeface="Rubik"/>
              </a:rPr>
              <a:t>dinámicas y globales</a:t>
            </a:r>
            <a:endParaRPr kumimoji="0" sz="6400" b="1" i="0" u="none" strike="noStrike" kern="0" cap="none" spc="0" normalizeH="0" baseline="0" noProof="0" dirty="0">
              <a:ln>
                <a:noFill/>
              </a:ln>
              <a:solidFill>
                <a:srgbClr val="DA5451"/>
              </a:solidFill>
              <a:effectLst/>
              <a:uLnTx/>
              <a:uFillTx/>
              <a:latin typeface="Rubik"/>
              <a:ea typeface="Rubik"/>
              <a:cs typeface="Rubik"/>
              <a:sym typeface="Rubik"/>
            </a:endParaRPr>
          </a:p>
        </p:txBody>
      </p:sp>
      <p:pic>
        <p:nvPicPr>
          <p:cNvPr id="9" name="Google Shape;67;p13">
            <a:extLst>
              <a:ext uri="{FF2B5EF4-FFF2-40B4-BE49-F238E27FC236}">
                <a16:creationId xmlns:a16="http://schemas.microsoft.com/office/drawing/2014/main" id="{793B48AF-EC5E-3612-DA3C-D41FC037A964}"/>
              </a:ext>
            </a:extLst>
          </p:cNvPr>
          <p:cNvPicPr preferRelativeResize="0"/>
          <p:nvPr/>
        </p:nvPicPr>
        <p:blipFill>
          <a:blip r:embed="rId5">
            <a:alphaModFix/>
          </a:blip>
          <a:srcRect t="-9722" r="74262" b="-1"/>
          <a:stretch/>
        </p:blipFill>
        <p:spPr>
          <a:xfrm>
            <a:off x="11115223" y="1"/>
            <a:ext cx="965200" cy="1080703"/>
          </a:xfrm>
          <a:prstGeom prst="rect">
            <a:avLst/>
          </a:prstGeom>
          <a:noFill/>
          <a:ln>
            <a:noFill/>
          </a:ln>
        </p:spPr>
      </p:pic>
    </p:spTree>
    <p:extLst>
      <p:ext uri="{BB962C8B-B14F-4D97-AF65-F5344CB8AC3E}">
        <p14:creationId xmlns:p14="http://schemas.microsoft.com/office/powerpoint/2010/main" val="66035749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8740861" y="3630704"/>
            <a:ext cx="3705140" cy="3680085"/>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26FB3845-D618-51AA-4801-82CBB84DD3BD}"/>
              </a:ext>
            </a:extLst>
          </p:cNvPr>
          <p:cNvSpPr txBox="1"/>
          <p:nvPr/>
        </p:nvSpPr>
        <p:spPr>
          <a:xfrm>
            <a:off x="9719733" y="5079441"/>
            <a:ext cx="2339763" cy="782611"/>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FFFFFF"/>
                </a:solidFill>
                <a:effectLst/>
                <a:uLnTx/>
                <a:uFillTx/>
                <a:latin typeface="Rubik"/>
                <a:ea typeface="Rubik"/>
                <a:cs typeface="Rubik"/>
                <a:sym typeface="Rubik"/>
              </a:rPr>
              <a:t>Estrategia de la IFLA 2024-2029</a:t>
            </a:r>
            <a:endParaRPr kumimoji="0" sz="3733"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9" name="Google Shape;67;p13">
            <a:extLst>
              <a:ext uri="{FF2B5EF4-FFF2-40B4-BE49-F238E27FC236}">
                <a16:creationId xmlns:a16="http://schemas.microsoft.com/office/drawing/2014/main" id="{793B48AF-EC5E-3612-DA3C-D41FC037A964}"/>
              </a:ext>
            </a:extLst>
          </p:cNvPr>
          <p:cNvPicPr preferRelativeResize="0"/>
          <p:nvPr/>
        </p:nvPicPr>
        <p:blipFill>
          <a:blip r:embed="rId3">
            <a:alphaModFix/>
          </a:blip>
          <a:srcRect t="-9722" r="74262" b="-1"/>
          <a:stretch/>
        </p:blipFill>
        <p:spPr>
          <a:xfrm>
            <a:off x="11115223" y="1"/>
            <a:ext cx="965200" cy="1080703"/>
          </a:xfrm>
          <a:prstGeom prst="rect">
            <a:avLst/>
          </a:prstGeom>
          <a:noFill/>
          <a:ln>
            <a:noFill/>
          </a:ln>
        </p:spPr>
      </p:pic>
      <p:pic>
        <p:nvPicPr>
          <p:cNvPr id="2" name="Google Shape;60;p13">
            <a:extLst>
              <a:ext uri="{FF2B5EF4-FFF2-40B4-BE49-F238E27FC236}">
                <a16:creationId xmlns:a16="http://schemas.microsoft.com/office/drawing/2014/main" id="{78767A33-B725-CB49-2C95-319E37C16DEA}"/>
              </a:ext>
            </a:extLst>
          </p:cNvPr>
          <p:cNvPicPr preferRelativeResize="0"/>
          <p:nvPr/>
        </p:nvPicPr>
        <p:blipFill rotWithShape="1">
          <a:blip r:embed="rId4">
            <a:alphaModFix amt="61000"/>
          </a:blip>
          <a:srcRect/>
          <a:stretch/>
        </p:blipFill>
        <p:spPr>
          <a:xfrm rot="259053">
            <a:off x="98429" y="212666"/>
            <a:ext cx="9472535" cy="5958556"/>
          </a:xfrm>
          <a:prstGeom prst="rect">
            <a:avLst/>
          </a:prstGeom>
          <a:noFill/>
          <a:ln>
            <a:noFill/>
          </a:ln>
        </p:spPr>
      </p:pic>
      <p:pic>
        <p:nvPicPr>
          <p:cNvPr id="5" name="Google Shape;61;p13">
            <a:extLst>
              <a:ext uri="{FF2B5EF4-FFF2-40B4-BE49-F238E27FC236}">
                <a16:creationId xmlns:a16="http://schemas.microsoft.com/office/drawing/2014/main" id="{2BB2EB5F-C1AA-4411-B5EF-BFD3E8AF77B6}"/>
              </a:ext>
            </a:extLst>
          </p:cNvPr>
          <p:cNvPicPr preferRelativeResize="0"/>
          <p:nvPr/>
        </p:nvPicPr>
        <p:blipFill>
          <a:blip r:embed="rId5">
            <a:alphaModFix/>
          </a:blip>
          <a:stretch>
            <a:fillRect/>
          </a:stretch>
        </p:blipFill>
        <p:spPr>
          <a:xfrm>
            <a:off x="6773335" y="2757347"/>
            <a:ext cx="1750704" cy="1882387"/>
          </a:xfrm>
          <a:prstGeom prst="rect">
            <a:avLst/>
          </a:prstGeom>
          <a:noFill/>
          <a:ln>
            <a:noFill/>
          </a:ln>
        </p:spPr>
      </p:pic>
      <p:sp>
        <p:nvSpPr>
          <p:cNvPr id="10" name="Google Shape;62;p13">
            <a:extLst>
              <a:ext uri="{FF2B5EF4-FFF2-40B4-BE49-F238E27FC236}">
                <a16:creationId xmlns:a16="http://schemas.microsoft.com/office/drawing/2014/main" id="{72D7E2E8-C468-51DA-5E84-B702A2CFB379}"/>
              </a:ext>
            </a:extLst>
          </p:cNvPr>
          <p:cNvSpPr txBox="1"/>
          <p:nvPr/>
        </p:nvSpPr>
        <p:spPr>
          <a:xfrm>
            <a:off x="964305" y="1413828"/>
            <a:ext cx="5571964" cy="685905"/>
          </a:xfrm>
          <a:prstGeom prst="rect">
            <a:avLst/>
          </a:prstGeom>
          <a:noFill/>
          <a:ln>
            <a:noFill/>
          </a:ln>
        </p:spPr>
        <p:txBody>
          <a:bodyPr spcFirstLastPara="1" wrap="square" lIns="0" tIns="162533" rIns="162533" bIns="162533" anchor="t"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n" sz="5600" b="1" i="0" u="none" strike="noStrike" kern="0" cap="none" spc="0" normalizeH="0" baseline="0" noProof="0" dirty="0">
                <a:ln>
                  <a:noFill/>
                </a:ln>
                <a:solidFill>
                  <a:srgbClr val="0A4B52"/>
                </a:solidFill>
                <a:effectLst/>
                <a:uLnTx/>
                <a:uFillTx/>
                <a:latin typeface="Rubik"/>
                <a:ea typeface="Rubik"/>
                <a:cs typeface="Rubik"/>
                <a:sym typeface="Rubik"/>
              </a:rPr>
              <a:t>Área de impacto 2</a:t>
            </a:r>
            <a:endParaRPr kumimoji="0" sz="5600" b="1" i="0" u="none" strike="noStrike" kern="0" cap="none" spc="0" normalizeH="0" baseline="0" noProof="0" dirty="0">
              <a:ln>
                <a:noFill/>
              </a:ln>
              <a:solidFill>
                <a:srgbClr val="0A4B52"/>
              </a:solidFill>
              <a:effectLst/>
              <a:uLnTx/>
              <a:uFillTx/>
              <a:latin typeface="Rubik"/>
              <a:ea typeface="Rubik"/>
              <a:cs typeface="Rubik"/>
              <a:sym typeface="Rubik"/>
            </a:endParaRPr>
          </a:p>
          <a:p>
            <a:pPr marL="0" marR="0" lvl="0" indent="0" algn="r" defTabSz="1219170" rtl="0" eaLnBrk="1" fontAlgn="auto" latinLnBrk="0" hangingPunct="1">
              <a:lnSpc>
                <a:spcPct val="100000"/>
              </a:lnSpc>
              <a:spcBef>
                <a:spcPts val="0"/>
              </a:spcBef>
              <a:spcAft>
                <a:spcPts val="0"/>
              </a:spcAft>
              <a:buClr>
                <a:srgbClr val="000000"/>
              </a:buClr>
              <a:buSzPts val="1100"/>
              <a:buFontTx/>
              <a:buNone/>
              <a:tabLst/>
              <a:defRPr/>
            </a:pPr>
            <a:r>
              <a:rPr kumimoji="0" lang="es-ES" sz="3600" b="0" i="0" u="none" strike="noStrike" kern="0" cap="none" spc="0" normalizeH="0" baseline="0" noProof="0" dirty="0">
                <a:ln>
                  <a:noFill/>
                </a:ln>
                <a:solidFill>
                  <a:srgbClr val="FFFFFF"/>
                </a:solidFill>
                <a:effectLst/>
                <a:uLnTx/>
                <a:uFillTx/>
                <a:latin typeface="Rubik"/>
                <a:ea typeface="Rubik"/>
                <a:cs typeface="Rubik"/>
                <a:sym typeface="Rubik"/>
              </a:rPr>
              <a:t>Las bibliotecas son reconocidas, representadas y</a:t>
            </a:r>
            <a:r>
              <a:rPr lang="es-ES" sz="3600" kern="0" dirty="0">
                <a:solidFill>
                  <a:srgbClr val="FFFFFF"/>
                </a:solidFill>
                <a:latin typeface="Rubik"/>
                <a:ea typeface="Rubik"/>
                <a:cs typeface="Rubik"/>
                <a:sym typeface="Rubik"/>
              </a:rPr>
              <a:t> </a:t>
            </a:r>
            <a:r>
              <a:rPr kumimoji="0" lang="es-ES" sz="3600" b="0" i="0" u="none" strike="noStrike" kern="0" cap="none" spc="0" normalizeH="0" baseline="0" noProof="0" dirty="0">
                <a:ln>
                  <a:noFill/>
                </a:ln>
                <a:solidFill>
                  <a:srgbClr val="FFFFFF"/>
                </a:solidFill>
                <a:effectLst/>
                <a:uLnTx/>
                <a:uFillTx/>
                <a:latin typeface="Rubik"/>
                <a:ea typeface="Rubik"/>
                <a:cs typeface="Rubik"/>
                <a:sym typeface="Rubik"/>
              </a:rPr>
              <a:t>valoradas como aliadas</a:t>
            </a:r>
            <a:endParaRPr kumimoji="0" sz="6600" b="1" i="0" u="none" strike="noStrike" kern="0" cap="none" spc="0" normalizeH="0" baseline="0" noProof="0" dirty="0">
              <a:ln>
                <a:noFill/>
              </a:ln>
              <a:solidFill>
                <a:srgbClr val="118693"/>
              </a:solidFill>
              <a:effectLst/>
              <a:uLnTx/>
              <a:uFillTx/>
              <a:latin typeface="Rubik"/>
              <a:ea typeface="Rubik"/>
              <a:cs typeface="Rubik"/>
              <a:sym typeface="Rubik"/>
            </a:endParaRPr>
          </a:p>
        </p:txBody>
      </p:sp>
    </p:spTree>
    <p:extLst>
      <p:ext uri="{BB962C8B-B14F-4D97-AF65-F5344CB8AC3E}">
        <p14:creationId xmlns:p14="http://schemas.microsoft.com/office/powerpoint/2010/main" val="358437258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D0F7C14D-3407-1B59-7D42-D43D180939B9}"/>
              </a:ext>
            </a:extLst>
          </p:cNvPr>
          <p:cNvSpPr/>
          <p:nvPr/>
        </p:nvSpPr>
        <p:spPr>
          <a:xfrm>
            <a:off x="8740861" y="3630704"/>
            <a:ext cx="3705140" cy="3680085"/>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2"/>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26FB3845-D618-51AA-4801-82CBB84DD3BD}"/>
              </a:ext>
            </a:extLst>
          </p:cNvPr>
          <p:cNvSpPr txBox="1"/>
          <p:nvPr/>
        </p:nvSpPr>
        <p:spPr>
          <a:xfrm>
            <a:off x="9719733" y="5079441"/>
            <a:ext cx="2339763" cy="782611"/>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FFFFFF"/>
                </a:solidFill>
                <a:effectLst/>
                <a:uLnTx/>
                <a:uFillTx/>
                <a:latin typeface="Rubik"/>
                <a:ea typeface="Rubik"/>
                <a:cs typeface="Rubik"/>
                <a:sym typeface="Rubik"/>
              </a:rPr>
              <a:t>Estrategia de la IFLA 2024-2029</a:t>
            </a:r>
            <a:endParaRPr kumimoji="0" sz="3733"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9" name="Google Shape;67;p13">
            <a:extLst>
              <a:ext uri="{FF2B5EF4-FFF2-40B4-BE49-F238E27FC236}">
                <a16:creationId xmlns:a16="http://schemas.microsoft.com/office/drawing/2014/main" id="{793B48AF-EC5E-3612-DA3C-D41FC037A964}"/>
              </a:ext>
            </a:extLst>
          </p:cNvPr>
          <p:cNvPicPr preferRelativeResize="0"/>
          <p:nvPr/>
        </p:nvPicPr>
        <p:blipFill>
          <a:blip r:embed="rId3">
            <a:alphaModFix/>
          </a:blip>
          <a:srcRect t="-9722" r="74262" b="-1"/>
          <a:stretch/>
        </p:blipFill>
        <p:spPr>
          <a:xfrm>
            <a:off x="11115223" y="1"/>
            <a:ext cx="965200" cy="1080703"/>
          </a:xfrm>
          <a:prstGeom prst="rect">
            <a:avLst/>
          </a:prstGeom>
          <a:noFill/>
          <a:ln>
            <a:noFill/>
          </a:ln>
        </p:spPr>
      </p:pic>
      <p:pic>
        <p:nvPicPr>
          <p:cNvPr id="6" name="Google Shape;64;p13">
            <a:extLst>
              <a:ext uri="{FF2B5EF4-FFF2-40B4-BE49-F238E27FC236}">
                <a16:creationId xmlns:a16="http://schemas.microsoft.com/office/drawing/2014/main" id="{7178D04F-3050-ACC5-6DD6-955029325E5A}"/>
              </a:ext>
            </a:extLst>
          </p:cNvPr>
          <p:cNvPicPr preferRelativeResize="0"/>
          <p:nvPr/>
        </p:nvPicPr>
        <p:blipFill rotWithShape="1">
          <a:blip r:embed="rId4">
            <a:alphaModFix amt="61000"/>
          </a:blip>
          <a:srcRect/>
          <a:stretch/>
        </p:blipFill>
        <p:spPr>
          <a:xfrm>
            <a:off x="541866" y="321734"/>
            <a:ext cx="8466668" cy="6271677"/>
          </a:xfrm>
          <a:prstGeom prst="rect">
            <a:avLst/>
          </a:prstGeom>
          <a:noFill/>
          <a:ln>
            <a:noFill/>
          </a:ln>
        </p:spPr>
      </p:pic>
      <p:pic>
        <p:nvPicPr>
          <p:cNvPr id="7" name="Google Shape;65;p13">
            <a:extLst>
              <a:ext uri="{FF2B5EF4-FFF2-40B4-BE49-F238E27FC236}">
                <a16:creationId xmlns:a16="http://schemas.microsoft.com/office/drawing/2014/main" id="{8CB5F0C7-E0E1-D0E7-77D4-CB97328E9952}"/>
              </a:ext>
            </a:extLst>
          </p:cNvPr>
          <p:cNvPicPr preferRelativeResize="0"/>
          <p:nvPr/>
        </p:nvPicPr>
        <p:blipFill>
          <a:blip r:embed="rId5">
            <a:alphaModFix/>
          </a:blip>
          <a:stretch>
            <a:fillRect/>
          </a:stretch>
        </p:blipFill>
        <p:spPr>
          <a:xfrm>
            <a:off x="1035482" y="1930401"/>
            <a:ext cx="1618621" cy="1987519"/>
          </a:xfrm>
          <a:prstGeom prst="rect">
            <a:avLst/>
          </a:prstGeom>
          <a:noFill/>
          <a:ln>
            <a:noFill/>
          </a:ln>
        </p:spPr>
      </p:pic>
      <p:sp>
        <p:nvSpPr>
          <p:cNvPr id="8" name="Google Shape;66;p13">
            <a:extLst>
              <a:ext uri="{FF2B5EF4-FFF2-40B4-BE49-F238E27FC236}">
                <a16:creationId xmlns:a16="http://schemas.microsoft.com/office/drawing/2014/main" id="{4C8B14DC-2F57-0BF9-2937-C9C3A8609FAA}"/>
              </a:ext>
            </a:extLst>
          </p:cNvPr>
          <p:cNvSpPr txBox="1"/>
          <p:nvPr/>
        </p:nvSpPr>
        <p:spPr>
          <a:xfrm>
            <a:off x="3257508" y="1725050"/>
            <a:ext cx="5483352" cy="1261309"/>
          </a:xfrm>
          <a:prstGeom prst="rect">
            <a:avLst/>
          </a:prstGeom>
          <a:noFill/>
          <a:ln>
            <a:noFill/>
          </a:ln>
        </p:spPr>
        <p:txBody>
          <a:bodyPr spcFirstLastPara="1" wrap="square" lIns="0" tIns="162533" rIns="162533" bIns="162533" anchor="t" anchorCtr="0">
            <a:no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5600" b="1" i="0" u="none" strike="noStrike" kern="0" cap="none" spc="0" normalizeH="0" baseline="0" noProof="0" dirty="0">
                <a:ln>
                  <a:noFill/>
                </a:ln>
                <a:solidFill>
                  <a:srgbClr val="514317"/>
                </a:solidFill>
                <a:effectLst/>
                <a:uLnTx/>
                <a:uFillTx/>
                <a:latin typeface="Rubik"/>
                <a:ea typeface="Rubik"/>
                <a:cs typeface="Rubik"/>
                <a:sym typeface="Rubik"/>
              </a:rPr>
              <a:t>Área de impacto 3</a:t>
            </a:r>
            <a:endParaRPr kumimoji="0" sz="5600" b="1" i="0" u="none" strike="noStrike" kern="0" cap="none" spc="0" normalizeH="0" baseline="0" noProof="0" dirty="0">
              <a:ln>
                <a:noFill/>
              </a:ln>
              <a:solidFill>
                <a:srgbClr val="514317"/>
              </a:solidFill>
              <a:effectLst/>
              <a:uLnTx/>
              <a:uFillTx/>
              <a:latin typeface="Rubik"/>
              <a:ea typeface="Rubik"/>
              <a:cs typeface="Rubik"/>
              <a:sym typeface="Rubik"/>
            </a:endParaRPr>
          </a:p>
          <a:p>
            <a:pPr marL="0" marR="0" lvl="0" indent="0" algn="l" defTabSz="1219170" rtl="0" eaLnBrk="1" fontAlgn="auto" latinLnBrk="0" hangingPunct="1">
              <a:lnSpc>
                <a:spcPct val="115000"/>
              </a:lnSpc>
              <a:spcBef>
                <a:spcPts val="0"/>
              </a:spcBef>
              <a:spcAft>
                <a:spcPts val="0"/>
              </a:spcAft>
              <a:buClr>
                <a:srgbClr val="000000"/>
              </a:buClr>
              <a:buSzPts val="1100"/>
              <a:buFontTx/>
              <a:buNone/>
              <a:tabLst/>
              <a:defRPr/>
            </a:pPr>
            <a:r>
              <a:rPr kumimoji="0" lang="es-ES" sz="3600" b="0" i="0" u="none" strike="noStrike" kern="0" cap="none" spc="0" normalizeH="0" baseline="0" noProof="0" dirty="0">
                <a:ln>
                  <a:noFill/>
                </a:ln>
                <a:solidFill>
                  <a:srgbClr val="FFFFFF"/>
                </a:solidFill>
                <a:effectLst/>
                <a:uLnTx/>
                <a:uFillTx/>
                <a:latin typeface="Rubik"/>
                <a:ea typeface="Rubik"/>
                <a:cs typeface="Rubik"/>
                <a:sym typeface="Rubik"/>
              </a:rPr>
              <a:t>Las bibliotecas pueden lograr cambios significativos en todos los niveles</a:t>
            </a:r>
            <a:r>
              <a:rPr kumimoji="0" lang="en" sz="3600" b="0" i="0" u="none" strike="noStrike" kern="0" cap="none" spc="0" normalizeH="0" baseline="0" noProof="0" dirty="0">
                <a:ln>
                  <a:noFill/>
                </a:ln>
                <a:solidFill>
                  <a:srgbClr val="FFFFFF"/>
                </a:solidFill>
                <a:effectLst/>
                <a:uLnTx/>
                <a:uFillTx/>
                <a:latin typeface="Rubik"/>
                <a:ea typeface="Rubik"/>
                <a:cs typeface="Rubik"/>
                <a:sym typeface="Rubik"/>
              </a:rPr>
              <a:t>.</a:t>
            </a:r>
            <a:endParaRPr kumimoji="0" sz="3600" b="1" i="0" u="none" strike="noStrike" kern="0" cap="none" spc="0" normalizeH="0" baseline="0" noProof="0" dirty="0">
              <a:ln>
                <a:noFill/>
              </a:ln>
              <a:solidFill>
                <a:srgbClr val="BE9D36"/>
              </a:solidFill>
              <a:effectLst/>
              <a:uLnTx/>
              <a:uFillTx/>
              <a:latin typeface="Rubik"/>
              <a:ea typeface="Rubik"/>
              <a:cs typeface="Rubik"/>
              <a:sym typeface="Rubik"/>
            </a:endParaRPr>
          </a:p>
        </p:txBody>
      </p:sp>
    </p:spTree>
    <p:extLst>
      <p:ext uri="{BB962C8B-B14F-4D97-AF65-F5344CB8AC3E}">
        <p14:creationId xmlns:p14="http://schemas.microsoft.com/office/powerpoint/2010/main" val="356389765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oogle Shape;69;p13">
            <a:extLst>
              <a:ext uri="{FF2B5EF4-FFF2-40B4-BE49-F238E27FC236}">
                <a16:creationId xmlns:a16="http://schemas.microsoft.com/office/drawing/2014/main" id="{C621C967-D90B-D2B8-23A1-B25DFCB375B0}"/>
              </a:ext>
            </a:extLst>
          </p:cNvPr>
          <p:cNvPicPr preferRelativeResize="0"/>
          <p:nvPr/>
        </p:nvPicPr>
        <p:blipFill rotWithShape="1">
          <a:blip r:embed="rId2">
            <a:alphaModFix amt="22000"/>
          </a:blip>
          <a:srcRect/>
          <a:stretch/>
        </p:blipFill>
        <p:spPr>
          <a:xfrm>
            <a:off x="132504" y="382191"/>
            <a:ext cx="8856133" cy="6189157"/>
          </a:xfrm>
          <a:prstGeom prst="rect">
            <a:avLst/>
          </a:prstGeom>
          <a:noFill/>
          <a:ln>
            <a:noFill/>
          </a:ln>
        </p:spPr>
      </p:pic>
      <p:sp>
        <p:nvSpPr>
          <p:cNvPr id="3" name="Freeform 5">
            <a:extLst>
              <a:ext uri="{FF2B5EF4-FFF2-40B4-BE49-F238E27FC236}">
                <a16:creationId xmlns:a16="http://schemas.microsoft.com/office/drawing/2014/main" id="{D0F7C14D-3407-1B59-7D42-D43D180939B9}"/>
              </a:ext>
            </a:extLst>
          </p:cNvPr>
          <p:cNvSpPr/>
          <p:nvPr/>
        </p:nvSpPr>
        <p:spPr>
          <a:xfrm>
            <a:off x="8740861" y="3630704"/>
            <a:ext cx="3705140" cy="3680085"/>
          </a:xfrm>
          <a:custGeom>
            <a:avLst/>
            <a:gdLst/>
            <a:ahLst/>
            <a:cxnLst/>
            <a:rect l="l" t="t" r="r" b="b"/>
            <a:pathLst>
              <a:path w="7208710" h="6955227">
                <a:moveTo>
                  <a:pt x="0" y="0"/>
                </a:moveTo>
                <a:lnTo>
                  <a:pt x="7208709" y="0"/>
                </a:lnTo>
                <a:lnTo>
                  <a:pt x="7208709" y="6955227"/>
                </a:lnTo>
                <a:lnTo>
                  <a:pt x="0" y="6955227"/>
                </a:lnTo>
                <a:lnTo>
                  <a:pt x="0" y="0"/>
                </a:lnTo>
                <a:close/>
              </a:path>
            </a:pathLst>
          </a:custGeom>
          <a:blipFill>
            <a:blip r:embed="rId3"/>
            <a:stretch>
              <a:fillRect l="-105490" t="-112979"/>
            </a:stretch>
          </a:blip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lang="en-NL" sz="2400" b="0" i="0" u="none" strike="noStrike" kern="1200" cap="none" spc="0" normalizeH="0" baseline="0" noProof="0">
              <a:ln>
                <a:noFill/>
              </a:ln>
              <a:solidFill>
                <a:srgbClr val="000000"/>
              </a:solidFill>
              <a:effectLst/>
              <a:uLnTx/>
              <a:uFillTx/>
              <a:latin typeface="Arial"/>
              <a:ea typeface="+mn-ea"/>
              <a:cs typeface="+mn-cs"/>
              <a:sym typeface="Arial"/>
            </a:endParaRPr>
          </a:p>
        </p:txBody>
      </p:sp>
      <p:sp>
        <p:nvSpPr>
          <p:cNvPr id="4" name="Google Shape;70;p13">
            <a:extLst>
              <a:ext uri="{FF2B5EF4-FFF2-40B4-BE49-F238E27FC236}">
                <a16:creationId xmlns:a16="http://schemas.microsoft.com/office/drawing/2014/main" id="{26FB3845-D618-51AA-4801-82CBB84DD3BD}"/>
              </a:ext>
            </a:extLst>
          </p:cNvPr>
          <p:cNvSpPr txBox="1"/>
          <p:nvPr/>
        </p:nvSpPr>
        <p:spPr>
          <a:xfrm>
            <a:off x="9719733" y="5079441"/>
            <a:ext cx="2339763" cy="782611"/>
          </a:xfrm>
          <a:prstGeom prst="rect">
            <a:avLst/>
          </a:prstGeom>
          <a:noFill/>
          <a:ln>
            <a:noFill/>
          </a:ln>
        </p:spPr>
        <p:txBody>
          <a:bodyPr spcFirstLastPara="1" wrap="square" lIns="121900" tIns="121900" rIns="121900" bIns="121900" anchor="t" anchorCtr="0">
            <a:noAutofit/>
          </a:bodyPr>
          <a:lstStyle/>
          <a:p>
            <a:pPr marL="0" marR="0" lvl="0" indent="0" algn="ctr" defTabSz="1219170" rtl="0" eaLnBrk="1" fontAlgn="auto" latinLnBrk="0" hangingPunct="1">
              <a:lnSpc>
                <a:spcPct val="8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FFFFFF"/>
                </a:solidFill>
                <a:effectLst/>
                <a:uLnTx/>
                <a:uFillTx/>
                <a:latin typeface="Rubik"/>
                <a:ea typeface="Rubik"/>
                <a:cs typeface="Rubik"/>
                <a:sym typeface="Rubik"/>
              </a:rPr>
              <a:t>Estrategia de la IFLA 2024-2029</a:t>
            </a:r>
            <a:endParaRPr kumimoji="0" sz="3733" b="1" i="0" u="none" strike="noStrike" kern="0" cap="none" spc="0" normalizeH="0" baseline="0" noProof="0" dirty="0">
              <a:ln>
                <a:noFill/>
              </a:ln>
              <a:solidFill>
                <a:srgbClr val="FFFFFF"/>
              </a:solidFill>
              <a:effectLst/>
              <a:uLnTx/>
              <a:uFillTx/>
              <a:latin typeface="Rubik"/>
              <a:ea typeface="Rubik"/>
              <a:cs typeface="Rubik"/>
              <a:sym typeface="Rubik"/>
            </a:endParaRPr>
          </a:p>
        </p:txBody>
      </p:sp>
      <p:pic>
        <p:nvPicPr>
          <p:cNvPr id="9" name="Google Shape;67;p13">
            <a:extLst>
              <a:ext uri="{FF2B5EF4-FFF2-40B4-BE49-F238E27FC236}">
                <a16:creationId xmlns:a16="http://schemas.microsoft.com/office/drawing/2014/main" id="{793B48AF-EC5E-3612-DA3C-D41FC037A964}"/>
              </a:ext>
            </a:extLst>
          </p:cNvPr>
          <p:cNvPicPr preferRelativeResize="0"/>
          <p:nvPr/>
        </p:nvPicPr>
        <p:blipFill>
          <a:blip r:embed="rId4">
            <a:alphaModFix/>
          </a:blip>
          <a:srcRect t="-9722" r="74262" b="-1"/>
          <a:stretch/>
        </p:blipFill>
        <p:spPr>
          <a:xfrm>
            <a:off x="11115223" y="1"/>
            <a:ext cx="965200" cy="1080703"/>
          </a:xfrm>
          <a:prstGeom prst="rect">
            <a:avLst/>
          </a:prstGeom>
          <a:noFill/>
          <a:ln>
            <a:noFill/>
          </a:ln>
        </p:spPr>
      </p:pic>
      <p:pic>
        <p:nvPicPr>
          <p:cNvPr id="2" name="Google Shape;69;p13">
            <a:extLst>
              <a:ext uri="{FF2B5EF4-FFF2-40B4-BE49-F238E27FC236}">
                <a16:creationId xmlns:a16="http://schemas.microsoft.com/office/drawing/2014/main" id="{112B6463-290C-0CA6-24DB-93B9F6F95CAD}"/>
              </a:ext>
            </a:extLst>
          </p:cNvPr>
          <p:cNvPicPr preferRelativeResize="0"/>
          <p:nvPr/>
        </p:nvPicPr>
        <p:blipFill rotWithShape="1">
          <a:blip r:embed="rId2">
            <a:alphaModFix amt="22000"/>
          </a:blip>
          <a:srcRect/>
          <a:stretch/>
        </p:blipFill>
        <p:spPr>
          <a:xfrm>
            <a:off x="132504" y="382191"/>
            <a:ext cx="8856133" cy="6189157"/>
          </a:xfrm>
          <a:prstGeom prst="rect">
            <a:avLst/>
          </a:prstGeom>
          <a:noFill/>
          <a:ln>
            <a:noFill/>
          </a:ln>
        </p:spPr>
      </p:pic>
      <p:sp>
        <p:nvSpPr>
          <p:cNvPr id="5" name="TextBox 4">
            <a:extLst>
              <a:ext uri="{FF2B5EF4-FFF2-40B4-BE49-F238E27FC236}">
                <a16:creationId xmlns:a16="http://schemas.microsoft.com/office/drawing/2014/main" id="{5B6E4CB9-5363-D967-30F4-4156812FED9C}"/>
              </a:ext>
            </a:extLst>
          </p:cNvPr>
          <p:cNvSpPr txBox="1"/>
          <p:nvPr/>
        </p:nvSpPr>
        <p:spPr>
          <a:xfrm>
            <a:off x="1113348" y="1139865"/>
            <a:ext cx="7340492" cy="3867469"/>
          </a:xfrm>
          <a:prstGeom prst="rect">
            <a:avLst/>
          </a:prstGeom>
          <a:noFill/>
        </p:spPr>
        <p:txBody>
          <a:bodyPr wrap="square">
            <a:sp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s-ES" sz="4800" b="1" i="0" u="none" strike="noStrike" kern="0" cap="none" spc="0" normalizeH="0" baseline="0" dirty="0">
                <a:ln>
                  <a:noFill/>
                </a:ln>
                <a:solidFill>
                  <a:srgbClr val="283C35"/>
                </a:solidFill>
                <a:effectLst/>
                <a:uLnTx/>
                <a:uFillTx/>
                <a:latin typeface="Rubik"/>
                <a:ea typeface="Rubik"/>
                <a:cs typeface="Rubik"/>
                <a:sym typeface="Rubik"/>
              </a:rPr>
              <a:t>FACILITADOR: Preparar a la IFLA para el futuro</a:t>
            </a:r>
          </a:p>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r>
              <a:rPr kumimoji="0" lang="es-ES" sz="3600" b="0" i="0" u="none" strike="noStrike" kern="0" cap="none" spc="0" normalizeH="0" baseline="0" dirty="0">
                <a:ln>
                  <a:noFill/>
                </a:ln>
                <a:solidFill>
                  <a:srgbClr val="FFFFFF"/>
                </a:solidFill>
                <a:effectLst/>
                <a:uLnTx/>
                <a:uFillTx/>
                <a:latin typeface="Rubik"/>
                <a:ea typeface="Rubik"/>
                <a:cs typeface="Rubik"/>
                <a:sym typeface="Rubik"/>
              </a:rPr>
              <a:t>Garantizar que la gobernanza, los proyectos y las asociaciones de la IFLA sean eficaces, transparentes e innovadores.</a:t>
            </a:r>
          </a:p>
        </p:txBody>
      </p:sp>
    </p:spTree>
    <p:extLst>
      <p:ext uri="{BB962C8B-B14F-4D97-AF65-F5344CB8AC3E}">
        <p14:creationId xmlns:p14="http://schemas.microsoft.com/office/powerpoint/2010/main" val="1347698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80938" y="739596"/>
            <a:ext cx="10614991" cy="492443"/>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200" b="0" i="0" u="none" strike="noStrike" kern="1200" cap="none" spc="210" normalizeH="0" baseline="0" dirty="0">
                <a:ln>
                  <a:noFill/>
                </a:ln>
                <a:solidFill>
                  <a:prstClr val="black">
                    <a:lumMod val="75000"/>
                    <a:lumOff val="25000"/>
                  </a:prstClr>
                </a:solidFill>
                <a:effectLst/>
                <a:uLnTx/>
                <a:uFillTx/>
                <a:latin typeface="Arial Black" panose="020B0604020202020204" pitchFamily="34" charset="0"/>
                <a:ea typeface="+mn-ea"/>
                <a:cs typeface="+mn-cs"/>
              </a:rPr>
              <a:t>Es posible gracias al apoyo financiero de:</a:t>
            </a:r>
          </a:p>
        </p:txBody>
      </p:sp>
      <p:pic>
        <p:nvPicPr>
          <p:cNvPr id="1026" name="Picture 2" descr="Sigl Foundation">
            <a:extLst>
              <a:ext uri="{FF2B5EF4-FFF2-40B4-BE49-F238E27FC236}">
                <a16:creationId xmlns:a16="http://schemas.microsoft.com/office/drawing/2014/main" id="{4B14234C-D9C6-4670-733D-06CA4565B0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2178" y="2438919"/>
            <a:ext cx="5929315" cy="1934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4270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6" name="Google Shape;56;p13"/>
          <p:cNvPicPr preferRelativeResize="0"/>
          <p:nvPr/>
        </p:nvPicPr>
        <p:blipFill rotWithShape="1">
          <a:blip r:embed="rId3">
            <a:alphaModFix amt="61000"/>
          </a:blip>
          <a:srcRect/>
          <a:stretch/>
        </p:blipFill>
        <p:spPr>
          <a:xfrm rot="20997049">
            <a:off x="356189" y="1665832"/>
            <a:ext cx="7106920" cy="3167747"/>
          </a:xfrm>
          <a:prstGeom prst="rect">
            <a:avLst/>
          </a:prstGeom>
          <a:noFill/>
          <a:ln>
            <a:noFill/>
          </a:ln>
        </p:spPr>
      </p:pic>
      <p:pic>
        <p:nvPicPr>
          <p:cNvPr id="57" name="Google Shape;57;p13"/>
          <p:cNvPicPr preferRelativeResize="0"/>
          <p:nvPr/>
        </p:nvPicPr>
        <p:blipFill>
          <a:blip r:embed="rId4">
            <a:alphaModFix/>
          </a:blip>
          <a:stretch>
            <a:fillRect/>
          </a:stretch>
        </p:blipFill>
        <p:spPr>
          <a:xfrm>
            <a:off x="4878687" y="2435108"/>
            <a:ext cx="997917" cy="960203"/>
          </a:xfrm>
          <a:prstGeom prst="rect">
            <a:avLst/>
          </a:prstGeom>
          <a:noFill/>
          <a:ln>
            <a:noFill/>
          </a:ln>
        </p:spPr>
      </p:pic>
      <p:sp>
        <p:nvSpPr>
          <p:cNvPr id="58" name="Google Shape;58;p13"/>
          <p:cNvSpPr txBox="1"/>
          <p:nvPr/>
        </p:nvSpPr>
        <p:spPr>
          <a:xfrm>
            <a:off x="1480061" y="2173075"/>
            <a:ext cx="3368183" cy="622800"/>
          </a:xfrm>
          <a:prstGeom prst="rect">
            <a:avLst/>
          </a:prstGeom>
          <a:noFill/>
          <a:ln>
            <a:noFill/>
          </a:ln>
        </p:spPr>
        <p:txBody>
          <a:bodyPr spcFirstLastPara="1" wrap="square" lIns="0" tIns="121900" rIns="121900" bIns="121900" anchor="t" anchorCtr="0">
            <a:no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3200" b="1" i="0" u="none" strike="noStrike" kern="0" cap="none" spc="0" normalizeH="0" baseline="0" noProof="0" dirty="0">
                <a:ln>
                  <a:noFill/>
                </a:ln>
                <a:solidFill>
                  <a:srgbClr val="A22522"/>
                </a:solidFill>
                <a:effectLst/>
                <a:uLnTx/>
                <a:uFillTx/>
                <a:latin typeface="Rubik"/>
                <a:ea typeface="Rubik"/>
                <a:cs typeface="Rubik"/>
                <a:sym typeface="Rubik"/>
              </a:rPr>
              <a:t>Área de impacto 1</a:t>
            </a:r>
            <a:endParaRPr kumimoji="0" sz="3200" b="1" i="0" u="none" strike="noStrike" kern="0" cap="none" spc="0" normalizeH="0" baseline="0" noProof="0" dirty="0">
              <a:ln>
                <a:noFill/>
              </a:ln>
              <a:solidFill>
                <a:srgbClr val="A22522"/>
              </a:solidFill>
              <a:effectLst/>
              <a:uLnTx/>
              <a:uFillTx/>
              <a:latin typeface="Rubik"/>
              <a:ea typeface="Rubik"/>
              <a:cs typeface="Rubik"/>
              <a:sym typeface="Rubik"/>
            </a:endParaRPr>
          </a:p>
          <a:p>
            <a:pPr marL="0" marR="0" lvl="0" indent="0" algn="l" defTabSz="1219170" rtl="0" eaLnBrk="1" fontAlgn="auto" latinLnBrk="0" hangingPunct="1">
              <a:lnSpc>
                <a:spcPct val="90000"/>
              </a:lnSpc>
              <a:spcBef>
                <a:spcPts val="0"/>
              </a:spcBef>
              <a:spcAft>
                <a:spcPts val="0"/>
              </a:spcAft>
              <a:buClr>
                <a:srgbClr val="000000"/>
              </a:buClr>
              <a:buSzPts val="1100"/>
              <a:buFontTx/>
              <a:buNone/>
              <a:tabLst/>
              <a:defRPr/>
            </a:pPr>
            <a:r>
              <a:rPr kumimoji="0" lang="es-ES" sz="1867" b="0" i="0" u="none" strike="noStrike" kern="0" cap="none" spc="0" normalizeH="0" baseline="0" noProof="0" dirty="0">
                <a:ln>
                  <a:noFill/>
                </a:ln>
                <a:solidFill>
                  <a:srgbClr val="FFFFFF"/>
                </a:solidFill>
                <a:effectLst/>
                <a:uLnTx/>
                <a:uFillTx/>
                <a:latin typeface="Rubik"/>
                <a:ea typeface="Rubik"/>
                <a:cs typeface="Rubik"/>
                <a:sym typeface="Rubik"/>
              </a:rPr>
              <a:t>Las bibliotecas están conectadas</a:t>
            </a:r>
          </a:p>
          <a:p>
            <a:pPr marL="0" marR="0" lvl="0" indent="0" algn="l" defTabSz="1219170" rtl="0" eaLnBrk="1" fontAlgn="auto" latinLnBrk="0" hangingPunct="1">
              <a:lnSpc>
                <a:spcPct val="90000"/>
              </a:lnSpc>
              <a:spcBef>
                <a:spcPts val="0"/>
              </a:spcBef>
              <a:spcAft>
                <a:spcPts val="0"/>
              </a:spcAft>
              <a:buClr>
                <a:srgbClr val="000000"/>
              </a:buClr>
              <a:buSzPts val="1100"/>
              <a:buFontTx/>
              <a:buNone/>
              <a:tabLst/>
              <a:defRPr/>
            </a:pPr>
            <a:r>
              <a:rPr kumimoji="0" lang="es-ES" sz="1867" b="0" i="0" u="none" strike="noStrike" kern="0" cap="none" spc="0" normalizeH="0" baseline="0" noProof="0" dirty="0">
                <a:ln>
                  <a:noFill/>
                </a:ln>
                <a:solidFill>
                  <a:srgbClr val="FFFFFF"/>
                </a:solidFill>
                <a:effectLst/>
                <a:uLnTx/>
                <a:uFillTx/>
                <a:latin typeface="Rubik"/>
                <a:ea typeface="Rubik"/>
                <a:cs typeface="Rubik"/>
                <a:sym typeface="Rubik"/>
              </a:rPr>
              <a:t>y motivadas a través de</a:t>
            </a:r>
          </a:p>
          <a:p>
            <a:pPr marL="0" marR="0" lvl="0" indent="0" algn="l" defTabSz="1219170" rtl="0" eaLnBrk="1" fontAlgn="auto" latinLnBrk="0" hangingPunct="1">
              <a:lnSpc>
                <a:spcPct val="90000"/>
              </a:lnSpc>
              <a:spcBef>
                <a:spcPts val="0"/>
              </a:spcBef>
              <a:spcAft>
                <a:spcPts val="0"/>
              </a:spcAft>
              <a:buClr>
                <a:srgbClr val="000000"/>
              </a:buClr>
              <a:buSzPts val="1100"/>
              <a:buFontTx/>
              <a:buNone/>
              <a:tabLst/>
              <a:defRPr/>
            </a:pPr>
            <a:r>
              <a:rPr kumimoji="0" lang="es-ES" sz="1867" b="0" i="0" u="none" strike="noStrike" kern="0" cap="none" spc="0" normalizeH="0" baseline="0" noProof="0" dirty="0">
                <a:ln>
                  <a:noFill/>
                </a:ln>
                <a:solidFill>
                  <a:srgbClr val="FFFFFF"/>
                </a:solidFill>
                <a:effectLst/>
                <a:uLnTx/>
                <a:uFillTx/>
                <a:latin typeface="Rubik"/>
                <a:ea typeface="Rubik"/>
                <a:cs typeface="Rubik"/>
                <a:sym typeface="Rubik"/>
              </a:rPr>
              <a:t>comunidades profesionales</a:t>
            </a:r>
          </a:p>
          <a:p>
            <a:pPr marL="0" marR="0" lvl="0" indent="0" algn="l" defTabSz="1219170" rtl="0" eaLnBrk="1" fontAlgn="auto" latinLnBrk="0" hangingPunct="1">
              <a:lnSpc>
                <a:spcPct val="90000"/>
              </a:lnSpc>
              <a:spcBef>
                <a:spcPts val="0"/>
              </a:spcBef>
              <a:spcAft>
                <a:spcPts val="0"/>
              </a:spcAft>
              <a:buClr>
                <a:srgbClr val="000000"/>
              </a:buClr>
              <a:buSzPts val="1100"/>
              <a:buFontTx/>
              <a:buNone/>
              <a:tabLst/>
              <a:defRPr/>
            </a:pPr>
            <a:r>
              <a:rPr kumimoji="0" lang="es-ES" sz="1867" b="0" i="0" u="none" strike="noStrike" kern="0" cap="none" spc="0" normalizeH="0" baseline="0" noProof="0" dirty="0">
                <a:ln>
                  <a:noFill/>
                </a:ln>
                <a:solidFill>
                  <a:srgbClr val="FFFFFF"/>
                </a:solidFill>
                <a:effectLst/>
                <a:uLnTx/>
                <a:uFillTx/>
                <a:latin typeface="Rubik"/>
                <a:ea typeface="Rubik"/>
                <a:cs typeface="Rubik"/>
                <a:sym typeface="Rubik"/>
              </a:rPr>
              <a:t>dinámicas y globales</a:t>
            </a:r>
          </a:p>
        </p:txBody>
      </p:sp>
      <p:pic>
        <p:nvPicPr>
          <p:cNvPr id="60" name="Google Shape;60;p13"/>
          <p:cNvPicPr preferRelativeResize="0"/>
          <p:nvPr/>
        </p:nvPicPr>
        <p:blipFill rotWithShape="1">
          <a:blip r:embed="rId5">
            <a:alphaModFix amt="61000"/>
          </a:blip>
          <a:srcRect/>
          <a:stretch/>
        </p:blipFill>
        <p:spPr>
          <a:xfrm rot="259053">
            <a:off x="6102427" y="1273427"/>
            <a:ext cx="5879039" cy="3268179"/>
          </a:xfrm>
          <a:prstGeom prst="rect">
            <a:avLst/>
          </a:prstGeom>
          <a:noFill/>
          <a:ln>
            <a:noFill/>
          </a:ln>
        </p:spPr>
      </p:pic>
      <p:pic>
        <p:nvPicPr>
          <p:cNvPr id="61" name="Google Shape;61;p13"/>
          <p:cNvPicPr preferRelativeResize="0"/>
          <p:nvPr/>
        </p:nvPicPr>
        <p:blipFill>
          <a:blip r:embed="rId6">
            <a:alphaModFix/>
          </a:blip>
          <a:stretch>
            <a:fillRect/>
          </a:stretch>
        </p:blipFill>
        <p:spPr>
          <a:xfrm>
            <a:off x="10684569" y="2632434"/>
            <a:ext cx="895977" cy="1007479"/>
          </a:xfrm>
          <a:prstGeom prst="rect">
            <a:avLst/>
          </a:prstGeom>
          <a:noFill/>
          <a:ln>
            <a:noFill/>
          </a:ln>
        </p:spPr>
      </p:pic>
      <p:sp>
        <p:nvSpPr>
          <p:cNvPr id="62" name="Google Shape;62;p13"/>
          <p:cNvSpPr txBox="1"/>
          <p:nvPr/>
        </p:nvSpPr>
        <p:spPr>
          <a:xfrm>
            <a:off x="7229475" y="1682669"/>
            <a:ext cx="3533115" cy="414000"/>
          </a:xfrm>
          <a:prstGeom prst="rect">
            <a:avLst/>
          </a:prstGeom>
          <a:noFill/>
          <a:ln>
            <a:noFill/>
          </a:ln>
        </p:spPr>
        <p:txBody>
          <a:bodyPr spcFirstLastPara="1" wrap="square" lIns="0" tIns="121900" rIns="121900" bIns="121900" anchor="t" anchorCtr="0">
            <a:no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3200" b="1" i="0" u="none" strike="noStrike" kern="0" cap="none" spc="0" normalizeH="0" baseline="0" noProof="0" dirty="0">
                <a:ln>
                  <a:noFill/>
                </a:ln>
                <a:solidFill>
                  <a:srgbClr val="0A4B52"/>
                </a:solidFill>
                <a:effectLst/>
                <a:uLnTx/>
                <a:uFillTx/>
                <a:latin typeface="Rubik"/>
                <a:ea typeface="Rubik"/>
                <a:cs typeface="Rubik"/>
                <a:sym typeface="Rubik"/>
              </a:rPr>
              <a:t>Área de impacto 2</a:t>
            </a:r>
            <a:endParaRPr kumimoji="0" sz="3200" b="1" i="0" u="none" strike="noStrike" kern="0" cap="none" spc="0" normalizeH="0" baseline="0" noProof="0" dirty="0">
              <a:ln>
                <a:noFill/>
              </a:ln>
              <a:solidFill>
                <a:srgbClr val="0A4B52"/>
              </a:solidFill>
              <a:effectLst/>
              <a:uLnTx/>
              <a:uFillTx/>
              <a:latin typeface="Rubik"/>
              <a:ea typeface="Rubik"/>
              <a:cs typeface="Rubik"/>
              <a:sym typeface="Rubik"/>
            </a:endParaRPr>
          </a:p>
          <a:p>
            <a:pPr marL="0" marR="0" lvl="0" indent="0" algn="l" defTabSz="1219170" rtl="0" eaLnBrk="1" fontAlgn="auto" latinLnBrk="0" hangingPunct="1">
              <a:lnSpc>
                <a:spcPct val="115000"/>
              </a:lnSpc>
              <a:spcBef>
                <a:spcPts val="0"/>
              </a:spcBef>
              <a:spcAft>
                <a:spcPts val="0"/>
              </a:spcAft>
              <a:buClr>
                <a:srgbClr val="000000"/>
              </a:buClr>
              <a:buSzPts val="1100"/>
              <a:buFontTx/>
              <a:buNone/>
              <a:tabLst/>
              <a:defRPr/>
            </a:pPr>
            <a:r>
              <a:rPr kumimoji="0" lang="es-ES" sz="1867" b="0" i="0" u="none" strike="noStrike" kern="0" cap="none" spc="0" normalizeH="0" baseline="0" noProof="0" dirty="0">
                <a:ln>
                  <a:noFill/>
                </a:ln>
                <a:solidFill>
                  <a:srgbClr val="FFFFFF"/>
                </a:solidFill>
                <a:effectLst/>
                <a:uLnTx/>
                <a:uFillTx/>
                <a:latin typeface="Rubik"/>
                <a:ea typeface="Rubik"/>
                <a:cs typeface="Rubik"/>
                <a:sym typeface="Rubik"/>
              </a:rPr>
              <a:t>Las bibliotecas son reconocidas, representadas y valoradas como aliadas</a:t>
            </a:r>
          </a:p>
        </p:txBody>
      </p:sp>
      <p:pic>
        <p:nvPicPr>
          <p:cNvPr id="64" name="Google Shape;64;p13"/>
          <p:cNvPicPr preferRelativeResize="0"/>
          <p:nvPr/>
        </p:nvPicPr>
        <p:blipFill rotWithShape="1">
          <a:blip r:embed="rId7">
            <a:alphaModFix amt="61000"/>
          </a:blip>
          <a:srcRect/>
          <a:stretch/>
        </p:blipFill>
        <p:spPr>
          <a:xfrm>
            <a:off x="340557" y="3711585"/>
            <a:ext cx="6737577" cy="3096783"/>
          </a:xfrm>
          <a:prstGeom prst="rect">
            <a:avLst/>
          </a:prstGeom>
          <a:noFill/>
          <a:ln>
            <a:noFill/>
          </a:ln>
        </p:spPr>
      </p:pic>
      <p:pic>
        <p:nvPicPr>
          <p:cNvPr id="65" name="Google Shape;65;p13"/>
          <p:cNvPicPr preferRelativeResize="0"/>
          <p:nvPr/>
        </p:nvPicPr>
        <p:blipFill>
          <a:blip r:embed="rId8">
            <a:alphaModFix/>
          </a:blip>
          <a:stretch>
            <a:fillRect/>
          </a:stretch>
        </p:blipFill>
        <p:spPr>
          <a:xfrm>
            <a:off x="1096152" y="4463951"/>
            <a:ext cx="1288061" cy="1296768"/>
          </a:xfrm>
          <a:prstGeom prst="rect">
            <a:avLst/>
          </a:prstGeom>
          <a:noFill/>
          <a:ln>
            <a:noFill/>
          </a:ln>
        </p:spPr>
      </p:pic>
      <p:sp>
        <p:nvSpPr>
          <p:cNvPr id="66" name="Google Shape;66;p13"/>
          <p:cNvSpPr txBox="1"/>
          <p:nvPr/>
        </p:nvSpPr>
        <p:spPr>
          <a:xfrm>
            <a:off x="2700966" y="4463951"/>
            <a:ext cx="3411967" cy="700715"/>
          </a:xfrm>
          <a:prstGeom prst="rect">
            <a:avLst/>
          </a:prstGeom>
          <a:noFill/>
          <a:ln>
            <a:noFill/>
          </a:ln>
        </p:spPr>
        <p:txBody>
          <a:bodyPr spcFirstLastPara="1" wrap="square" lIns="0" tIns="121900" rIns="121900" bIns="121900" anchor="t" anchorCtr="0">
            <a:no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3200" b="1" i="0" u="none" strike="noStrike" kern="0" cap="none" spc="0" normalizeH="0" baseline="0" noProof="0" dirty="0">
                <a:ln>
                  <a:noFill/>
                </a:ln>
                <a:solidFill>
                  <a:srgbClr val="62511C"/>
                </a:solidFill>
                <a:effectLst/>
                <a:uLnTx/>
                <a:uFillTx/>
                <a:latin typeface="Rubik"/>
                <a:ea typeface="Rubik"/>
                <a:cs typeface="Rubik"/>
                <a:sym typeface="Rubik"/>
              </a:rPr>
              <a:t>Área de impacto 3</a:t>
            </a:r>
            <a:endParaRPr kumimoji="0" sz="3200" b="1" i="0" u="none" strike="noStrike" kern="0" cap="none" spc="0" normalizeH="0" baseline="0" noProof="0" dirty="0">
              <a:ln>
                <a:noFill/>
              </a:ln>
              <a:solidFill>
                <a:srgbClr val="62511C"/>
              </a:solidFill>
              <a:effectLst/>
              <a:uLnTx/>
              <a:uFillTx/>
              <a:latin typeface="Rubik"/>
              <a:ea typeface="Rubik"/>
              <a:cs typeface="Rubik"/>
              <a:sym typeface="Rubik"/>
            </a:endParaRPr>
          </a:p>
          <a:p>
            <a:pPr marL="0" marR="0" lvl="0" indent="0" algn="l" defTabSz="1219170" rtl="0" eaLnBrk="1" fontAlgn="auto" latinLnBrk="0" hangingPunct="1">
              <a:lnSpc>
                <a:spcPct val="115000"/>
              </a:lnSpc>
              <a:spcBef>
                <a:spcPts val="0"/>
              </a:spcBef>
              <a:spcAft>
                <a:spcPts val="0"/>
              </a:spcAft>
              <a:buClr>
                <a:srgbClr val="000000"/>
              </a:buClr>
              <a:buSzPts val="1100"/>
              <a:buFontTx/>
              <a:buNone/>
              <a:tabLst/>
              <a:defRPr/>
            </a:pPr>
            <a:r>
              <a:rPr kumimoji="0" lang="es-ES" sz="1867" b="0" i="0" u="none" strike="noStrike" kern="0" cap="none" spc="0" normalizeH="0" baseline="0" noProof="0" dirty="0">
                <a:ln>
                  <a:noFill/>
                </a:ln>
                <a:solidFill>
                  <a:srgbClr val="FFFFFF"/>
                </a:solidFill>
                <a:effectLst/>
                <a:uLnTx/>
                <a:uFillTx/>
                <a:latin typeface="Rubik"/>
                <a:ea typeface="Rubik"/>
                <a:cs typeface="Rubik"/>
                <a:sym typeface="Rubik"/>
              </a:rPr>
              <a:t>Las bibliotecas pueden lograr cambios significativos en todos los niveles</a:t>
            </a:r>
            <a:r>
              <a:rPr kumimoji="0" lang="en" sz="1867" b="0" i="0" u="none" strike="noStrike" kern="0" cap="none" spc="0" normalizeH="0" baseline="0" noProof="0" dirty="0">
                <a:ln>
                  <a:noFill/>
                </a:ln>
                <a:solidFill>
                  <a:srgbClr val="FFFFFF"/>
                </a:solidFill>
                <a:effectLst/>
                <a:uLnTx/>
                <a:uFillTx/>
                <a:latin typeface="Rubik"/>
                <a:ea typeface="Rubik"/>
                <a:cs typeface="Rubik"/>
                <a:sym typeface="Rubik"/>
              </a:rPr>
              <a:t>.</a:t>
            </a:r>
            <a:endParaRPr kumimoji="0" sz="4800" b="1" i="0" u="none" strike="noStrike" kern="0" cap="none" spc="0" normalizeH="0" baseline="0" noProof="0" dirty="0">
              <a:ln>
                <a:noFill/>
              </a:ln>
              <a:solidFill>
                <a:srgbClr val="BE9D36"/>
              </a:solidFill>
              <a:effectLst/>
              <a:uLnTx/>
              <a:uFillTx/>
              <a:latin typeface="Rubik"/>
              <a:ea typeface="Rubik"/>
              <a:cs typeface="Rubik"/>
              <a:sym typeface="Rubik"/>
            </a:endParaRPr>
          </a:p>
        </p:txBody>
      </p:sp>
      <p:pic>
        <p:nvPicPr>
          <p:cNvPr id="69" name="Google Shape;69;p13"/>
          <p:cNvPicPr preferRelativeResize="0"/>
          <p:nvPr/>
        </p:nvPicPr>
        <p:blipFill rotWithShape="1">
          <a:blip r:embed="rId9">
            <a:alphaModFix amt="22000"/>
          </a:blip>
          <a:srcRect/>
          <a:stretch/>
        </p:blipFill>
        <p:spPr>
          <a:xfrm>
            <a:off x="6042734" y="3711583"/>
            <a:ext cx="4499959" cy="3660333"/>
          </a:xfrm>
          <a:prstGeom prst="rect">
            <a:avLst/>
          </a:prstGeom>
          <a:noFill/>
          <a:ln>
            <a:noFill/>
          </a:ln>
        </p:spPr>
      </p:pic>
      <p:pic>
        <p:nvPicPr>
          <p:cNvPr id="4" name="Google Shape;69;p13">
            <a:extLst>
              <a:ext uri="{FF2B5EF4-FFF2-40B4-BE49-F238E27FC236}">
                <a16:creationId xmlns:a16="http://schemas.microsoft.com/office/drawing/2014/main" id="{3D5CC967-26AB-269E-997A-9AEE153694BB}"/>
              </a:ext>
            </a:extLst>
          </p:cNvPr>
          <p:cNvPicPr preferRelativeResize="0"/>
          <p:nvPr/>
        </p:nvPicPr>
        <p:blipFill rotWithShape="1">
          <a:blip r:embed="rId9">
            <a:alphaModFix amt="22000"/>
          </a:blip>
          <a:srcRect/>
          <a:stretch/>
        </p:blipFill>
        <p:spPr>
          <a:xfrm>
            <a:off x="6051506" y="3735471"/>
            <a:ext cx="4499959" cy="3660333"/>
          </a:xfrm>
          <a:prstGeom prst="rect">
            <a:avLst/>
          </a:prstGeom>
          <a:noFill/>
          <a:ln>
            <a:noFill/>
          </a:ln>
        </p:spPr>
      </p:pic>
      <p:sp>
        <p:nvSpPr>
          <p:cNvPr id="72" name="Google Shape;72;p13"/>
          <p:cNvSpPr txBox="1"/>
          <p:nvPr/>
        </p:nvSpPr>
        <p:spPr>
          <a:xfrm>
            <a:off x="663630" y="134659"/>
            <a:ext cx="10864740" cy="856400"/>
          </a:xfrm>
          <a:prstGeom prst="rect">
            <a:avLst/>
          </a:prstGeom>
          <a:noFill/>
          <a:ln>
            <a:noFill/>
          </a:ln>
        </p:spPr>
        <p:txBody>
          <a:bodyPr spcFirstLastPara="1" wrap="square" lIns="0" tIns="121900" rIns="121900" bIns="121900" anchor="t" anchorCtr="0">
            <a:noAutofit/>
          </a:bodyPr>
          <a:lstStyle/>
          <a:p>
            <a:pPr marL="60957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3200" b="1" i="0" u="none" strike="noStrike" kern="0" cap="none" spc="0" normalizeH="0" baseline="0" noProof="0" dirty="0">
                <a:ln>
                  <a:noFill/>
                </a:ln>
                <a:solidFill>
                  <a:srgbClr val="005331"/>
                </a:solidFill>
                <a:effectLst/>
                <a:uLnTx/>
                <a:uFillTx/>
                <a:latin typeface="Rubik"/>
                <a:ea typeface="Rubik"/>
                <a:cs typeface="Rubik"/>
                <a:sym typeface="Rubik"/>
              </a:rPr>
              <a:t>     NUESTRA VISIÓN</a:t>
            </a:r>
            <a:endParaRPr kumimoji="0" sz="3200" b="1" i="0" u="none" strike="noStrike" kern="0" cap="none" spc="0" normalizeH="0" baseline="0" noProof="0" dirty="0">
              <a:ln>
                <a:noFill/>
              </a:ln>
              <a:solidFill>
                <a:srgbClr val="005331"/>
              </a:solidFill>
              <a:effectLst/>
              <a:uLnTx/>
              <a:uFillTx/>
              <a:latin typeface="Rubik"/>
              <a:ea typeface="Rubik"/>
              <a:cs typeface="Rubik"/>
              <a:sym typeface="Rubik"/>
            </a:endParaRPr>
          </a:p>
          <a:p>
            <a:pPr marL="60957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 sz="2400" b="1" i="0" u="none" strike="noStrike" kern="0" cap="none" spc="0" normalizeH="0" baseline="0" noProof="0" dirty="0">
                <a:ln>
                  <a:noFill/>
                </a:ln>
                <a:solidFill>
                  <a:srgbClr val="005331"/>
                </a:solidFill>
                <a:effectLst/>
                <a:uLnTx/>
                <a:uFillTx/>
                <a:latin typeface="Rubik"/>
                <a:ea typeface="Rubik"/>
                <a:cs typeface="Rubik"/>
                <a:sym typeface="Rubik"/>
              </a:rPr>
              <a:t>       Futuros sostenibles para todos a través del conocimiento y la información</a:t>
            </a:r>
            <a:endParaRPr kumimoji="0" sz="1400" b="0" i="0" u="none" strike="noStrike" kern="0" cap="none" spc="0" normalizeH="0" baseline="0" noProof="0" dirty="0">
              <a:ln>
                <a:noFill/>
              </a:ln>
              <a:solidFill>
                <a:srgbClr val="005331"/>
              </a:solidFill>
              <a:effectLst/>
              <a:uLnTx/>
              <a:uFillTx/>
              <a:latin typeface="Rubik"/>
              <a:ea typeface="Rubik"/>
              <a:cs typeface="Rubik"/>
              <a:sym typeface="Rubik"/>
            </a:endParaRPr>
          </a:p>
        </p:txBody>
      </p:sp>
      <p:pic>
        <p:nvPicPr>
          <p:cNvPr id="78" name="Google Shape;78;p13"/>
          <p:cNvPicPr preferRelativeResize="0"/>
          <p:nvPr/>
        </p:nvPicPr>
        <p:blipFill>
          <a:blip r:embed="rId10">
            <a:alphaModFix/>
          </a:blip>
          <a:stretch>
            <a:fillRect/>
          </a:stretch>
        </p:blipFill>
        <p:spPr>
          <a:xfrm>
            <a:off x="250301" y="261408"/>
            <a:ext cx="1112396" cy="754800"/>
          </a:xfrm>
          <a:prstGeom prst="rect">
            <a:avLst/>
          </a:prstGeom>
          <a:noFill/>
          <a:ln>
            <a:noFill/>
          </a:ln>
        </p:spPr>
      </p:pic>
      <p:sp>
        <p:nvSpPr>
          <p:cNvPr id="3" name="TextBox 2">
            <a:extLst>
              <a:ext uri="{FF2B5EF4-FFF2-40B4-BE49-F238E27FC236}">
                <a16:creationId xmlns:a16="http://schemas.microsoft.com/office/drawing/2014/main" id="{84BCFA0A-B7AC-EB3B-4520-52563F00F17B}"/>
              </a:ext>
            </a:extLst>
          </p:cNvPr>
          <p:cNvSpPr txBox="1"/>
          <p:nvPr/>
        </p:nvSpPr>
        <p:spPr>
          <a:xfrm>
            <a:off x="6876420" y="4112472"/>
            <a:ext cx="3858381" cy="2031325"/>
          </a:xfrm>
          <a:prstGeom prst="rect">
            <a:avLst/>
          </a:prstGeom>
          <a:noFill/>
        </p:spPr>
        <p:txBody>
          <a:bodyPr wrap="square">
            <a:spAutoFit/>
          </a:bodyPr>
          <a:lstStyle/>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lang="en-US" sz="4000" b="1" kern="0" dirty="0">
                <a:solidFill>
                  <a:srgbClr val="283C35"/>
                </a:solidFill>
                <a:latin typeface="Rubik"/>
                <a:ea typeface="Rubik"/>
                <a:cs typeface="Rubik"/>
                <a:sym typeface="Rubik"/>
              </a:rPr>
              <a:t>FACILITADOR</a:t>
            </a:r>
            <a:endParaRPr kumimoji="0" lang="en-US" sz="4000" b="1" i="0" u="none" strike="noStrike" kern="0" cap="none" spc="0" normalizeH="0" baseline="0" noProof="0" dirty="0">
              <a:ln>
                <a:noFill/>
              </a:ln>
              <a:solidFill>
                <a:srgbClr val="283C35"/>
              </a:solidFill>
              <a:effectLst/>
              <a:uLnTx/>
              <a:uFillTx/>
              <a:latin typeface="Rubik"/>
              <a:ea typeface="Rubik"/>
              <a:cs typeface="Rubik"/>
              <a:sym typeface="Rubik"/>
            </a:endParaRPr>
          </a:p>
          <a:p>
            <a:pPr marL="0" marR="0" lvl="0" indent="0" algn="l" defTabSz="1219170" rtl="0" eaLnBrk="1" fontAlgn="auto" latinLnBrk="0" hangingPunct="1">
              <a:lnSpc>
                <a:spcPct val="90000"/>
              </a:lnSpc>
              <a:spcBef>
                <a:spcPts val="0"/>
              </a:spcBef>
              <a:spcAft>
                <a:spcPts val="0"/>
              </a:spcAft>
              <a:buClr>
                <a:srgbClr val="000000"/>
              </a:buClr>
              <a:buSzPts val="1100"/>
              <a:buFontTx/>
              <a:buNone/>
              <a:tabLst/>
              <a:defRPr/>
            </a:pPr>
            <a:r>
              <a:rPr kumimoji="0" lang="en-US" sz="2800" b="1" i="0" u="none" strike="noStrike" kern="0" cap="none" spc="0" normalizeH="0" baseline="0" noProof="0" dirty="0">
                <a:ln>
                  <a:noFill/>
                </a:ln>
                <a:solidFill>
                  <a:srgbClr val="283C35"/>
                </a:solidFill>
                <a:effectLst/>
                <a:uLnTx/>
                <a:uFillTx/>
                <a:latin typeface="Rubik"/>
                <a:ea typeface="Rubik"/>
                <a:cs typeface="Rubik"/>
                <a:sym typeface="Rubik"/>
              </a:rPr>
              <a:t>El futuro de la IFLA</a:t>
            </a:r>
          </a:p>
          <a:p>
            <a:pPr marL="0" marR="0" lvl="0" indent="0" algn="l" defTabSz="1219170" rtl="0" eaLnBrk="1" fontAlgn="auto" latinLnBrk="0" hangingPunct="1">
              <a:lnSpc>
                <a:spcPct val="90000"/>
              </a:lnSpc>
              <a:spcBef>
                <a:spcPts val="0"/>
              </a:spcBef>
              <a:spcAft>
                <a:spcPts val="0"/>
              </a:spcAft>
              <a:buClr>
                <a:srgbClr val="000000"/>
              </a:buClr>
              <a:buSzTx/>
              <a:buFontTx/>
              <a:buNone/>
              <a:tabLst/>
              <a:defRPr/>
            </a:pPr>
            <a:r>
              <a:rPr kumimoji="0" lang="en-US" sz="1800" b="0" i="0" u="none" strike="noStrike" kern="0" cap="none" spc="0" normalizeH="0" baseline="0" noProof="0" dirty="0">
                <a:ln>
                  <a:noFill/>
                </a:ln>
                <a:solidFill>
                  <a:srgbClr val="FFFFFF"/>
                </a:solidFill>
                <a:effectLst/>
                <a:uLnTx/>
                <a:uFillTx/>
                <a:latin typeface="Rubik"/>
                <a:ea typeface="Rubik"/>
                <a:cs typeface="Rubik"/>
                <a:sym typeface="Rubik"/>
              </a:rPr>
              <a:t>Garantizar que la gobernanza, los proyectos y las asociaciones de la IFLA sean eficaces, transparentes e innovadores.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p:tgtEl>
                                          <p:spTgt spid="72"/>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78"/>
                                        </p:tgtEl>
                                        <p:attrNameLst>
                                          <p:attrName>style.visibility</p:attrName>
                                        </p:attrNameLst>
                                      </p:cBhvr>
                                      <p:to>
                                        <p:strVal val="visible"/>
                                      </p:to>
                                    </p:set>
                                    <p:anim calcmode="lin" valueType="num">
                                      <p:cBhvr additive="base">
                                        <p:cTn id="10" dur="1000"/>
                                        <p:tgtEl>
                                          <p:spTgt spid="78"/>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4A490-1B43-3D09-C00A-6409BF321E62}"/>
            </a:ext>
          </a:extLst>
        </p:cNvPr>
        <p:cNvGrpSpPr/>
        <p:nvPr/>
      </p:nvGrpSpPr>
      <p:grpSpPr>
        <a:xfrm>
          <a:off x="0" y="0"/>
          <a:ext cx="0" cy="0"/>
          <a:chOff x="0" y="0"/>
          <a:chExt cx="0" cy="0"/>
        </a:xfrm>
      </p:grpSpPr>
      <p:grpSp>
        <p:nvGrpSpPr>
          <p:cNvPr id="15" name="Group 16">
            <a:extLst>
              <a:ext uri="{FF2B5EF4-FFF2-40B4-BE49-F238E27FC236}">
                <a16:creationId xmlns:a16="http://schemas.microsoft.com/office/drawing/2014/main" id="{E44B1166-9B90-2A2C-2D1C-026D27AD4269}"/>
              </a:ext>
            </a:extLst>
          </p:cNvPr>
          <p:cNvGrpSpPr/>
          <p:nvPr/>
        </p:nvGrpSpPr>
        <p:grpSpPr>
          <a:xfrm rot="20399186">
            <a:off x="7712981" y="5937221"/>
            <a:ext cx="6012299" cy="1431104"/>
            <a:chOff x="0" y="-2"/>
            <a:chExt cx="14540792" cy="3422708"/>
          </a:xfrm>
        </p:grpSpPr>
        <p:sp>
          <p:nvSpPr>
            <p:cNvPr id="16" name="AutoShape 17">
              <a:extLst>
                <a:ext uri="{FF2B5EF4-FFF2-40B4-BE49-F238E27FC236}">
                  <a16:creationId xmlns:a16="http://schemas.microsoft.com/office/drawing/2014/main" id="{29C7A845-6468-C3C4-57AD-73979604074C}"/>
                </a:ext>
              </a:extLst>
            </p:cNvPr>
            <p:cNvSpPr/>
            <p:nvPr/>
          </p:nvSpPr>
          <p:spPr>
            <a:xfrm rot="5400000">
              <a:off x="6699945" y="-6699946"/>
              <a:ext cx="1140903" cy="14540791"/>
            </a:xfrm>
            <a:prstGeom prst="rect">
              <a:avLst/>
            </a:prstGeom>
            <a:solidFill>
              <a:srgbClr val="008494">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7" name="AutoShape 18">
              <a:extLst>
                <a:ext uri="{FF2B5EF4-FFF2-40B4-BE49-F238E27FC236}">
                  <a16:creationId xmlns:a16="http://schemas.microsoft.com/office/drawing/2014/main" id="{5FF9873B-60F9-733F-E19D-EFD5C6433B68}"/>
                </a:ext>
              </a:extLst>
            </p:cNvPr>
            <p:cNvSpPr/>
            <p:nvPr/>
          </p:nvSpPr>
          <p:spPr>
            <a:xfrm rot="5400000">
              <a:off x="6699945" y="-5559043"/>
              <a:ext cx="1140902" cy="14540791"/>
            </a:xfrm>
            <a:prstGeom prst="rect">
              <a:avLst/>
            </a:prstGeom>
            <a:solidFill>
              <a:srgbClr val="008494">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8" name="AutoShape 19">
              <a:extLst>
                <a:ext uri="{FF2B5EF4-FFF2-40B4-BE49-F238E27FC236}">
                  <a16:creationId xmlns:a16="http://schemas.microsoft.com/office/drawing/2014/main" id="{CB7B3AD5-1126-DB80-0DB6-14034DD02BE7}"/>
                </a:ext>
              </a:extLst>
            </p:cNvPr>
            <p:cNvSpPr/>
            <p:nvPr/>
          </p:nvSpPr>
          <p:spPr>
            <a:xfrm rot="5400000">
              <a:off x="6699945" y="-4418141"/>
              <a:ext cx="1140902" cy="14540791"/>
            </a:xfrm>
            <a:prstGeom prst="rect">
              <a:avLst/>
            </a:prstGeom>
            <a:solidFill>
              <a:srgbClr val="00849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2" name="TextBox 2">
            <a:extLst>
              <a:ext uri="{FF2B5EF4-FFF2-40B4-BE49-F238E27FC236}">
                <a16:creationId xmlns:a16="http://schemas.microsoft.com/office/drawing/2014/main" id="{2E6B8D78-E035-AF93-18E1-EFE6000DBC86}"/>
              </a:ext>
            </a:extLst>
          </p:cNvPr>
          <p:cNvSpPr txBox="1"/>
          <p:nvPr/>
        </p:nvSpPr>
        <p:spPr>
          <a:xfrm>
            <a:off x="1123950" y="1712605"/>
            <a:ext cx="9944100" cy="139192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¿Cuántas de estas áreas aparecen en sus propias estrategias?</a:t>
            </a:r>
          </a:p>
        </p:txBody>
      </p:sp>
      <p:sp>
        <p:nvSpPr>
          <p:cNvPr id="3" name="TextBox 4">
            <a:extLst>
              <a:ext uri="{FF2B5EF4-FFF2-40B4-BE49-F238E27FC236}">
                <a16:creationId xmlns:a16="http://schemas.microsoft.com/office/drawing/2014/main" id="{612E9054-0B40-E9D6-270D-13A5EB71C5FA}"/>
              </a:ext>
            </a:extLst>
          </p:cNvPr>
          <p:cNvSpPr txBox="1"/>
          <p:nvPr/>
        </p:nvSpPr>
        <p:spPr>
          <a:xfrm>
            <a:off x="1123950" y="4257149"/>
            <a:ext cx="10338968" cy="123110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Visite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www.menti.com </a:t>
            </a:r>
            <a:r>
              <a:rPr kumimoji="0" lang="en-US" sz="4000" b="0"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y utilice el código </a:t>
            </a:r>
            <a:r>
              <a:rPr kumimoji="0" lang="en-US" sz="4000" b="1" i="0" u="none" strike="noStrike" kern="1200" cap="none" spc="30" normalizeH="0" baseline="0" noProof="0" dirty="0">
                <a:ln>
                  <a:noFill/>
                </a:ln>
                <a:solidFill>
                  <a:srgbClr val="49403C"/>
                </a:solidFill>
                <a:effectLst/>
                <a:highlight>
                  <a:srgbClr val="FFFFFF"/>
                </a:highlight>
                <a:uLnTx/>
                <a:uFillTx/>
                <a:latin typeface="Arial" panose="020B0604020202020204" pitchFamily="34" charset="0"/>
                <a:ea typeface="+mn-ea"/>
                <a:cs typeface="+mn-cs"/>
              </a:rPr>
              <a:t>4916 9923</a:t>
            </a:r>
          </a:p>
        </p:txBody>
      </p:sp>
    </p:spTree>
    <p:extLst>
      <p:ext uri="{BB962C8B-B14F-4D97-AF65-F5344CB8AC3E}">
        <p14:creationId xmlns:p14="http://schemas.microsoft.com/office/powerpoint/2010/main" val="133608094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EEF1B57C-9E3C-FBA5-5A78-20436ECF648F}"/>
              </a:ext>
            </a:extLst>
          </p:cNvPr>
          <p:cNvGrpSpPr/>
          <p:nvPr/>
        </p:nvGrpSpPr>
        <p:grpSpPr>
          <a:xfrm rot="10800000">
            <a:off x="6630584" y="0"/>
            <a:ext cx="1778549" cy="6858001"/>
            <a:chOff x="0" y="0"/>
            <a:chExt cx="3422705" cy="14540791"/>
          </a:xfrm>
        </p:grpSpPr>
        <p:sp>
          <p:nvSpPr>
            <p:cNvPr id="5" name="AutoShape 3">
              <a:extLst>
                <a:ext uri="{FF2B5EF4-FFF2-40B4-BE49-F238E27FC236}">
                  <a16:creationId xmlns:a16="http://schemas.microsoft.com/office/drawing/2014/main" id="{0D1B448E-5FE3-BB1E-108B-CFCC2D0EBF5E}"/>
                </a:ext>
              </a:extLst>
            </p:cNvPr>
            <p:cNvSpPr/>
            <p:nvPr/>
          </p:nvSpPr>
          <p:spPr>
            <a:xfrm>
              <a:off x="0" y="0"/>
              <a:ext cx="1140902" cy="14540791"/>
            </a:xfrm>
            <a:prstGeom prst="rect">
              <a:avLst/>
            </a:prstGeom>
            <a:solidFill>
              <a:srgbClr val="D94B47">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6" name="AutoShape 4">
              <a:extLst>
                <a:ext uri="{FF2B5EF4-FFF2-40B4-BE49-F238E27FC236}">
                  <a16:creationId xmlns:a16="http://schemas.microsoft.com/office/drawing/2014/main" id="{C0BC145E-6A80-79E6-E0D5-DB9570ED30D7}"/>
                </a:ext>
              </a:extLst>
            </p:cNvPr>
            <p:cNvSpPr/>
            <p:nvPr/>
          </p:nvSpPr>
          <p:spPr>
            <a:xfrm>
              <a:off x="1140902" y="0"/>
              <a:ext cx="1140902" cy="14540791"/>
            </a:xfrm>
            <a:prstGeom prst="rect">
              <a:avLst/>
            </a:prstGeom>
            <a:solidFill>
              <a:srgbClr val="D94B47">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A4F10302-21D4-3D89-B03F-B33B4DB19265}"/>
                </a:ext>
              </a:extLst>
            </p:cNvPr>
            <p:cNvSpPr/>
            <p:nvPr/>
          </p:nvSpPr>
          <p:spPr>
            <a:xfrm>
              <a:off x="2281803" y="0"/>
              <a:ext cx="1140902" cy="14540791"/>
            </a:xfrm>
            <a:prstGeom prst="rect">
              <a:avLst/>
            </a:prstGeom>
            <a:solidFill>
              <a:srgbClr val="D94B47">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8" name="TextBox 2">
            <a:extLst>
              <a:ext uri="{FF2B5EF4-FFF2-40B4-BE49-F238E27FC236}">
                <a16:creationId xmlns:a16="http://schemas.microsoft.com/office/drawing/2014/main" id="{3060A4ED-5E8B-C0B4-A1A2-6C3618DFAA0B}"/>
              </a:ext>
            </a:extLst>
          </p:cNvPr>
          <p:cNvSpPr txBox="1"/>
          <p:nvPr/>
        </p:nvSpPr>
        <p:spPr>
          <a:xfrm>
            <a:off x="2199873" y="3068484"/>
            <a:ext cx="3941890" cy="721031"/>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5400" b="1" i="0" u="none" strike="noStrike" kern="1200" cap="none" spc="140" normalizeH="0" baseline="0" noProof="0" dirty="0">
                <a:ln>
                  <a:noFill/>
                </a:ln>
                <a:solidFill>
                  <a:srgbClr val="49403C"/>
                </a:solidFill>
                <a:effectLst/>
                <a:uLnTx/>
                <a:uFillTx/>
                <a:latin typeface="Arial Black" panose="020B0604020202020204" pitchFamily="34" charset="0"/>
                <a:ea typeface="+mn-ea"/>
                <a:cs typeface="+mn-cs"/>
              </a:rPr>
              <a:t>Almuerzo</a:t>
            </a:r>
          </a:p>
        </p:txBody>
      </p:sp>
      <p:pic>
        <p:nvPicPr>
          <p:cNvPr id="3" name="Picture 2" descr="A round wooden board with food on it&#10;&#10;Description automatically generated">
            <a:extLst>
              <a:ext uri="{FF2B5EF4-FFF2-40B4-BE49-F238E27FC236}">
                <a16:creationId xmlns:a16="http://schemas.microsoft.com/office/drawing/2014/main" id="{EE0DA1B0-DA0D-9608-0CF0-EE1291BAD993}"/>
              </a:ext>
            </a:extLst>
          </p:cNvPr>
          <p:cNvPicPr>
            <a:picLocks noChangeAspect="1"/>
          </p:cNvPicPr>
          <p:nvPr/>
        </p:nvPicPr>
        <p:blipFill>
          <a:blip r:embed="rId2">
            <a:extLst>
              <a:ext uri="{28A0092B-C50C-407E-A947-70E740481C1C}">
                <a14:useLocalDpi xmlns:a14="http://schemas.microsoft.com/office/drawing/2010/main" val="0"/>
              </a:ext>
            </a:extLst>
          </a:blip>
          <a:srcRect t="16092" r="9540" b="33027"/>
          <a:stretch/>
        </p:blipFill>
        <p:spPr>
          <a:xfrm rot="5400000">
            <a:off x="6834278" y="1500278"/>
            <a:ext cx="6858000" cy="3857444"/>
          </a:xfrm>
          <a:prstGeom prst="rect">
            <a:avLst/>
          </a:prstGeom>
        </p:spPr>
      </p:pic>
    </p:spTree>
    <p:extLst>
      <p:ext uri="{BB962C8B-B14F-4D97-AF65-F5344CB8AC3E}">
        <p14:creationId xmlns:p14="http://schemas.microsoft.com/office/powerpoint/2010/main" val="244158924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een square with a white border&#10;&#10;Description automatically generated with medium confidence">
            <a:extLst>
              <a:ext uri="{FF2B5EF4-FFF2-40B4-BE49-F238E27FC236}">
                <a16:creationId xmlns:a16="http://schemas.microsoft.com/office/drawing/2014/main" id="{FB5A04B9-766C-B5CD-348E-86EC609AF6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4613"/>
          </a:xfrm>
          <a:prstGeom prst="rect">
            <a:avLst/>
          </a:prstGeom>
        </p:spPr>
      </p:pic>
      <p:sp>
        <p:nvSpPr>
          <p:cNvPr id="8" name="TextBox 9">
            <a:extLst>
              <a:ext uri="{FF2B5EF4-FFF2-40B4-BE49-F238E27FC236}">
                <a16:creationId xmlns:a16="http://schemas.microsoft.com/office/drawing/2014/main" id="{2835AFFE-77EE-2537-BFC5-F0631C3863FE}"/>
              </a:ext>
            </a:extLst>
          </p:cNvPr>
          <p:cNvSpPr txBox="1"/>
          <p:nvPr/>
        </p:nvSpPr>
        <p:spPr>
          <a:xfrm>
            <a:off x="836212" y="2180811"/>
            <a:ext cx="10519576" cy="2492990"/>
          </a:xfrm>
          <a:prstGeom prst="rect">
            <a:avLst/>
          </a:prstGeom>
        </p:spPr>
        <p:txBody>
          <a:bodyPr wrap="square" lIns="0" tIns="0" rIns="0" bIns="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a:ln>
                  <a:noFill/>
                </a:ln>
                <a:solidFill>
                  <a:prstClr val="white"/>
                </a:solidFill>
                <a:effectLst/>
                <a:uLnTx/>
                <a:uFillTx/>
                <a:latin typeface="Arial Black" panose="020B0604020202020204" pitchFamily="34" charset="0"/>
                <a:ea typeface="+mn-ea"/>
                <a:cs typeface="+mn-cs"/>
              </a:rPr>
              <a:t>Planificar el futuro - Hacer progresar a los líderes emergentes</a:t>
            </a:r>
          </a:p>
        </p:txBody>
      </p:sp>
      <p:pic>
        <p:nvPicPr>
          <p:cNvPr id="9" name="Picture 8" descr="A white grid with black letters&#10;&#10;Description automatically generated">
            <a:extLst>
              <a:ext uri="{FF2B5EF4-FFF2-40B4-BE49-F238E27FC236}">
                <a16:creationId xmlns:a16="http://schemas.microsoft.com/office/drawing/2014/main" id="{31729741-3BF7-920A-E763-08AE6B79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3900" y="5524500"/>
            <a:ext cx="635000" cy="635000"/>
          </a:xfrm>
          <a:prstGeom prst="rect">
            <a:avLst/>
          </a:prstGeom>
        </p:spPr>
      </p:pic>
    </p:spTree>
    <p:extLst>
      <p:ext uri="{BB962C8B-B14F-4D97-AF65-F5344CB8AC3E}">
        <p14:creationId xmlns:p14="http://schemas.microsoft.com/office/powerpoint/2010/main" val="194818620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FFD6313-722F-FEB9-7E12-5A766160A290}"/>
              </a:ext>
            </a:extLst>
          </p:cNvPr>
          <p:cNvSpPr txBox="1"/>
          <p:nvPr/>
        </p:nvSpPr>
        <p:spPr>
          <a:xfrm>
            <a:off x="6113938" y="6550223"/>
            <a:ext cx="6095999" cy="30777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Foto de </a:t>
            </a:r>
            <a:r>
              <a:rPr kumimoji="0" lang="en-GB" sz="1400" b="0" i="0" u="none" strike="noStrike" kern="1200" cap="none" spc="0" normalizeH="0" baseline="0" noProof="0" err="1">
                <a:ln>
                  <a:noFill/>
                </a:ln>
                <a:solidFill>
                  <a:prstClr val="white"/>
                </a:solidFill>
                <a:effectLst/>
                <a:uLnTx/>
                <a:uFillTx/>
                <a:latin typeface="Univers" panose="020B0503020202020204" pitchFamily="34" charset="0"/>
                <a:ea typeface="+mn-ea"/>
                <a:cs typeface="+mn-cs"/>
              </a:rPr>
              <a:t>Ulvi </a:t>
            </a: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Safari en </a:t>
            </a:r>
            <a:r>
              <a:rPr kumimoji="0" lang="en-GB" sz="1400" b="0" i="0" u="none" strike="noStrike" kern="1200" cap="none" spc="0" normalizeH="0" baseline="0" noProof="0" err="1">
                <a:ln>
                  <a:noFill/>
                </a:ln>
                <a:solidFill>
                  <a:prstClr val="white"/>
                </a:solidFill>
                <a:effectLst/>
                <a:uLnTx/>
                <a:uFillTx/>
                <a:latin typeface="Univers" panose="020B0503020202020204" pitchFamily="34" charset="0"/>
                <a:ea typeface="+mn-ea"/>
                <a:cs typeface="+mn-cs"/>
              </a:rPr>
              <a:t>Unsplash</a:t>
            </a:r>
            <a:r>
              <a:rPr kumimoji="0" lang="en-GB" sz="14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 unsplash.com/photos/tCj8uuABLBA</a:t>
            </a:r>
          </a:p>
        </p:txBody>
      </p:sp>
      <p:sp>
        <p:nvSpPr>
          <p:cNvPr id="4" name="TextBox 5">
            <a:extLst>
              <a:ext uri="{FF2B5EF4-FFF2-40B4-BE49-F238E27FC236}">
                <a16:creationId xmlns:a16="http://schemas.microsoft.com/office/drawing/2014/main" id="{F11DA38C-C020-78D9-5487-88B1FF516455}"/>
              </a:ext>
            </a:extLst>
          </p:cNvPr>
          <p:cNvSpPr txBox="1"/>
          <p:nvPr/>
        </p:nvSpPr>
        <p:spPr>
          <a:xfrm>
            <a:off x="694764" y="2073958"/>
            <a:ext cx="5093387" cy="3077766"/>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40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Apoyo a los líderes emergentes como pilar de la sostenibilidad</a:t>
            </a:r>
          </a:p>
        </p:txBody>
      </p:sp>
      <p:grpSp>
        <p:nvGrpSpPr>
          <p:cNvPr id="9" name="Group 7">
            <a:extLst>
              <a:ext uri="{FF2B5EF4-FFF2-40B4-BE49-F238E27FC236}">
                <a16:creationId xmlns:a16="http://schemas.microsoft.com/office/drawing/2014/main" id="{6E922D25-A5C1-C3B0-3192-FDBB312C5255}"/>
              </a:ext>
            </a:extLst>
          </p:cNvPr>
          <p:cNvGrpSpPr/>
          <p:nvPr/>
        </p:nvGrpSpPr>
        <p:grpSpPr>
          <a:xfrm rot="17406248" flipH="1" flipV="1">
            <a:off x="198582" y="3634733"/>
            <a:ext cx="1441889" cy="5998533"/>
            <a:chOff x="0" y="0"/>
            <a:chExt cx="3422705" cy="14540791"/>
          </a:xfrm>
        </p:grpSpPr>
        <p:sp>
          <p:nvSpPr>
            <p:cNvPr id="10" name="AutoShape 8">
              <a:extLst>
                <a:ext uri="{FF2B5EF4-FFF2-40B4-BE49-F238E27FC236}">
                  <a16:creationId xmlns:a16="http://schemas.microsoft.com/office/drawing/2014/main" id="{F4C90E6C-4C58-4B39-91B8-8E2362491928}"/>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AutoShape 9">
              <a:extLst>
                <a:ext uri="{FF2B5EF4-FFF2-40B4-BE49-F238E27FC236}">
                  <a16:creationId xmlns:a16="http://schemas.microsoft.com/office/drawing/2014/main" id="{209B5DAE-AEB4-D65E-F2DA-EF2565026D02}"/>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2" name="AutoShape 10">
              <a:extLst>
                <a:ext uri="{FF2B5EF4-FFF2-40B4-BE49-F238E27FC236}">
                  <a16:creationId xmlns:a16="http://schemas.microsoft.com/office/drawing/2014/main" id="{7FB14A5C-457C-EBD6-4BB7-742A9B70320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A8AD47B5-31EA-14E0-2871-F5F14ADB847E}"/>
              </a:ext>
            </a:extLst>
          </p:cNvPr>
          <p:cNvSpPr txBox="1"/>
          <p:nvPr/>
        </p:nvSpPr>
        <p:spPr>
          <a:xfrm>
            <a:off x="5962650" y="6533268"/>
            <a:ext cx="6229349" cy="276999"/>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Univers" panose="020B0503020202020204" pitchFamily="34" charset="0"/>
                <a:ea typeface="+mn-ea"/>
                <a:cs typeface="+mn-cs"/>
              </a:rPr>
              <a:t>Foto: Ian Capper, CC-BY-SA 3.0, www.geograph.org.uk/photo/3804467</a:t>
            </a:r>
          </a:p>
        </p:txBody>
      </p:sp>
      <p:pic>
        <p:nvPicPr>
          <p:cNvPr id="5122" name="Picture 2" descr="Climb Mountain Images | Free Photos, PNG Stickers, Wallpapers &amp; Backgrounds  - rawpixel">
            <a:extLst>
              <a:ext uri="{FF2B5EF4-FFF2-40B4-BE49-F238E27FC236}">
                <a16:creationId xmlns:a16="http://schemas.microsoft.com/office/drawing/2014/main" id="{4DBB9BA1-5F0F-60D4-40A7-E466E88E89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534" b="9157"/>
          <a:stretch/>
        </p:blipFill>
        <p:spPr bwMode="auto">
          <a:xfrm>
            <a:off x="6403850" y="-27801"/>
            <a:ext cx="5788149" cy="6885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856519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54447"/>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600" b="1" i="0" u="none" strike="noStrike" kern="1200" cap="none" spc="220" normalizeH="0" baseline="0" noProof="0" dirty="0">
                <a:ln>
                  <a:noFill/>
                </a:ln>
                <a:solidFill>
                  <a:srgbClr val="FFFFFF"/>
                </a:solidFill>
                <a:effectLst/>
                <a:uLnTx/>
                <a:uFillTx/>
                <a:latin typeface="Arial Black"/>
                <a:ea typeface="+mn-ea"/>
                <a:cs typeface="+mn-cs"/>
              </a:rPr>
              <a:t>EJERCICIO</a:t>
            </a:r>
          </a:p>
        </p:txBody>
      </p:sp>
      <p:sp>
        <p:nvSpPr>
          <p:cNvPr id="9" name="TextBox 2">
            <a:extLst>
              <a:ext uri="{FF2B5EF4-FFF2-40B4-BE49-F238E27FC236}">
                <a16:creationId xmlns:a16="http://schemas.microsoft.com/office/drawing/2014/main" id="{D0753C13-22CD-429D-F29E-12E1899148CE}"/>
              </a:ext>
            </a:extLst>
          </p:cNvPr>
          <p:cNvSpPr txBox="1"/>
          <p:nvPr/>
        </p:nvSpPr>
        <p:spPr>
          <a:xfrm>
            <a:off x="4891920" y="1980519"/>
            <a:ext cx="6428014" cy="2110065"/>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Conocimientos y suposiciones sobre los líderes emergentes</a:t>
            </a:r>
          </a:p>
        </p:txBody>
      </p:sp>
      <p:pic>
        <p:nvPicPr>
          <p:cNvPr id="11" name="Picture 10" descr="A black tablet with a blue screen&#10;&#10;Description automatically generated">
            <a:extLst>
              <a:ext uri="{FF2B5EF4-FFF2-40B4-BE49-F238E27FC236}">
                <a16:creationId xmlns:a16="http://schemas.microsoft.com/office/drawing/2014/main" id="{4E12E311-A31C-301F-7147-700E710482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466" y="2563757"/>
            <a:ext cx="1730485" cy="1730485"/>
          </a:xfrm>
          <a:prstGeom prst="rect">
            <a:avLst/>
          </a:prstGeom>
        </p:spPr>
      </p:pic>
    </p:spTree>
    <p:extLst>
      <p:ext uri="{BB962C8B-B14F-4D97-AF65-F5344CB8AC3E}">
        <p14:creationId xmlns:p14="http://schemas.microsoft.com/office/powerpoint/2010/main" val="212667358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815882"/>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EJERCICIO: conocimientos e hipótesis sobre los líderes emergentes</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2076948"/>
            <a:ext cx="10338968" cy="5139869"/>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dirty="0">
                <a:ln>
                  <a:noFill/>
                </a:ln>
                <a:solidFill>
                  <a:srgbClr val="49403C"/>
                </a:solidFill>
                <a:effectLst/>
                <a:uLnTx/>
                <a:uFillTx/>
                <a:latin typeface="Arial"/>
                <a:ea typeface="+mn-ea"/>
                <a:cs typeface="Arial"/>
              </a:rPr>
              <a:t>Entre </a:t>
            </a:r>
            <a:r>
              <a:rPr kumimoji="0" lang="en-GB" sz="2800" b="0" i="0" u="none" strike="noStrike" kern="1200" cap="none" spc="30" normalizeH="0" baseline="0" noProof="0" dirty="0" err="1">
                <a:ln>
                  <a:noFill/>
                </a:ln>
                <a:solidFill>
                  <a:srgbClr val="49403C"/>
                </a:solidFill>
                <a:effectLst/>
                <a:uLnTx/>
                <a:uFillTx/>
                <a:latin typeface="Arial"/>
                <a:ea typeface="+mn-ea"/>
                <a:cs typeface="Arial"/>
              </a:rPr>
              <a:t>en</a:t>
            </a:r>
            <a:r>
              <a:rPr kumimoji="0" lang="en-GB" sz="2800" b="0" i="0" u="none" strike="noStrike" kern="1200" cap="none" spc="30" normalizeH="0" baseline="0" noProof="0" dirty="0">
                <a:ln>
                  <a:noFill/>
                </a:ln>
                <a:solidFill>
                  <a:srgbClr val="49403C"/>
                </a:solidFill>
                <a:effectLst/>
                <a:uLnTx/>
                <a:uFillTx/>
                <a:latin typeface="Arial"/>
                <a:ea typeface="+mn-ea"/>
                <a:cs typeface="Arial"/>
              </a:rPr>
              <a:t> menti.com (</a:t>
            </a:r>
            <a:r>
              <a:rPr kumimoji="0" lang="en-GB" sz="2800" b="0" i="0" u="none" strike="noStrike" kern="1200" cap="none" spc="30" normalizeH="0" baseline="0" noProof="0" dirty="0">
                <a:ln>
                  <a:noFill/>
                </a:ln>
                <a:solidFill>
                  <a:srgbClr val="49403C"/>
                </a:solidFill>
                <a:effectLst/>
                <a:highlight>
                  <a:srgbClr val="FFFF00"/>
                </a:highlight>
                <a:uLnTx/>
                <a:uFillTx/>
                <a:latin typeface="Arial"/>
                <a:ea typeface="+mn-ea"/>
                <a:cs typeface="Arial"/>
              </a:rPr>
              <a:t>4101 6690</a:t>
            </a:r>
            <a:r>
              <a:rPr kumimoji="0" lang="en-GB" sz="2800" b="0" i="0" u="none" strike="noStrike" kern="1200" cap="none" spc="30" normalizeH="0" baseline="0" noProof="0" dirty="0">
                <a:ln>
                  <a:noFill/>
                </a:ln>
                <a:solidFill>
                  <a:srgbClr val="49403C"/>
                </a:solidFill>
                <a:effectLst/>
                <a:uLnTx/>
                <a:uFillTx/>
                <a:latin typeface="Arial"/>
                <a:ea typeface="+mn-ea"/>
                <a:cs typeface="Arial"/>
              </a:rPr>
              <a:t>) y </a:t>
            </a:r>
            <a:r>
              <a:rPr kumimoji="0" lang="en-GB" sz="2800" b="0" i="0" u="none" strike="noStrike" kern="1200" cap="none" spc="30" normalizeH="0" baseline="0" noProof="0" dirty="0" err="1">
                <a:ln>
                  <a:noFill/>
                </a:ln>
                <a:solidFill>
                  <a:srgbClr val="49403C"/>
                </a:solidFill>
                <a:effectLst/>
                <a:uLnTx/>
                <a:uFillTx/>
                <a:latin typeface="Arial"/>
                <a:ea typeface="+mn-ea"/>
                <a:cs typeface="Arial"/>
              </a:rPr>
              <a:t>responda</a:t>
            </a:r>
            <a:r>
              <a:rPr kumimoji="0" lang="en-GB" sz="2800" b="0" i="0" u="none" strike="noStrike" kern="1200" cap="none" spc="30" normalizeH="0" baseline="0" noProof="0" dirty="0">
                <a:ln>
                  <a:noFill/>
                </a:ln>
                <a:solidFill>
                  <a:srgbClr val="49403C"/>
                </a:solidFill>
                <a:effectLst/>
                <a:uLnTx/>
                <a:uFillTx/>
                <a:latin typeface="Arial"/>
                <a:ea typeface="+mn-ea"/>
                <a:cs typeface="Arial"/>
              </a:rPr>
              <a:t> a las </a:t>
            </a:r>
            <a:r>
              <a:rPr kumimoji="0" lang="en-GB" sz="2800" b="0" i="0" u="none" strike="noStrike" kern="1200" cap="none" spc="30" normalizeH="0" baseline="0" noProof="0" dirty="0" err="1">
                <a:ln>
                  <a:noFill/>
                </a:ln>
                <a:solidFill>
                  <a:srgbClr val="49403C"/>
                </a:solidFill>
                <a:effectLst/>
                <a:uLnTx/>
                <a:uFillTx/>
                <a:latin typeface="Arial"/>
                <a:ea typeface="+mn-ea"/>
                <a:cs typeface="Arial"/>
              </a:rPr>
              <a:t>siguientes</a:t>
            </a:r>
            <a:r>
              <a:rPr kumimoji="0" lang="en-GB" sz="2800" b="0" i="0" u="none" strike="noStrike" kern="1200" cap="none" spc="30" normalizeH="0" baseline="0" noProof="0" dirty="0">
                <a:ln>
                  <a:noFill/>
                </a:ln>
                <a:solidFill>
                  <a:srgbClr val="49403C"/>
                </a:solidFill>
                <a:effectLst/>
                <a:uLnTx/>
                <a:uFillTx/>
                <a:latin typeface="Arial"/>
                <a:ea typeface="+mn-ea"/>
                <a:cs typeface="Arial"/>
              </a:rPr>
              <a:t> </a:t>
            </a:r>
            <a:r>
              <a:rPr kumimoji="0" lang="en-GB" sz="2800" b="0" i="0" u="none" strike="noStrike" kern="1200" cap="none" spc="30" normalizeH="0" baseline="0" noProof="0" dirty="0" err="1">
                <a:ln>
                  <a:noFill/>
                </a:ln>
                <a:solidFill>
                  <a:srgbClr val="49403C"/>
                </a:solidFill>
                <a:effectLst/>
                <a:uLnTx/>
                <a:uFillTx/>
                <a:latin typeface="Arial"/>
                <a:ea typeface="+mn-ea"/>
                <a:cs typeface="Arial"/>
              </a:rPr>
              <a:t>preguntas</a:t>
            </a:r>
            <a:r>
              <a:rPr kumimoji="0" lang="en-GB" sz="2800" b="0" i="0" u="none" strike="noStrike" kern="1200" cap="none" spc="30" normalizeH="0" baseline="0" noProof="0" dirty="0">
                <a:ln>
                  <a:noFill/>
                </a:ln>
                <a:solidFill>
                  <a:srgbClr val="49403C"/>
                </a:solidFill>
                <a:effectLst/>
                <a:uLnTx/>
                <a:uFillTx/>
                <a:latin typeface="Arial"/>
                <a:ea typeface="+mn-ea"/>
                <a:cs typeface="Arial"/>
              </a:rPr>
              <a:t>:</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dirty="0">
                <a:ln>
                  <a:noFill/>
                </a:ln>
                <a:solidFill>
                  <a:srgbClr val="49403C"/>
                </a:solidFill>
                <a:effectLst/>
                <a:uLnTx/>
                <a:uFillTx/>
                <a:latin typeface="Arial"/>
                <a:ea typeface="+mn-ea"/>
                <a:cs typeface="Arial"/>
              </a:rPr>
              <a:t>¿</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Cuántos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años</a:t>
            </a:r>
            <a:r>
              <a:rPr kumimoji="0" lang="en-GB" sz="2000" b="0" i="0" u="none" strike="noStrike" kern="1200" cap="none" spc="30" normalizeH="0" baseline="0" noProof="0" dirty="0">
                <a:ln>
                  <a:noFill/>
                </a:ln>
                <a:solidFill>
                  <a:srgbClr val="49403C"/>
                </a:solidFill>
                <a:effectLst/>
                <a:uLnTx/>
                <a:uFillTx/>
                <a:latin typeface="Arial"/>
                <a:ea typeface="+mn-ea"/>
                <a:cs typeface="Arial"/>
              </a:rPr>
              <a:t> de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experiencia</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tiene</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en</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este</a:t>
            </a:r>
            <a:r>
              <a:rPr kumimoji="0" lang="en-GB" sz="2000" b="0" i="0" u="none" strike="noStrike" kern="1200" cap="none" spc="30" normalizeH="0" baseline="0" noProof="0" dirty="0">
                <a:ln>
                  <a:noFill/>
                </a:ln>
                <a:solidFill>
                  <a:srgbClr val="49403C"/>
                </a:solidFill>
                <a:effectLst/>
                <a:uLnTx/>
                <a:uFillTx/>
                <a:latin typeface="Arial"/>
                <a:ea typeface="+mn-ea"/>
                <a:cs typeface="Arial"/>
              </a:rPr>
              <a:t> campo?</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dirty="0">
                <a:ln>
                  <a:noFill/>
                </a:ln>
                <a:solidFill>
                  <a:srgbClr val="49403C"/>
                </a:solidFill>
                <a:effectLst/>
                <a:uLnTx/>
                <a:uFillTx/>
                <a:latin typeface="Arial"/>
                <a:ea typeface="+mn-ea"/>
                <a:cs typeface="Arial"/>
              </a:rPr>
              <a:t>¿A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qué</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edad</a:t>
            </a:r>
            <a:r>
              <a:rPr kumimoji="0" lang="en-GB" sz="2000" b="0" i="0" u="none" strike="noStrike" kern="1200" cap="none" spc="30" normalizeH="0" baseline="0" noProof="0" dirty="0">
                <a:ln>
                  <a:noFill/>
                </a:ln>
                <a:solidFill>
                  <a:srgbClr val="49403C"/>
                </a:solidFill>
                <a:effectLst/>
                <a:uLnTx/>
                <a:uFillTx/>
                <a:latin typeface="Arial"/>
                <a:ea typeface="+mn-ea"/>
                <a:cs typeface="Arial"/>
              </a:rPr>
              <a:t> se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inició</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en</a:t>
            </a:r>
            <a:r>
              <a:rPr kumimoji="0" lang="en-GB" sz="2000" b="0" i="0" u="none" strike="noStrike" kern="1200" cap="none" spc="30" normalizeH="0" baseline="0" noProof="0" dirty="0">
                <a:ln>
                  <a:noFill/>
                </a:ln>
                <a:solidFill>
                  <a:srgbClr val="49403C"/>
                </a:solidFill>
                <a:effectLst/>
                <a:uLnTx/>
                <a:uFillTx/>
                <a:latin typeface="Arial"/>
                <a:ea typeface="+mn-ea"/>
                <a:cs typeface="Arial"/>
              </a:rPr>
              <a:t> la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biblioteconomía</a:t>
            </a:r>
            <a:r>
              <a:rPr kumimoji="0" lang="en-GB" sz="2000" b="0" i="0" u="none" strike="noStrike" kern="1200" cap="none" spc="30" normalizeH="0" baseline="0" noProof="0" dirty="0">
                <a:ln>
                  <a:noFill/>
                </a:ln>
                <a:solidFill>
                  <a:srgbClr val="49403C"/>
                </a:solidFill>
                <a:effectLst/>
                <a:uLnTx/>
                <a:uFillTx/>
                <a:latin typeface="Arial"/>
                <a:ea typeface="+mn-ea"/>
                <a:cs typeface="Arial"/>
              </a:rPr>
              <a:t>?</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dirty="0">
                <a:ln>
                  <a:noFill/>
                </a:ln>
                <a:solidFill>
                  <a:srgbClr val="49403C"/>
                </a:solidFill>
                <a:effectLst/>
                <a:uLnTx/>
                <a:uFillTx/>
                <a:latin typeface="Arial"/>
                <a:ea typeface="+mn-ea"/>
                <a:cs typeface="Arial"/>
              </a:rPr>
              <a:t>¿Podemos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dar</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espacio</a:t>
            </a:r>
            <a:r>
              <a:rPr kumimoji="0" lang="en-GB" sz="2000" b="0" i="0" u="none" strike="noStrike" kern="1200" cap="none" spc="30" normalizeH="0" baseline="0" noProof="0" dirty="0">
                <a:ln>
                  <a:noFill/>
                </a:ln>
                <a:solidFill>
                  <a:srgbClr val="49403C"/>
                </a:solidFill>
                <a:effectLst/>
                <a:uLnTx/>
                <a:uFillTx/>
                <a:latin typeface="Arial"/>
                <a:ea typeface="+mn-ea"/>
                <a:cs typeface="Arial"/>
              </a:rPr>
              <a:t> a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los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líderes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emergentes</a:t>
            </a:r>
            <a:r>
              <a:rPr kumimoji="0" lang="en-GB" sz="2000" b="0" i="0" u="none" strike="noStrike" kern="1200" cap="none" spc="30" normalizeH="0" baseline="0" noProof="0" dirty="0">
                <a:ln>
                  <a:noFill/>
                </a:ln>
                <a:solidFill>
                  <a:srgbClr val="49403C"/>
                </a:solidFill>
                <a:effectLst/>
                <a:uLnTx/>
                <a:uFillTx/>
                <a:latin typeface="Arial"/>
                <a:ea typeface="+mn-ea"/>
                <a:cs typeface="Arial"/>
              </a:rPr>
              <a:t> para que se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desarrollen</a:t>
            </a:r>
            <a:r>
              <a:rPr kumimoji="0" lang="en-GB" sz="2000" b="0" i="0" u="none" strike="noStrike" kern="1200" cap="none" spc="30" normalizeH="0" baseline="0" noProof="0" dirty="0">
                <a:ln>
                  <a:noFill/>
                </a:ln>
                <a:solidFill>
                  <a:srgbClr val="49403C"/>
                </a:solidFill>
                <a:effectLst/>
                <a:uLnTx/>
                <a:uFillTx/>
                <a:latin typeface="Arial"/>
                <a:ea typeface="+mn-ea"/>
                <a:cs typeface="Arial"/>
              </a:rPr>
              <a:t> sin que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los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bibliotecarios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más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establecidos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hagan</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sacrificios</a:t>
            </a:r>
            <a:r>
              <a:rPr kumimoji="0" lang="en-GB" sz="2000" b="0" i="0" u="none" strike="noStrike" kern="1200" cap="none" spc="30" normalizeH="0" baseline="0" noProof="0" dirty="0">
                <a:ln>
                  <a:noFill/>
                </a:ln>
                <a:solidFill>
                  <a:srgbClr val="49403C"/>
                </a:solidFill>
                <a:effectLst/>
                <a:uLnTx/>
                <a:uFillTx/>
                <a:latin typeface="Arial"/>
                <a:ea typeface="+mn-ea"/>
                <a:cs typeface="Arial"/>
              </a:rPr>
              <a:t>?</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dirty="0">
                <a:ln>
                  <a:noFill/>
                </a:ln>
                <a:solidFill>
                  <a:srgbClr val="49403C"/>
                </a:solidFill>
                <a:effectLst/>
                <a:uLnTx/>
                <a:uFillTx/>
                <a:latin typeface="Arial"/>
                <a:ea typeface="+mn-ea"/>
                <a:cs typeface="Arial"/>
              </a:rPr>
              <a:t>¿Los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líderes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emergentes</a:t>
            </a:r>
            <a:r>
              <a:rPr kumimoji="0" lang="en-GB" sz="2000" b="0" i="0" u="none" strike="noStrike" kern="1200" cap="none" spc="30" normalizeH="0" baseline="0" noProof="0" dirty="0">
                <a:ln>
                  <a:noFill/>
                </a:ln>
                <a:solidFill>
                  <a:srgbClr val="49403C"/>
                </a:solidFill>
                <a:effectLst/>
                <a:uLnTx/>
                <a:uFillTx/>
                <a:latin typeface="Arial"/>
                <a:ea typeface="+mn-ea"/>
                <a:cs typeface="Arial"/>
              </a:rPr>
              <a:t> se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incorporan</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ya</a:t>
            </a:r>
            <a:r>
              <a:rPr kumimoji="0" lang="en-GB" sz="2000" b="0" i="0" u="none" strike="noStrike" kern="1200" cap="none" spc="30" normalizeH="0" baseline="0" noProof="0" dirty="0">
                <a:ln>
                  <a:noFill/>
                </a:ln>
                <a:solidFill>
                  <a:srgbClr val="49403C"/>
                </a:solidFill>
                <a:effectLst/>
                <a:uLnTx/>
                <a:uFillTx/>
                <a:latin typeface="Arial"/>
                <a:ea typeface="+mn-ea"/>
                <a:cs typeface="Arial"/>
              </a:rPr>
              <a:t> a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este</a:t>
            </a:r>
            <a:r>
              <a:rPr kumimoji="0" lang="en-GB" sz="2000" b="0" i="0" u="none" strike="noStrike" kern="1200" cap="none" spc="30" normalizeH="0" baseline="0" noProof="0" dirty="0">
                <a:ln>
                  <a:noFill/>
                </a:ln>
                <a:solidFill>
                  <a:srgbClr val="49403C"/>
                </a:solidFill>
                <a:effectLst/>
                <a:uLnTx/>
                <a:uFillTx/>
                <a:latin typeface="Arial"/>
                <a:ea typeface="+mn-ea"/>
                <a:cs typeface="Arial"/>
              </a:rPr>
              <a:t> campo con las aptitudes que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necesitan</a:t>
            </a:r>
            <a:r>
              <a:rPr kumimoji="0" lang="en-GB" sz="2000" b="0" i="0" u="none" strike="noStrike" kern="1200" cap="none" spc="30" normalizeH="0" baseline="0" noProof="0" dirty="0">
                <a:ln>
                  <a:noFill/>
                </a:ln>
                <a:solidFill>
                  <a:srgbClr val="49403C"/>
                </a:solidFill>
                <a:effectLst/>
                <a:uLnTx/>
                <a:uFillTx/>
                <a:latin typeface="Arial"/>
                <a:ea typeface="+mn-ea"/>
                <a:cs typeface="Arial"/>
              </a:rPr>
              <a:t> para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triunfar</a:t>
            </a:r>
            <a:r>
              <a:rPr kumimoji="0" lang="en-GB" sz="2000" b="0" i="0" u="none" strike="noStrike" kern="1200" cap="none" spc="30" normalizeH="0" baseline="0" noProof="0" dirty="0">
                <a:ln>
                  <a:noFill/>
                </a:ln>
                <a:solidFill>
                  <a:srgbClr val="49403C"/>
                </a:solidFill>
                <a:effectLst/>
                <a:uLnTx/>
                <a:uFillTx/>
                <a:latin typeface="Arial"/>
                <a:ea typeface="+mn-ea"/>
                <a:cs typeface="Arial"/>
              </a:rPr>
              <a:t>?</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dirty="0">
                <a:ln>
                  <a:noFill/>
                </a:ln>
                <a:solidFill>
                  <a:srgbClr val="49403C"/>
                </a:solidFill>
                <a:effectLst/>
                <a:uLnTx/>
                <a:uFillTx/>
                <a:latin typeface="Arial"/>
                <a:ea typeface="+mn-ea"/>
                <a:cs typeface="Arial"/>
              </a:rPr>
              <a:t>¿Tienen las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asociaciones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nacionales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regionales</a:t>
            </a:r>
            <a:r>
              <a:rPr kumimoji="0" lang="en-GB" sz="2000" b="0" i="0" u="none" strike="noStrike" kern="1200" cap="none" spc="30" normalizeH="0" baseline="0" noProof="0" dirty="0">
                <a:ln>
                  <a:noFill/>
                </a:ln>
                <a:solidFill>
                  <a:srgbClr val="49403C"/>
                </a:solidFill>
                <a:effectLst/>
                <a:uLnTx/>
                <a:uFillTx/>
                <a:latin typeface="Arial"/>
                <a:ea typeface="+mn-ea"/>
                <a:cs typeface="Arial"/>
              </a:rPr>
              <a:t> e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internacionales</a:t>
            </a:r>
            <a:r>
              <a:rPr kumimoji="0" lang="en-GB" sz="2000" b="0" i="0" u="none" strike="noStrike" kern="1200" cap="none" spc="30" normalizeH="0" baseline="0" noProof="0" dirty="0">
                <a:ln>
                  <a:noFill/>
                </a:ln>
                <a:solidFill>
                  <a:srgbClr val="49403C"/>
                </a:solidFill>
                <a:effectLst/>
                <a:uLnTx/>
                <a:uFillTx/>
                <a:latin typeface="Arial"/>
                <a:ea typeface="+mn-ea"/>
                <a:cs typeface="Arial"/>
              </a:rPr>
              <a:t>) un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papel</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en</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el</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apoyo</a:t>
            </a:r>
            <a:r>
              <a:rPr kumimoji="0" lang="en-GB" sz="2000" b="0" i="0" u="none" strike="noStrike" kern="1200" cap="none" spc="30" normalizeH="0" baseline="0" noProof="0" dirty="0">
                <a:ln>
                  <a:noFill/>
                </a:ln>
                <a:solidFill>
                  <a:srgbClr val="49403C"/>
                </a:solidFill>
                <a:effectLst/>
                <a:uLnTx/>
                <a:uFillTx/>
                <a:latin typeface="Arial"/>
                <a:ea typeface="+mn-ea"/>
                <a:cs typeface="Arial"/>
              </a:rPr>
              <a:t> al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desarrollo</a:t>
            </a:r>
            <a:r>
              <a:rPr kumimoji="0" lang="en-GB" sz="2000" b="0" i="0" u="none" strike="noStrike" kern="1200" cap="none" spc="30" normalizeH="0" baseline="0" noProof="0" dirty="0">
                <a:ln>
                  <a:noFill/>
                </a:ln>
                <a:solidFill>
                  <a:srgbClr val="49403C"/>
                </a:solidFill>
                <a:effectLst/>
                <a:uLnTx/>
                <a:uFillTx/>
                <a:latin typeface="Arial"/>
                <a:ea typeface="+mn-ea"/>
                <a:cs typeface="Arial"/>
              </a:rPr>
              <a:t> de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los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líderes</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emergentes</a:t>
            </a:r>
            <a:r>
              <a:rPr kumimoji="0" lang="en-GB" sz="2000" b="0" i="0" u="none" strike="noStrike" kern="1200" cap="none" spc="30" normalizeH="0" baseline="0" noProof="0" dirty="0">
                <a:ln>
                  <a:noFill/>
                </a:ln>
                <a:solidFill>
                  <a:srgbClr val="49403C"/>
                </a:solidFill>
                <a:effectLst/>
                <a:uLnTx/>
                <a:uFillTx/>
                <a:latin typeface="Arial"/>
                <a:ea typeface="+mn-ea"/>
                <a:cs typeface="Arial"/>
              </a:rPr>
              <a:t>?</a:t>
            </a:r>
          </a:p>
          <a:p>
            <a:pPr marL="914400" marR="0" lvl="1"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000" b="0" i="0" u="none" strike="noStrike" kern="1200" cap="none" spc="30" normalizeH="0" baseline="0" noProof="0" dirty="0">
                <a:ln>
                  <a:noFill/>
                </a:ln>
                <a:solidFill>
                  <a:srgbClr val="49403C"/>
                </a:solidFill>
                <a:effectLst/>
                <a:uLnTx/>
                <a:uFillTx/>
                <a:latin typeface="Arial"/>
                <a:ea typeface="+mn-ea"/>
                <a:cs typeface="Arial"/>
              </a:rPr>
              <a:t>¿</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Qué</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necesita</a:t>
            </a:r>
            <a:r>
              <a:rPr kumimoji="0" lang="en-GB" sz="2000" b="0" i="0" u="none" strike="noStrike" kern="1200" cap="none" spc="30" normalizeH="0" baseline="0" noProof="0" dirty="0">
                <a:ln>
                  <a:noFill/>
                </a:ln>
                <a:solidFill>
                  <a:srgbClr val="49403C"/>
                </a:solidFill>
                <a:effectLst/>
                <a:uLnTx/>
                <a:uFillTx/>
                <a:latin typeface="Arial"/>
                <a:ea typeface="+mn-ea"/>
                <a:cs typeface="Arial"/>
              </a:rPr>
              <a:t> un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líder</a:t>
            </a:r>
            <a:r>
              <a:rPr kumimoji="0" lang="en-GB" sz="2000" b="0" i="0" u="none" strike="noStrike" kern="1200" cap="none" spc="30" normalizeH="0" baseline="0" noProof="0" dirty="0">
                <a:ln>
                  <a:noFill/>
                </a:ln>
                <a:solidFill>
                  <a:srgbClr val="49403C"/>
                </a:solidFill>
                <a:effectLst/>
                <a:uLnTx/>
                <a:uFillTx/>
                <a:latin typeface="Arial"/>
                <a:ea typeface="+mn-ea"/>
                <a:cs typeface="Arial"/>
              </a:rPr>
              <a:t>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emergente</a:t>
            </a:r>
            <a:r>
              <a:rPr kumimoji="0" lang="en-GB" sz="2000" b="0" i="0" u="none" strike="noStrike" kern="1200" cap="none" spc="30" normalizeH="0" baseline="0" noProof="0" dirty="0">
                <a:ln>
                  <a:noFill/>
                </a:ln>
                <a:solidFill>
                  <a:srgbClr val="49403C"/>
                </a:solidFill>
                <a:effectLst/>
                <a:uLnTx/>
                <a:uFillTx/>
                <a:latin typeface="Arial"/>
                <a:ea typeface="+mn-ea"/>
                <a:cs typeface="Arial"/>
              </a:rPr>
              <a:t> para </a:t>
            </a:r>
            <a:r>
              <a:rPr kumimoji="0" lang="en-GB" sz="2000" b="0" i="0" u="none" strike="noStrike" kern="1200" cap="none" spc="30" normalizeH="0" baseline="0" noProof="0" dirty="0" err="1">
                <a:ln>
                  <a:noFill/>
                </a:ln>
                <a:solidFill>
                  <a:srgbClr val="49403C"/>
                </a:solidFill>
                <a:effectLst/>
                <a:uLnTx/>
                <a:uFillTx/>
                <a:latin typeface="Arial"/>
                <a:ea typeface="+mn-ea"/>
                <a:cs typeface="Arial"/>
              </a:rPr>
              <a:t>triunfar</a:t>
            </a:r>
            <a:r>
              <a:rPr kumimoji="0" lang="en-GB" sz="2000" b="0" i="0" u="none" strike="noStrike" kern="1200" cap="none" spc="30" normalizeH="0" baseline="0" noProof="0" dirty="0">
                <a:ln>
                  <a:noFill/>
                </a:ln>
                <a:solidFill>
                  <a:srgbClr val="49403C"/>
                </a:solidFill>
                <a:effectLst/>
                <a:uLnTx/>
                <a:uFillTx/>
                <a:latin typeface="Arial"/>
                <a:ea typeface="+mn-ea"/>
                <a:cs typeface="Arial"/>
              </a:rPr>
              <a:t>?</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endPar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4170518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40917"/>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200" b="1" i="0" u="none" strike="noStrike" kern="1200" cap="none" spc="220" normalizeH="0" baseline="0" noProof="0">
                <a:ln>
                  <a:noFill/>
                </a:ln>
                <a:solidFill>
                  <a:srgbClr val="FFFFFF"/>
                </a:solidFill>
                <a:effectLst/>
                <a:uLnTx/>
                <a:uFillTx/>
                <a:latin typeface="Arial Black" panose="020B0604020202020204" pitchFamily="34" charset="0"/>
                <a:ea typeface="+mn-ea"/>
                <a:cs typeface="+mn-cs"/>
              </a:rPr>
              <a:t>DEBATE</a:t>
            </a:r>
          </a:p>
        </p:txBody>
      </p:sp>
      <p:sp>
        <p:nvSpPr>
          <p:cNvPr id="9" name="TextBox 2">
            <a:extLst>
              <a:ext uri="{FF2B5EF4-FFF2-40B4-BE49-F238E27FC236}">
                <a16:creationId xmlns:a16="http://schemas.microsoft.com/office/drawing/2014/main" id="{D0753C13-22CD-429D-F29E-12E1899148CE}"/>
              </a:ext>
            </a:extLst>
          </p:cNvPr>
          <p:cNvSpPr txBox="1"/>
          <p:nvPr/>
        </p:nvSpPr>
        <p:spPr>
          <a:xfrm>
            <a:off x="5028359" y="984449"/>
            <a:ext cx="6428014" cy="5047536"/>
          </a:xfrm>
          <a:prstGeom prst="rect">
            <a:avLst/>
          </a:prstGeom>
        </p:spPr>
        <p:txBody>
          <a:bodyPr wrap="square" lIns="0" tIns="0" rIns="0" bIns="0" rtlCol="0" anchor="t">
            <a:spAutoFit/>
          </a:bodyPr>
          <a:lstStyle/>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¿Qué experiencia le ha ayudado realmente a progresar en su carrera?</a:t>
            </a:r>
          </a:p>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¿Cuál fue su principal frustración?</a:t>
            </a:r>
          </a:p>
          <a:p>
            <a:pPr marL="0" marR="0" lvl="0" indent="0" algn="l" defTabSz="609630" rtl="0" eaLnBrk="1" fontAlgn="auto" latinLnBrk="0" hangingPunct="1">
              <a:lnSpc>
                <a:spcPct val="100000"/>
              </a:lnSpc>
              <a:spcBef>
                <a:spcPts val="0"/>
              </a:spcBef>
              <a:spcAft>
                <a:spcPts val="2400"/>
              </a:spcAft>
              <a:buClrTx/>
              <a:buSzTx/>
              <a:buFontTx/>
              <a:buNone/>
              <a:tabLst/>
              <a:defRPr/>
            </a:pP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¿Ha participado con éxito en algún </a:t>
            </a:r>
            <a:r>
              <a:rPr kumimoji="0" lang="en-US" sz="3200" b="1" i="0" u="none" strike="noStrike" kern="1200" cap="none" spc="140" normalizeH="0" baseline="0" noProof="0" err="1">
                <a:ln>
                  <a:noFill/>
                </a:ln>
                <a:solidFill>
                  <a:srgbClr val="49403C"/>
                </a:solidFill>
                <a:effectLst/>
                <a:uLnTx/>
                <a:uFillTx/>
                <a:latin typeface="Arial Black" panose="020B0604020202020204" pitchFamily="34" charset="0"/>
                <a:ea typeface="+mn-ea"/>
                <a:cs typeface="+mn-cs"/>
              </a:rPr>
              <a:t>programa </a:t>
            </a:r>
            <a:r>
              <a:rPr kumimoji="0" lang="en-US" sz="32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para líderes? ¿Por qué fue tan bueno?</a:t>
            </a:r>
          </a:p>
        </p:txBody>
      </p:sp>
      <p:pic>
        <p:nvPicPr>
          <p:cNvPr id="11" name="Picture 10" descr="A hand holding a megaphone&#10;&#10;Description automatically generated">
            <a:extLst>
              <a:ext uri="{FF2B5EF4-FFF2-40B4-BE49-F238E27FC236}">
                <a16:creationId xmlns:a16="http://schemas.microsoft.com/office/drawing/2014/main" id="{F72CA751-A379-08B6-CAC9-A172E8D4E1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014" y="2371978"/>
            <a:ext cx="1951631" cy="1951631"/>
          </a:xfrm>
          <a:prstGeom prst="rect">
            <a:avLst/>
          </a:prstGeom>
        </p:spPr>
      </p:pic>
    </p:spTree>
    <p:extLst>
      <p:ext uri="{BB962C8B-B14F-4D97-AF65-F5344CB8AC3E}">
        <p14:creationId xmlns:p14="http://schemas.microsoft.com/office/powerpoint/2010/main" val="165617015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0149C57E-57CC-6EE8-C624-B94E786BF814}"/>
              </a:ext>
            </a:extLst>
          </p:cNvPr>
          <p:cNvSpPr/>
          <p:nvPr/>
        </p:nvSpPr>
        <p:spPr>
          <a:xfrm rot="10800000">
            <a:off x="-1" y="-1"/>
            <a:ext cx="3949637" cy="5142711"/>
          </a:xfrm>
          <a:prstGeom prst="rect">
            <a:avLst/>
          </a:prstGeom>
          <a:solidFill>
            <a:srgbClr val="2F8662"/>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nvGrpSpPr>
          <p:cNvPr id="5" name="Group 3">
            <a:extLst>
              <a:ext uri="{FF2B5EF4-FFF2-40B4-BE49-F238E27FC236}">
                <a16:creationId xmlns:a16="http://schemas.microsoft.com/office/drawing/2014/main" id="{2527B9EC-ABA4-71F8-15A5-C8290268FC22}"/>
              </a:ext>
            </a:extLst>
          </p:cNvPr>
          <p:cNvGrpSpPr/>
          <p:nvPr/>
        </p:nvGrpSpPr>
        <p:grpSpPr>
          <a:xfrm rot="5400000">
            <a:off x="1085543" y="4057166"/>
            <a:ext cx="1778548" cy="3949638"/>
            <a:chOff x="0" y="0"/>
            <a:chExt cx="3422705" cy="14540791"/>
          </a:xfrm>
        </p:grpSpPr>
        <p:sp>
          <p:nvSpPr>
            <p:cNvPr id="6" name="AutoShape 4">
              <a:extLst>
                <a:ext uri="{FF2B5EF4-FFF2-40B4-BE49-F238E27FC236}">
                  <a16:creationId xmlns:a16="http://schemas.microsoft.com/office/drawing/2014/main" id="{87664A70-C665-FF1D-2BF8-FCC2FC6F9206}"/>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AutoShape 5">
              <a:extLst>
                <a:ext uri="{FF2B5EF4-FFF2-40B4-BE49-F238E27FC236}">
                  <a16:creationId xmlns:a16="http://schemas.microsoft.com/office/drawing/2014/main" id="{5C6287BD-DE91-2494-10DC-E6DAF1BA4E76}"/>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8" name="AutoShape 6">
              <a:extLst>
                <a:ext uri="{FF2B5EF4-FFF2-40B4-BE49-F238E27FC236}">
                  <a16:creationId xmlns:a16="http://schemas.microsoft.com/office/drawing/2014/main" id="{6E53F79D-E9AB-57D7-47D3-00A2F9AE7FB9}"/>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3" name="TextBox 3"/>
          <p:cNvSpPr txBox="1"/>
          <p:nvPr/>
        </p:nvSpPr>
        <p:spPr>
          <a:xfrm>
            <a:off x="392727" y="1403438"/>
            <a:ext cx="3164180" cy="554447"/>
          </a:xfrm>
          <a:prstGeom prst="rect">
            <a:avLst/>
          </a:prstGeom>
        </p:spPr>
        <p:txBody>
          <a:bodyPr wrap="square" lIns="0" tIns="0" rIns="0" bIns="0" rtlCol="0" anchor="t">
            <a:spAutoFit/>
          </a:bodyPr>
          <a:lstStyle/>
          <a:p>
            <a:pPr marL="0" marR="0" lvl="0" indent="0" algn="l" defTabSz="914400" rtl="0" eaLnBrk="1" fontAlgn="auto" latinLnBrk="0" hangingPunct="1">
              <a:lnSpc>
                <a:spcPts val="4510"/>
              </a:lnSpc>
              <a:spcBef>
                <a:spcPts val="0"/>
              </a:spcBef>
              <a:spcAft>
                <a:spcPts val="0"/>
              </a:spcAft>
              <a:buClrTx/>
              <a:buSzTx/>
              <a:buFontTx/>
              <a:buNone/>
              <a:tabLst/>
              <a:defRPr/>
            </a:pPr>
            <a:r>
              <a:rPr kumimoji="0" lang="en-US" sz="3600" b="1" i="0" u="none" strike="noStrike" kern="1200" cap="none" spc="220" normalizeH="0" baseline="0" noProof="0" dirty="0">
                <a:ln>
                  <a:noFill/>
                </a:ln>
                <a:solidFill>
                  <a:srgbClr val="FFFFFF"/>
                </a:solidFill>
                <a:effectLst/>
                <a:uLnTx/>
                <a:uFillTx/>
                <a:latin typeface="Arial Black"/>
                <a:ea typeface="+mn-ea"/>
                <a:cs typeface="+mn-cs"/>
              </a:rPr>
              <a:t>EJERCICIO</a:t>
            </a:r>
          </a:p>
        </p:txBody>
      </p:sp>
      <p:sp>
        <p:nvSpPr>
          <p:cNvPr id="9" name="TextBox 2">
            <a:extLst>
              <a:ext uri="{FF2B5EF4-FFF2-40B4-BE49-F238E27FC236}">
                <a16:creationId xmlns:a16="http://schemas.microsoft.com/office/drawing/2014/main" id="{D0753C13-22CD-429D-F29E-12E1899148CE}"/>
              </a:ext>
            </a:extLst>
          </p:cNvPr>
          <p:cNvSpPr txBox="1"/>
          <p:nvPr/>
        </p:nvSpPr>
        <p:spPr>
          <a:xfrm>
            <a:off x="4991039" y="2444823"/>
            <a:ext cx="6428014" cy="1391920"/>
          </a:xfrm>
          <a:prstGeom prst="rect">
            <a:avLst/>
          </a:prstGeom>
        </p:spPr>
        <p:txBody>
          <a:bodyPr wrap="square" lIns="0" tIns="0" rIns="0" bIns="0" rtlCol="0" anchor="t">
            <a:spAutoFit/>
          </a:bodyPr>
          <a:lstStyle/>
          <a:p>
            <a:pPr marL="0" marR="0" lvl="0" indent="0" algn="l" defTabSz="609630" rtl="0" eaLnBrk="1" fontAlgn="auto" latinLnBrk="0" hangingPunct="1">
              <a:lnSpc>
                <a:spcPts val="5600"/>
              </a:lnSpc>
              <a:spcBef>
                <a:spcPts val="0"/>
              </a:spcBef>
              <a:spcAft>
                <a:spcPts val="0"/>
              </a:spcAft>
              <a:buClrTx/>
              <a:buSzTx/>
              <a:buFontTx/>
              <a:buNone/>
              <a:tabLst/>
              <a:defRPr/>
            </a:pPr>
            <a:r>
              <a:rPr kumimoji="0" lang="en-US" sz="4000" b="1" i="0" u="none" strike="noStrike" kern="1200" cap="none" spc="140" normalizeH="0" baseline="0" noProof="0">
                <a:ln>
                  <a:noFill/>
                </a:ln>
                <a:solidFill>
                  <a:srgbClr val="49403C"/>
                </a:solidFill>
                <a:effectLst/>
                <a:uLnTx/>
                <a:uFillTx/>
                <a:latin typeface="Arial Black" panose="020B0604020202020204" pitchFamily="34" charset="0"/>
                <a:ea typeface="+mn-ea"/>
                <a:cs typeface="+mn-cs"/>
              </a:rPr>
              <a:t>De emergente a emergido: ¿qué CV?</a:t>
            </a:r>
          </a:p>
        </p:txBody>
      </p:sp>
      <p:pic>
        <p:nvPicPr>
          <p:cNvPr id="10" name="Picture 9" descr="A pencil and paper with a square on it&#10;&#10;Description automatically generated">
            <a:extLst>
              <a:ext uri="{FF2B5EF4-FFF2-40B4-BE49-F238E27FC236}">
                <a16:creationId xmlns:a16="http://schemas.microsoft.com/office/drawing/2014/main" id="{EEA187EC-0295-698B-01B7-468E74972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401" y="2394704"/>
            <a:ext cx="1695880" cy="1695880"/>
          </a:xfrm>
          <a:prstGeom prst="rect">
            <a:avLst/>
          </a:prstGeom>
        </p:spPr>
      </p:pic>
    </p:spTree>
    <p:extLst>
      <p:ext uri="{BB962C8B-B14F-4D97-AF65-F5344CB8AC3E}">
        <p14:creationId xmlns:p14="http://schemas.microsoft.com/office/powerpoint/2010/main" val="121472960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AA040779-7FD0-80AA-7900-CD38062C86B2}"/>
              </a:ext>
            </a:extLst>
          </p:cNvPr>
          <p:cNvGrpSpPr/>
          <p:nvPr/>
        </p:nvGrpSpPr>
        <p:grpSpPr>
          <a:xfrm rot="14993752" flipH="1">
            <a:off x="10000949" y="3653021"/>
            <a:ext cx="1441889" cy="5998533"/>
            <a:chOff x="0" y="0"/>
            <a:chExt cx="3422705" cy="14540791"/>
          </a:xfrm>
        </p:grpSpPr>
        <p:sp>
          <p:nvSpPr>
            <p:cNvPr id="3" name="AutoShape 8">
              <a:extLst>
                <a:ext uri="{FF2B5EF4-FFF2-40B4-BE49-F238E27FC236}">
                  <a16:creationId xmlns:a16="http://schemas.microsoft.com/office/drawing/2014/main" id="{DD41F737-C55E-85F1-6924-26D24268F710}"/>
                </a:ext>
              </a:extLst>
            </p:cNvPr>
            <p:cNvSpPr/>
            <p:nvPr/>
          </p:nvSpPr>
          <p:spPr>
            <a:xfrm>
              <a:off x="0" y="0"/>
              <a:ext cx="1140902" cy="14540791"/>
            </a:xfrm>
            <a:prstGeom prst="rect">
              <a:avLst/>
            </a:prstGeom>
            <a:solidFill>
              <a:srgbClr val="2F8662">
                <a:alpha val="6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AutoShape 9">
              <a:extLst>
                <a:ext uri="{FF2B5EF4-FFF2-40B4-BE49-F238E27FC236}">
                  <a16:creationId xmlns:a16="http://schemas.microsoft.com/office/drawing/2014/main" id="{0C735757-D368-74CE-9787-D76D4F01E877}"/>
                </a:ext>
              </a:extLst>
            </p:cNvPr>
            <p:cNvSpPr/>
            <p:nvPr/>
          </p:nvSpPr>
          <p:spPr>
            <a:xfrm>
              <a:off x="1140902" y="0"/>
              <a:ext cx="1140902" cy="14540791"/>
            </a:xfrm>
            <a:prstGeom prst="rect">
              <a:avLst/>
            </a:prstGeom>
            <a:solidFill>
              <a:srgbClr val="2F8662">
                <a:alpha val="40000"/>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5" name="AutoShape 10">
              <a:extLst>
                <a:ext uri="{FF2B5EF4-FFF2-40B4-BE49-F238E27FC236}">
                  <a16:creationId xmlns:a16="http://schemas.microsoft.com/office/drawing/2014/main" id="{A2AABA31-F4E7-F5CF-BA9B-DED97A241EA0}"/>
                </a:ext>
              </a:extLst>
            </p:cNvPr>
            <p:cNvSpPr/>
            <p:nvPr/>
          </p:nvSpPr>
          <p:spPr>
            <a:xfrm>
              <a:off x="2281803" y="0"/>
              <a:ext cx="1140902" cy="14540791"/>
            </a:xfrm>
            <a:prstGeom prst="rect">
              <a:avLst/>
            </a:prstGeom>
            <a:solidFill>
              <a:srgbClr val="2F8662">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L" sz="1200" b="0" i="0" u="none" strike="noStrike" kern="1200" cap="none" spc="0" normalizeH="0" baseline="0" noProof="0">
                <a:ln>
                  <a:noFill/>
                </a:ln>
                <a:solidFill>
                  <a:prstClr val="black"/>
                </a:solidFill>
                <a:effectLst/>
                <a:uLnTx/>
                <a:uFillTx/>
                <a:latin typeface="Arial" panose="020B0604020202020204"/>
                <a:ea typeface="+mn-ea"/>
                <a:cs typeface="+mn-cs"/>
              </a:endParaRPr>
            </a:p>
          </p:txBody>
        </p:sp>
      </p:grpSp>
      <p:sp>
        <p:nvSpPr>
          <p:cNvPr id="7" name="TextBox 5">
            <a:extLst>
              <a:ext uri="{FF2B5EF4-FFF2-40B4-BE49-F238E27FC236}">
                <a16:creationId xmlns:a16="http://schemas.microsoft.com/office/drawing/2014/main" id="{7955435A-A8B7-8467-3DFB-F016AB01D333}"/>
              </a:ext>
            </a:extLst>
          </p:cNvPr>
          <p:cNvSpPr txBox="1"/>
          <p:nvPr/>
        </p:nvSpPr>
        <p:spPr>
          <a:xfrm>
            <a:off x="842838" y="613800"/>
            <a:ext cx="11135802" cy="1261884"/>
          </a:xfrm>
          <a:prstGeom prst="rect">
            <a:avLst/>
          </a:prstGeom>
        </p:spPr>
        <p:txBody>
          <a:bodyPr wrap="square" lIns="0" tIns="0" rIns="0" bIns="0" rtlCol="0" anchor="t">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EJERCICIO: de emergente a emergido</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US" sz="3600" b="0" i="0" u="none" strike="noStrike" kern="1200" cap="none" spc="210" normalizeH="0" baseline="0" noProof="0">
                <a:ln>
                  <a:noFill/>
                </a:ln>
                <a:solidFill>
                  <a:prstClr val="black">
                    <a:lumMod val="75000"/>
                    <a:lumOff val="25000"/>
                  </a:prstClr>
                </a:solidFill>
                <a:effectLst/>
                <a:uLnTx/>
                <a:uFillTx/>
                <a:latin typeface="Arial Black" panose="020B0604020202020204" pitchFamily="34" charset="0"/>
                <a:ea typeface="+mn-ea"/>
                <a:cs typeface="+mn-cs"/>
              </a:rPr>
              <a:t> </a:t>
            </a:r>
          </a:p>
        </p:txBody>
      </p:sp>
      <p:sp>
        <p:nvSpPr>
          <p:cNvPr id="8" name="TextBox 4">
            <a:extLst>
              <a:ext uri="{FF2B5EF4-FFF2-40B4-BE49-F238E27FC236}">
                <a16:creationId xmlns:a16="http://schemas.microsoft.com/office/drawing/2014/main" id="{9E0AD43B-1EB8-C221-F5F8-6F67C18C1D98}"/>
              </a:ext>
            </a:extLst>
          </p:cNvPr>
          <p:cNvSpPr txBox="1"/>
          <p:nvPr/>
        </p:nvSpPr>
        <p:spPr>
          <a:xfrm>
            <a:off x="926516" y="1738282"/>
            <a:ext cx="7061460" cy="4924425"/>
          </a:xfrm>
          <a:prstGeom prst="rect">
            <a:avLst/>
          </a:prstGeom>
        </p:spPr>
        <p:txBody>
          <a:bodyPr wrap="square" lIns="0" tIns="0" rIns="0" bIns="0" rtlCol="0" anchor="t">
            <a:spAutoFit/>
          </a:bodyPr>
          <a:lstStyle/>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nl-NL" sz="2800" b="0" i="0" u="none" strike="noStrike" kern="1200" cap="none" spc="30" normalizeH="0" baseline="0" noProof="0" dirty="0" err="1">
                <a:ln>
                  <a:noFill/>
                </a:ln>
                <a:solidFill>
                  <a:srgbClr val="49403C"/>
                </a:solidFill>
                <a:effectLst/>
                <a:uLnTx/>
                <a:uFillTx/>
                <a:latin typeface="Arial"/>
                <a:ea typeface="+mn-ea"/>
                <a:cs typeface="Arial"/>
              </a:rPr>
              <a:t>Imagínese</a:t>
            </a:r>
            <a:r>
              <a:rPr kumimoji="0" lang="nl-NL" sz="2800" b="0" i="0" u="none" strike="noStrike" kern="1200" cap="none" spc="30" normalizeH="0" baseline="0" noProof="0" dirty="0">
                <a:ln>
                  <a:noFill/>
                </a:ln>
                <a:solidFill>
                  <a:srgbClr val="49403C"/>
                </a:solidFill>
                <a:effectLst/>
                <a:uLnTx/>
                <a:uFillTx/>
                <a:latin typeface="Arial"/>
                <a:ea typeface="+mn-ea"/>
                <a:cs typeface="Arial"/>
              </a:rPr>
              <a:t> a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un</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bibliotecario</a:t>
            </a:r>
            <a:r>
              <a:rPr kumimoji="0" lang="nl-NL" sz="2800" b="0" i="0" u="none" strike="noStrike" kern="1200" cap="none" spc="30" normalizeH="0" baseline="0" noProof="0" dirty="0">
                <a:ln>
                  <a:noFill/>
                </a:ln>
                <a:solidFill>
                  <a:srgbClr val="49403C"/>
                </a:solidFill>
                <a:effectLst/>
                <a:uLnTx/>
                <a:uFillTx/>
                <a:latin typeface="Arial"/>
                <a:ea typeface="+mn-ea"/>
                <a:cs typeface="Arial"/>
              </a:rPr>
              <a:t> que, a los 15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años</a:t>
            </a:r>
            <a:r>
              <a:rPr kumimoji="0" lang="nl-NL" sz="2800" b="0" i="0" u="none" strike="noStrike" kern="1200" cap="none" spc="30" normalizeH="0" baseline="0" noProof="0" dirty="0">
                <a:ln>
                  <a:noFill/>
                </a:ln>
                <a:solidFill>
                  <a:srgbClr val="49403C"/>
                </a:solidFill>
                <a:effectLst/>
                <a:uLnTx/>
                <a:uFillTx/>
                <a:latin typeface="Arial"/>
                <a:ea typeface="+mn-ea"/>
                <a:cs typeface="Arial"/>
              </a:rPr>
              <a:t> de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incorporarse</a:t>
            </a:r>
            <a:r>
              <a:rPr kumimoji="0" lang="nl-NL" sz="2800" b="0" i="0" u="none" strike="noStrike" kern="1200" cap="none" spc="30" normalizeH="0" baseline="0" noProof="0" dirty="0">
                <a:ln>
                  <a:noFill/>
                </a:ln>
                <a:solidFill>
                  <a:srgbClr val="49403C"/>
                </a:solidFill>
                <a:effectLst/>
                <a:uLnTx/>
                <a:uFillTx/>
                <a:latin typeface="Arial"/>
                <a:ea typeface="+mn-ea"/>
                <a:cs typeface="Arial"/>
              </a:rPr>
              <a:t> a la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profesión</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acaba</a:t>
            </a:r>
            <a:r>
              <a:rPr kumimoji="0" lang="nl-NL" sz="2800" b="0" i="0" u="none" strike="noStrike" kern="1200" cap="none" spc="30" normalizeH="0" baseline="0" noProof="0" dirty="0">
                <a:ln>
                  <a:noFill/>
                </a:ln>
                <a:solidFill>
                  <a:srgbClr val="49403C"/>
                </a:solidFill>
                <a:effectLst/>
                <a:uLnTx/>
                <a:uFillTx/>
                <a:latin typeface="Arial"/>
                <a:ea typeface="+mn-ea"/>
                <a:cs typeface="Arial"/>
              </a:rPr>
              <a:t> de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entrar</a:t>
            </a:r>
            <a:r>
              <a:rPr kumimoji="0" lang="nl-NL" sz="2800" b="0" i="0" u="none" strike="noStrike" kern="1200" cap="none" spc="30" normalizeH="0" baseline="0" noProof="0" dirty="0">
                <a:ln>
                  <a:noFill/>
                </a:ln>
                <a:solidFill>
                  <a:srgbClr val="49403C"/>
                </a:solidFill>
                <a:effectLst/>
                <a:uLnTx/>
                <a:uFillTx/>
                <a:latin typeface="Arial"/>
                <a:ea typeface="+mn-ea"/>
                <a:cs typeface="Arial"/>
              </a:rPr>
              <a:t> en la junta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directiva</a:t>
            </a:r>
            <a:r>
              <a:rPr kumimoji="0" lang="nl-NL" sz="2800" b="0" i="0" u="none" strike="noStrike" kern="1200" cap="none" spc="30" normalizeH="0" baseline="0" noProof="0" dirty="0">
                <a:ln>
                  <a:noFill/>
                </a:ln>
                <a:solidFill>
                  <a:srgbClr val="49403C"/>
                </a:solidFill>
                <a:effectLst/>
                <a:uLnTx/>
                <a:uFillTx/>
                <a:latin typeface="Arial"/>
                <a:ea typeface="+mn-ea"/>
                <a:cs typeface="Arial"/>
              </a:rPr>
              <a:t> de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su</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asociación</a:t>
            </a:r>
            <a:r>
              <a:rPr kumimoji="0" lang="nl-NL" sz="2800" b="0" i="0" u="none" strike="noStrike" kern="1200" cap="none" spc="30" normalizeH="0" baseline="0" noProof="0" dirty="0">
                <a:ln>
                  <a:noFill/>
                </a:ln>
                <a:solidFill>
                  <a:srgbClr val="49403C"/>
                </a:solidFill>
                <a:effectLst/>
                <a:uLnTx/>
                <a:uFillTx/>
                <a:latin typeface="Arial"/>
                <a:ea typeface="+mn-ea"/>
                <a:cs typeface="Arial"/>
              </a:rPr>
              <a:t> de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bibliotecarios</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nl-NL" sz="2800" b="0" i="0" u="none" strike="noStrike" kern="1200" cap="none" spc="30" normalizeH="0" baseline="0" noProof="0" dirty="0">
                <a:ln>
                  <a:noFill/>
                </a:ln>
                <a:solidFill>
                  <a:srgbClr val="49403C"/>
                </a:solidFill>
                <a:effectLst/>
                <a:uLnTx/>
                <a:uFillTx/>
                <a:latin typeface="Arial"/>
                <a:ea typeface="+mn-ea"/>
                <a:cs typeface="Arial"/>
              </a:rPr>
              <a:t>En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su</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mesa</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piense</a:t>
            </a:r>
            <a:r>
              <a:rPr kumimoji="0" lang="nl-NL" sz="2800" b="0" i="0" u="none" strike="noStrike" kern="1200" cap="none" spc="30" normalizeH="0" baseline="0" noProof="0" dirty="0">
                <a:ln>
                  <a:noFill/>
                </a:ln>
                <a:solidFill>
                  <a:srgbClr val="49403C"/>
                </a:solidFill>
                <a:effectLst/>
                <a:uLnTx/>
                <a:uFillTx/>
                <a:latin typeface="Arial"/>
                <a:ea typeface="+mn-ea"/>
                <a:cs typeface="Arial"/>
              </a:rPr>
              <a:t> en la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formación</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experiencia</a:t>
            </a:r>
            <a:r>
              <a:rPr kumimoji="0" lang="nl-NL" sz="2800" b="0" i="0" u="none" strike="noStrike" kern="1200" cap="none" spc="30" normalizeH="0" baseline="0" noProof="0" dirty="0">
                <a:ln>
                  <a:noFill/>
                </a:ln>
                <a:solidFill>
                  <a:srgbClr val="49403C"/>
                </a:solidFill>
                <a:effectLst/>
                <a:uLnTx/>
                <a:uFillTx/>
                <a:latin typeface="Arial"/>
                <a:ea typeface="+mn-ea"/>
                <a:cs typeface="Arial"/>
              </a:rPr>
              <a:t> y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otras</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oportunidades</a:t>
            </a:r>
            <a:r>
              <a:rPr kumimoji="0" lang="nl-NL" sz="2800" b="0" i="0" u="none" strike="noStrike" kern="1200" cap="none" spc="30" normalizeH="0" baseline="0" noProof="0" dirty="0">
                <a:ln>
                  <a:noFill/>
                </a:ln>
                <a:solidFill>
                  <a:srgbClr val="49403C"/>
                </a:solidFill>
                <a:effectLst/>
                <a:uLnTx/>
                <a:uFillTx/>
                <a:latin typeface="Arial"/>
                <a:ea typeface="+mn-ea"/>
                <a:cs typeface="Arial"/>
              </a:rPr>
              <a:t> que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han</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tenido</a:t>
            </a:r>
            <a:r>
              <a:rPr kumimoji="0" lang="nl-NL" sz="2800" b="0" i="0" u="none" strike="noStrike" kern="1200" cap="none" spc="30" normalizeH="0" baseline="0" noProof="0" dirty="0">
                <a:ln>
                  <a:noFill/>
                </a:ln>
                <a:solidFill>
                  <a:srgbClr val="49403C"/>
                </a:solidFill>
                <a:effectLst/>
                <a:uLnTx/>
                <a:uFillTx/>
                <a:latin typeface="Arial"/>
                <a:ea typeface="+mn-ea"/>
                <a:cs typeface="Arial"/>
              </a:rPr>
              <a:t> para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conseguirlo</a:t>
            </a:r>
            <a:r>
              <a:rPr kumimoji="0" lang="nl-NL" sz="2800" b="0" i="0" u="none" strike="noStrike" kern="1200" cap="none" spc="30" normalizeH="0" baseline="0" noProof="0" dirty="0">
                <a:ln>
                  <a:noFill/>
                </a:ln>
                <a:solidFill>
                  <a:srgbClr val="49403C"/>
                </a:solidFill>
                <a:effectLst/>
                <a:uLnTx/>
                <a:uFillTx/>
                <a:latin typeface="Arial"/>
                <a:ea typeface="+mn-ea"/>
                <a:cs typeface="Arial"/>
              </a:rPr>
              <a:t>.</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nl-NL" sz="2800" b="0" i="0" u="none" strike="noStrike" kern="1200" cap="none" spc="30" normalizeH="0" baseline="0" noProof="0" dirty="0" err="1">
                <a:ln>
                  <a:noFill/>
                </a:ln>
                <a:solidFill>
                  <a:srgbClr val="49403C"/>
                </a:solidFill>
                <a:effectLst/>
                <a:uLnTx/>
                <a:uFillTx/>
                <a:latin typeface="Arial"/>
                <a:ea typeface="+mn-ea"/>
                <a:cs typeface="Arial"/>
              </a:rPr>
              <a:t>Prepáreles</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un</a:t>
            </a:r>
            <a:r>
              <a:rPr kumimoji="0" lang="nl-NL" sz="2800" b="0" i="0" u="none" strike="noStrike" kern="1200" cap="none" spc="30" normalizeH="0" baseline="0" noProof="0" dirty="0">
                <a:ln>
                  <a:noFill/>
                </a:ln>
                <a:solidFill>
                  <a:srgbClr val="49403C"/>
                </a:solidFill>
                <a:effectLst/>
                <a:uLnTx/>
                <a:uFillTx/>
                <a:latin typeface="Arial"/>
                <a:ea typeface="+mn-ea"/>
                <a:cs typeface="Arial"/>
              </a:rPr>
              <a:t> CV en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un</a:t>
            </a:r>
            <a:r>
              <a:rPr kumimoji="0" lang="nl-NL" sz="2800" b="0" i="0" u="none" strike="noStrike" kern="1200" cap="none" spc="30" normalizeH="0" baseline="0" noProof="0" dirty="0">
                <a:ln>
                  <a:noFill/>
                </a:ln>
                <a:solidFill>
                  <a:srgbClr val="49403C"/>
                </a:solidFill>
                <a:effectLst/>
                <a:uLnTx/>
                <a:uFillTx/>
                <a:latin typeface="Arial"/>
                <a:ea typeface="+mn-ea"/>
                <a:cs typeface="Arial"/>
              </a:rPr>
              <a:t> </a:t>
            </a:r>
            <a:r>
              <a:rPr kumimoji="0" lang="nl-NL" sz="2800" b="0" i="0" u="none" strike="noStrike" kern="1200" cap="none" spc="30" normalizeH="0" baseline="0" noProof="0" dirty="0" err="1">
                <a:ln>
                  <a:noFill/>
                </a:ln>
                <a:solidFill>
                  <a:srgbClr val="49403C"/>
                </a:solidFill>
                <a:effectLst/>
                <a:uLnTx/>
                <a:uFillTx/>
                <a:latin typeface="Arial"/>
                <a:ea typeface="+mn-ea"/>
                <a:cs typeface="Arial"/>
              </a:rPr>
              <a:t>rotafolio</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r>
              <a:rPr kumimoji="0" lang="en-GB" sz="2800" b="0" i="0" u="none" strike="noStrike" kern="1200" cap="none" spc="30" normalizeH="0" baseline="0" noProof="0" dirty="0">
                <a:ln>
                  <a:noFill/>
                </a:ln>
                <a:solidFill>
                  <a:srgbClr val="49403C"/>
                </a:solidFill>
                <a:effectLst/>
                <a:uLnTx/>
                <a:uFillTx/>
                <a:latin typeface="Arial"/>
                <a:ea typeface="+mn-ea"/>
                <a:cs typeface="Arial"/>
              </a:rPr>
              <a:t>¡</a:t>
            </a:r>
            <a:r>
              <a:rPr kumimoji="0" lang="en-GB" sz="2800" b="0" i="0" u="none" strike="noStrike" kern="1200" cap="none" spc="30" normalizeH="0" baseline="0" noProof="0" dirty="0" err="1">
                <a:ln>
                  <a:noFill/>
                </a:ln>
                <a:solidFill>
                  <a:srgbClr val="49403C"/>
                </a:solidFill>
                <a:effectLst/>
                <a:uLnTx/>
                <a:uFillTx/>
                <a:latin typeface="Arial"/>
                <a:ea typeface="+mn-ea"/>
                <a:cs typeface="Arial"/>
              </a:rPr>
              <a:t>Compártalo</a:t>
            </a:r>
            <a:r>
              <a:rPr kumimoji="0" lang="en-GB" sz="2800" b="0" i="0" u="none" strike="noStrike" kern="1200" cap="none" spc="30" normalizeH="0" baseline="0" noProof="0" dirty="0">
                <a:ln>
                  <a:noFill/>
                </a:ln>
                <a:solidFill>
                  <a:srgbClr val="49403C"/>
                </a:solidFill>
                <a:effectLst/>
                <a:uLnTx/>
                <a:uFillTx/>
                <a:latin typeface="Arial"/>
                <a:ea typeface="+mn-ea"/>
                <a:cs typeface="Arial"/>
              </a:rPr>
              <a:t> con la sala!</a:t>
            </a:r>
          </a:p>
          <a:p>
            <a:pPr marL="457200" marR="0" lvl="0" indent="-457200" algn="l" defTabSz="914400" rtl="0" eaLnBrk="1" fontAlgn="auto" latinLnBrk="0" hangingPunct="1">
              <a:lnSpc>
                <a:spcPct val="100000"/>
              </a:lnSpc>
              <a:spcBef>
                <a:spcPts val="600"/>
              </a:spcBef>
              <a:spcAft>
                <a:spcPts val="600"/>
              </a:spcAft>
              <a:buClrTx/>
              <a:buSzTx/>
              <a:buFontTx/>
              <a:buBlip>
                <a:blip r:embed="rId2"/>
              </a:buBlip>
              <a:tabLst/>
              <a:defRPr/>
            </a:pPr>
            <a:endParaRPr kumimoji="0" lang="en-GB" sz="2800" b="0" i="0" u="none" strike="noStrike" kern="1200" cap="none" spc="30" normalizeH="0" baseline="0" noProof="0">
              <a:ln>
                <a:noFill/>
              </a:ln>
              <a:solidFill>
                <a:srgbClr val="49403C"/>
              </a:solidFill>
              <a:effectLst/>
              <a:uLnTx/>
              <a:uFillTx/>
              <a:latin typeface="Arial" panose="020B0604020202020204" pitchFamily="34" charset="0"/>
              <a:ea typeface="+mn-ea"/>
              <a:cs typeface="+mn-cs"/>
            </a:endParaRPr>
          </a:p>
        </p:txBody>
      </p:sp>
      <p:pic>
        <p:nvPicPr>
          <p:cNvPr id="9" name="Picture 8" descr="A cartoon of a paper on a stand&#10;&#10;Description automatically generated">
            <a:extLst>
              <a:ext uri="{FF2B5EF4-FFF2-40B4-BE49-F238E27FC236}">
                <a16:creationId xmlns:a16="http://schemas.microsoft.com/office/drawing/2014/main" id="{588980F1-F20F-1B19-C9E6-5C90A16089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1200" y="2327029"/>
            <a:ext cx="2744477" cy="2744477"/>
          </a:xfrm>
          <a:prstGeom prst="rect">
            <a:avLst/>
          </a:prstGeom>
        </p:spPr>
      </p:pic>
    </p:spTree>
    <p:extLst>
      <p:ext uri="{BB962C8B-B14F-4D97-AF65-F5344CB8AC3E}">
        <p14:creationId xmlns:p14="http://schemas.microsoft.com/office/powerpoint/2010/main" val="4061510408"/>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5439</Words>
  <Application>Microsoft Office PowerPoint</Application>
  <PresentationFormat>Widescreen</PresentationFormat>
  <Paragraphs>572</Paragraphs>
  <Slides>126</Slides>
  <Notes>18</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126</vt:i4>
      </vt:variant>
    </vt:vector>
  </HeadingPairs>
  <TitlesOfParts>
    <vt:vector size="140" baseType="lpstr">
      <vt:lpstr>Aptos</vt:lpstr>
      <vt:lpstr>Arial</vt:lpstr>
      <vt:lpstr>Arial Black</vt:lpstr>
      <vt:lpstr>Avenir Book</vt:lpstr>
      <vt:lpstr>Calibri</vt:lpstr>
      <vt:lpstr>Calibri Light</vt:lpstr>
      <vt:lpstr>Franklin Gothic Heavy</vt:lpstr>
      <vt:lpstr>Nourd-SemiBold</vt:lpstr>
      <vt:lpstr>Rubik</vt:lpstr>
      <vt:lpstr>Univers</vt:lpstr>
      <vt:lpstr>Univers 2</vt:lpstr>
      <vt:lpstr>2_Office Theme</vt:lpstr>
      <vt:lpstr>Office Theme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PRESENTACIÓN DEL</vt:lpstr>
      <vt:lpstr>Informe de tendencias</vt:lpstr>
      <vt:lpstr>Elaboración del Informe de Tendencias 2024 </vt:lpstr>
      <vt:lpstr>Elaboración del Informe de Tendencias 2024 </vt:lpstr>
      <vt:lpstr>Tendencias</vt:lpstr>
      <vt:lpstr>Tendencia 1</vt:lpstr>
      <vt:lpstr>PowerPoint Presentation</vt:lpstr>
      <vt:lpstr>Tendencia 3</vt:lpstr>
      <vt:lpstr>Las competencias y habilidades son cada vez más complejas</vt:lpstr>
      <vt:lpstr>Las tecnologías digitales están desigualmente distribuidas</vt:lpstr>
      <vt:lpstr>Los sistemas de información utilizan más recursos</vt:lpstr>
      <vt:lpstr>La gente busca conexiones comunitarias </vt:lpstr>
      <vt:lpstr>PowerPoint Presentation</vt:lpstr>
      <vt:lpstr>Estamos en 2034.</vt:lpstr>
      <vt:lpstr>PowerPoint Presentation</vt:lpstr>
      <vt:lpstr>PowerPoint Presentation</vt:lpstr>
      <vt:lpstr>PowerPoint Presentation</vt:lpstr>
      <vt:lpstr>PowerPoint Presentation</vt:lpstr>
      <vt:lpstr>Otras opciones para "jugar" con el Informe de Tendencias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Kristine Paberza</dc:creator>
  <cp:lastModifiedBy>Stephen Wyber</cp:lastModifiedBy>
  <cp:revision>6</cp:revision>
  <dcterms:created xsi:type="dcterms:W3CDTF">2024-11-20T09:59:16Z</dcterms:created>
  <dcterms:modified xsi:type="dcterms:W3CDTF">2024-11-20T11:53:53Z</dcterms:modified>
</cp:coreProperties>
</file>