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7"/>
  </p:notesMasterIdLst>
  <p:sldIdLst>
    <p:sldId id="256" r:id="rId5"/>
    <p:sldId id="258" r:id="rId6"/>
    <p:sldId id="302" r:id="rId7"/>
    <p:sldId id="282" r:id="rId8"/>
    <p:sldId id="287" r:id="rId9"/>
    <p:sldId id="309" r:id="rId10"/>
    <p:sldId id="288" r:id="rId11"/>
    <p:sldId id="289" r:id="rId12"/>
    <p:sldId id="305" r:id="rId13"/>
    <p:sldId id="308" r:id="rId14"/>
    <p:sldId id="295" r:id="rId15"/>
    <p:sldId id="296" r:id="rId16"/>
    <p:sldId id="310" r:id="rId17"/>
    <p:sldId id="298" r:id="rId18"/>
    <p:sldId id="300" r:id="rId19"/>
    <p:sldId id="306" r:id="rId20"/>
    <p:sldId id="307" r:id="rId21"/>
    <p:sldId id="311" r:id="rId22"/>
    <p:sldId id="312" r:id="rId23"/>
    <p:sldId id="276" r:id="rId24"/>
    <p:sldId id="304" r:id="rId25"/>
    <p:sldId id="274" r:id="rId26"/>
  </p:sldIdLst>
  <p:sldSz cx="18288000" cy="10287000"/>
  <p:notesSz cx="6858000" cy="9144000"/>
  <p:embeddedFontLst>
    <p:embeddedFont>
      <p:font typeface="Franklin Gothic Heavy" panose="020B0903020102020204" pitchFamily="34" charset="0"/>
      <p:regular r:id="rId28"/>
      <p:italic r:id="rId29"/>
    </p:embeddedFont>
    <p:embeddedFont>
      <p:font typeface="Univers" panose="020B0503020202020204" pitchFamily="34" charset="0"/>
      <p:regular r:id="rId30"/>
      <p:bold r:id="rId31"/>
    </p:embeddedFont>
    <p:embeddedFont>
      <p:font typeface="Univers 1" panose="020B0604020202020204" charset="2"/>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A2F"/>
    <a:srgbClr val="458F4D"/>
    <a:srgbClr val="D94B47"/>
    <a:srgbClr val="009A96"/>
    <a:srgbClr val="006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62944E-4BDA-4C41-B0A1-BC19BDFDADE1}" v="246" dt="2024-04-15T12:04:52.434"/>
    <p1510:client id="{EE373EB7-291C-4ED7-8557-AF1176286867}" v="197" dt="2024-04-15T06:27:35.2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2" d="100"/>
          <a:sy n="42" d="100"/>
        </p:scale>
        <p:origin x="78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5.fntdata"/><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7E5DC6-A294-42C1-A48E-BF612E8F44B0}" type="datetimeFigureOut">
              <a:rPr lang="en-GB" smtClean="0"/>
              <a:t>17/04/2024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239C32-2EB9-4231-BB94-10BC3F1B9017}" type="slidenum">
              <a:rPr lang="en-GB" smtClean="0"/>
              <a:t>‹#›</a:t>
            </a:fld>
            <a:endParaRPr lang="en-GB"/>
          </a:p>
        </p:txBody>
      </p:sp>
    </p:spTree>
    <p:extLst>
      <p:ext uri="{BB962C8B-B14F-4D97-AF65-F5344CB8AC3E}">
        <p14:creationId xmlns:p14="http://schemas.microsoft.com/office/powerpoint/2010/main" val="3812915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6239C32-2EB9-4231-BB94-10BC3F1B9017}" type="slidenum">
              <a:rPr lang="en-GB" smtClean="0"/>
              <a:t>1</a:t>
            </a:fld>
            <a:endParaRPr lang="en-GB"/>
          </a:p>
        </p:txBody>
      </p:sp>
    </p:spTree>
    <p:extLst>
      <p:ext uri="{BB962C8B-B14F-4D97-AF65-F5344CB8AC3E}">
        <p14:creationId xmlns:p14="http://schemas.microsoft.com/office/powerpoint/2010/main" val="4052355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46239C32-2EB9-4231-BB94-10BC3F1B9017}" type="slidenum">
              <a:rPr lang="en-GB" smtClean="0"/>
              <a:t>2</a:t>
            </a:fld>
            <a:endParaRPr lang="en-GB"/>
          </a:p>
        </p:txBody>
      </p:sp>
    </p:spTree>
    <p:extLst>
      <p:ext uri="{BB962C8B-B14F-4D97-AF65-F5344CB8AC3E}">
        <p14:creationId xmlns:p14="http://schemas.microsoft.com/office/powerpoint/2010/main" val="2348382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fld id="{46239C32-2EB9-4231-BB94-10BC3F1B9017}" type="slidenum">
              <a:rPr lang="en-GB" smtClean="0"/>
              <a:t>14</a:t>
            </a:fld>
            <a:endParaRPr lang="en-GB"/>
          </a:p>
        </p:txBody>
      </p:sp>
    </p:spTree>
    <p:extLst>
      <p:ext uri="{BB962C8B-B14F-4D97-AF65-F5344CB8AC3E}">
        <p14:creationId xmlns:p14="http://schemas.microsoft.com/office/powerpoint/2010/main" val="4017187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143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9854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8289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4095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Statistics – end of July</a:t>
            </a:r>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7602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1"/>
            <a:ext cx="5319752" cy="10287001"/>
            <a:chOff x="0" y="412395"/>
            <a:chExt cx="7093002" cy="13716001"/>
          </a:xfrm>
        </p:grpSpPr>
        <p:sp>
          <p:nvSpPr>
            <p:cNvPr id="3" name="AutoShape 3"/>
            <p:cNvSpPr/>
            <p:nvPr/>
          </p:nvSpPr>
          <p:spPr>
            <a:xfrm>
              <a:off x="0" y="412395"/>
              <a:ext cx="3670296" cy="13716000"/>
            </a:xfrm>
            <a:prstGeom prst="rect">
              <a:avLst/>
            </a:prstGeom>
            <a:solidFill>
              <a:srgbClr val="2F8662"/>
            </a:solidFill>
          </p:spPr>
          <p:txBody>
            <a:bodyPr/>
            <a:lstStyle/>
            <a:p>
              <a:endParaRPr lang="en-GB"/>
            </a:p>
          </p:txBody>
        </p:sp>
        <p:sp>
          <p:nvSpPr>
            <p:cNvPr id="4" name="AutoShape 4"/>
            <p:cNvSpPr/>
            <p:nvPr/>
          </p:nvSpPr>
          <p:spPr>
            <a:xfrm>
              <a:off x="3670296" y="412396"/>
              <a:ext cx="1140903" cy="13715999"/>
            </a:xfrm>
            <a:prstGeom prst="rect">
              <a:avLst/>
            </a:prstGeom>
            <a:solidFill>
              <a:srgbClr val="2F8662">
                <a:alpha val="69804"/>
              </a:srgbClr>
            </a:solidFill>
          </p:spPr>
          <p:txBody>
            <a:bodyPr/>
            <a:lstStyle/>
            <a:p>
              <a:endParaRPr lang="en-GB"/>
            </a:p>
          </p:txBody>
        </p:sp>
        <p:sp>
          <p:nvSpPr>
            <p:cNvPr id="5" name="AutoShape 5"/>
            <p:cNvSpPr/>
            <p:nvPr/>
          </p:nvSpPr>
          <p:spPr>
            <a:xfrm>
              <a:off x="4811198" y="412396"/>
              <a:ext cx="1140903" cy="13716000"/>
            </a:xfrm>
            <a:prstGeom prst="rect">
              <a:avLst/>
            </a:prstGeom>
            <a:solidFill>
              <a:srgbClr val="2F8662">
                <a:alpha val="40000"/>
              </a:srgbClr>
            </a:solidFill>
          </p:spPr>
          <p:txBody>
            <a:bodyPr/>
            <a:lstStyle/>
            <a:p>
              <a:endParaRPr lang="en-GB"/>
            </a:p>
          </p:txBody>
        </p:sp>
        <p:sp>
          <p:nvSpPr>
            <p:cNvPr id="6" name="AutoShape 6"/>
            <p:cNvSpPr/>
            <p:nvPr/>
          </p:nvSpPr>
          <p:spPr>
            <a:xfrm>
              <a:off x="5952099" y="412396"/>
              <a:ext cx="1140903" cy="13716000"/>
            </a:xfrm>
            <a:prstGeom prst="rect">
              <a:avLst/>
            </a:prstGeom>
            <a:solidFill>
              <a:srgbClr val="2F8662">
                <a:alpha val="9804"/>
              </a:srgbClr>
            </a:solidFill>
          </p:spPr>
          <p:txBody>
            <a:bodyPr/>
            <a:lstStyle/>
            <a:p>
              <a:endParaRPr lang="en-GB"/>
            </a:p>
          </p:txBody>
        </p:sp>
      </p:grpSp>
      <p:sp>
        <p:nvSpPr>
          <p:cNvPr id="7" name="TextBox 7"/>
          <p:cNvSpPr txBox="1"/>
          <p:nvPr/>
        </p:nvSpPr>
        <p:spPr>
          <a:xfrm rot="-5400000">
            <a:off x="-2794064" y="4829800"/>
            <a:ext cx="8229600" cy="512961"/>
          </a:xfrm>
          <a:prstGeom prst="rect">
            <a:avLst/>
          </a:prstGeom>
        </p:spPr>
        <p:txBody>
          <a:bodyPr lIns="0" tIns="0" rIns="0" bIns="0" rtlCol="0" anchor="t">
            <a:spAutoFit/>
          </a:bodyPr>
          <a:lstStyle/>
          <a:p>
            <a:pPr algn="ctr">
              <a:lnSpc>
                <a:spcPts val="3996"/>
              </a:lnSpc>
            </a:pPr>
            <a:r>
              <a:rPr lang="en-US" sz="3600" spc="324">
                <a:solidFill>
                  <a:srgbClr val="FFFFFF"/>
                </a:solidFill>
                <a:latin typeface="Univers" panose="020B0503020202020204" pitchFamily="34" charset="0"/>
              </a:rPr>
              <a:t>IFLA HEADQUARTERS 2024</a:t>
            </a:r>
          </a:p>
        </p:txBody>
      </p:sp>
      <p:grpSp>
        <p:nvGrpSpPr>
          <p:cNvPr id="8" name="Group 8"/>
          <p:cNvGrpSpPr/>
          <p:nvPr/>
        </p:nvGrpSpPr>
        <p:grpSpPr>
          <a:xfrm>
            <a:off x="6458065" y="2778077"/>
            <a:ext cx="10801235" cy="4856492"/>
            <a:chOff x="0" y="123825"/>
            <a:chExt cx="14401647" cy="6475322"/>
          </a:xfrm>
        </p:grpSpPr>
        <p:sp>
          <p:nvSpPr>
            <p:cNvPr id="9" name="TextBox 9"/>
            <p:cNvSpPr txBox="1"/>
            <p:nvPr/>
          </p:nvSpPr>
          <p:spPr>
            <a:xfrm>
              <a:off x="0" y="123825"/>
              <a:ext cx="14401647" cy="5266399"/>
            </a:xfrm>
            <a:prstGeom prst="rect">
              <a:avLst/>
            </a:prstGeom>
          </p:spPr>
          <p:txBody>
            <a:bodyPr lIns="0" tIns="0" rIns="0" bIns="0" rtlCol="0" anchor="t">
              <a:spAutoFit/>
            </a:bodyPr>
            <a:lstStyle/>
            <a:p>
              <a:pPr>
                <a:lnSpc>
                  <a:spcPts val="15400"/>
                </a:lnSpc>
              </a:pPr>
              <a:r>
                <a:rPr lang="en-US" sz="14000">
                  <a:solidFill>
                    <a:srgbClr val="49403C"/>
                  </a:solidFill>
                  <a:latin typeface="Franklin Gothic Heavy"/>
                </a:rPr>
                <a:t>IFLA GB REPORT</a:t>
              </a:r>
            </a:p>
          </p:txBody>
        </p:sp>
        <p:sp>
          <p:nvSpPr>
            <p:cNvPr id="10" name="TextBox 10"/>
            <p:cNvSpPr txBox="1"/>
            <p:nvPr/>
          </p:nvSpPr>
          <p:spPr>
            <a:xfrm>
              <a:off x="0" y="5888696"/>
              <a:ext cx="14187804" cy="710451"/>
            </a:xfrm>
            <a:prstGeom prst="rect">
              <a:avLst/>
            </a:prstGeom>
          </p:spPr>
          <p:txBody>
            <a:bodyPr lIns="0" tIns="0" rIns="0" bIns="0" rtlCol="0" anchor="t">
              <a:spAutoFit/>
            </a:bodyPr>
            <a:lstStyle/>
            <a:p>
              <a:pPr>
                <a:lnSpc>
                  <a:spcPts val="4480"/>
                </a:lnSpc>
              </a:pPr>
              <a:r>
                <a:rPr lang="en-US" sz="3200" b="1" spc="144">
                  <a:solidFill>
                    <a:srgbClr val="49403C"/>
                  </a:solidFill>
                  <a:latin typeface="Univers"/>
                </a:rPr>
                <a:t>Highlights December 2023 - April 2024</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81170" y="8317159"/>
            <a:ext cx="3240031" cy="88392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9A96"/>
        </a:solidFill>
        <a:effectLst/>
      </p:bgPr>
    </p:bg>
    <p:spTree>
      <p:nvGrpSpPr>
        <p:cNvPr id="1" name=""/>
        <p:cNvGrpSpPr/>
        <p:nvPr/>
      </p:nvGrpSpPr>
      <p:grpSpPr>
        <a:xfrm>
          <a:off x="0" y="0"/>
          <a:ext cx="0" cy="0"/>
          <a:chOff x="0" y="0"/>
          <a:chExt cx="0" cy="0"/>
        </a:xfrm>
      </p:grpSpPr>
      <p:sp>
        <p:nvSpPr>
          <p:cNvPr id="5" name="TextBox 8">
            <a:extLst>
              <a:ext uri="{FF2B5EF4-FFF2-40B4-BE49-F238E27FC236}">
                <a16:creationId xmlns:a16="http://schemas.microsoft.com/office/drawing/2014/main" id="{FF9A6FCC-7D33-192C-195E-FA51EA176B47}"/>
              </a:ext>
            </a:extLst>
          </p:cNvPr>
          <p:cNvSpPr txBox="1"/>
          <p:nvPr/>
        </p:nvSpPr>
        <p:spPr>
          <a:xfrm>
            <a:off x="838691" y="982066"/>
            <a:ext cx="1659221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2: Inspire and Enhance Professional Practice</a:t>
            </a:r>
          </a:p>
        </p:txBody>
      </p:sp>
      <p:pic>
        <p:nvPicPr>
          <p:cNvPr id="2" name="Picture 1">
            <a:extLst>
              <a:ext uri="{FF2B5EF4-FFF2-40B4-BE49-F238E27FC236}">
                <a16:creationId xmlns:a16="http://schemas.microsoft.com/office/drawing/2014/main" id="{E1C0BB42-BE13-90B8-4489-3D73B232D4E1}"/>
              </a:ext>
            </a:extLst>
          </p:cNvPr>
          <p:cNvPicPr>
            <a:picLocks noChangeAspect="1"/>
          </p:cNvPicPr>
          <p:nvPr/>
        </p:nvPicPr>
        <p:blipFill rotWithShape="1">
          <a:blip r:embed="rId2"/>
          <a:srcRect b="25851"/>
          <a:stretch/>
        </p:blipFill>
        <p:spPr>
          <a:xfrm>
            <a:off x="13851857" y="2686911"/>
            <a:ext cx="3240000" cy="3240000"/>
          </a:xfrm>
          <a:prstGeom prst="ellipse">
            <a:avLst/>
          </a:prstGeom>
        </p:spPr>
      </p:pic>
      <p:sp>
        <p:nvSpPr>
          <p:cNvPr id="3" name="Rectangle: Rounded Corners 2">
            <a:extLst>
              <a:ext uri="{FF2B5EF4-FFF2-40B4-BE49-F238E27FC236}">
                <a16:creationId xmlns:a16="http://schemas.microsoft.com/office/drawing/2014/main" id="{5F578A43-3759-C60D-499A-08FA1227C191}"/>
              </a:ext>
            </a:extLst>
          </p:cNvPr>
          <p:cNvSpPr/>
          <p:nvPr/>
        </p:nvSpPr>
        <p:spPr>
          <a:xfrm>
            <a:off x="838691" y="2686911"/>
            <a:ext cx="12413075" cy="3960000"/>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“The World Through Picture Books programme [was our IFLA membership highlight in 2023]. Iran succeeded in using the opinions of librarians in public libraries and registering ten selected books in this programme. Of course, we are still following up on the final and modified version of this program, which is published on the IFLA website.”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Mohammad Mahdi Zarafshan, Iran Public libraries Foundation</a:t>
            </a:r>
          </a:p>
        </p:txBody>
      </p:sp>
      <p:pic>
        <p:nvPicPr>
          <p:cNvPr id="7" name="Picture 4" descr="IFLA - International Federation of Library Associations and Institutions -  What shapes the shapers? Our latest #IFLATrends update looks at what may be  holding #libraries back in achieving development, why it matters,">
            <a:extLst>
              <a:ext uri="{FF2B5EF4-FFF2-40B4-BE49-F238E27FC236}">
                <a16:creationId xmlns:a16="http://schemas.microsoft.com/office/drawing/2014/main" id="{E4F9C8A4-659E-7D4F-8FB5-C460ABC8A1D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72" t="2128" r="42443" b="399"/>
          <a:stretch/>
        </p:blipFill>
        <p:spPr bwMode="auto">
          <a:xfrm>
            <a:off x="13851857" y="6213489"/>
            <a:ext cx="3240000" cy="3240000"/>
          </a:xfrm>
          <a:prstGeom prst="ellipse">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69A82520-5E8F-AF17-524F-34EDF31AEDCE}"/>
              </a:ext>
            </a:extLst>
          </p:cNvPr>
          <p:cNvSpPr/>
          <p:nvPr/>
        </p:nvSpPr>
        <p:spPr>
          <a:xfrm>
            <a:off x="838691" y="6921304"/>
            <a:ext cx="12413075" cy="2532185"/>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“I benefited from connecting with trends and challenges on the global front and relating global trends to my local situation.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800" spc="359" dirty="0">
              <a:solidFill>
                <a:srgbClr val="009A96"/>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A representative of an IFLA institutional member</a:t>
            </a:r>
            <a:endParaRPr kumimoji="0" lang="en-GB" sz="2000" b="0" i="0" u="none" strike="noStrike" kern="1200" cap="none" spc="359" normalizeH="0" baseline="0" noProof="0" dirty="0">
              <a:ln>
                <a:noFill/>
              </a:ln>
              <a:solidFill>
                <a:srgbClr val="009A96"/>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1713030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458F4D"/>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6533999"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359" normalizeH="0" baseline="0" noProof="0">
                <a:ln>
                  <a:noFill/>
                </a:ln>
                <a:solidFill>
                  <a:srgbClr val="458F4D"/>
                </a:solidFill>
                <a:effectLst/>
                <a:uLnTx/>
                <a:uFillTx/>
                <a:latin typeface="Univers" panose="020B0503020202020204" pitchFamily="34" charset="0"/>
                <a:ea typeface="+mn-ea"/>
                <a:cs typeface="+mn-cs"/>
              </a:rPr>
              <a:t>IIFS</a:t>
            </a:r>
            <a:r>
              <a:rPr kumimoji="0" lang="en-US" sz="4000" i="0" u="none" strike="noStrike" kern="1200" cap="none" spc="359" normalizeH="0" baseline="0" noProof="0">
                <a:ln>
                  <a:noFill/>
                </a:ln>
                <a:solidFill>
                  <a:srgbClr val="458F4D"/>
                </a:solidFill>
                <a:effectLst/>
                <a:uLnTx/>
                <a:uFillTx/>
                <a:latin typeface="Univers" panose="020B0503020202020204" pitchFamily="34" charset="0"/>
                <a:ea typeface="+mn-ea"/>
                <a:cs typeface="+mn-cs"/>
              </a:rPr>
              <a:t> </a:t>
            </a:r>
            <a:r>
              <a:rPr kumimoji="0" lang="en-US" sz="4000" b="1" i="0" u="none" strike="noStrike" kern="1200" cap="none" spc="359" normalizeH="0" baseline="0" noProof="0">
                <a:ln>
                  <a:noFill/>
                </a:ln>
                <a:solidFill>
                  <a:srgbClr val="458F4D"/>
                </a:solidFill>
                <a:effectLst/>
                <a:uLnTx/>
                <a:uFillTx/>
                <a:latin typeface="Univers" panose="020B0503020202020204" pitchFamily="34" charset="0"/>
                <a:ea typeface="+mn-ea"/>
                <a:cs typeface="+mn-cs"/>
              </a:rPr>
              <a:t>concept</a:t>
            </a:r>
            <a:r>
              <a:rPr kumimoji="0" lang="en-US" sz="4000" i="0" u="none" strike="noStrike" kern="1200" cap="none" spc="359" normalizeH="0" baseline="0" noProof="0">
                <a:ln>
                  <a:noFill/>
                </a:ln>
                <a:solidFill>
                  <a:srgbClr val="458F4D"/>
                </a:solidFill>
                <a:effectLst/>
                <a:uLnTx/>
                <a:uFillTx/>
                <a:latin typeface="Univers" panose="020B0503020202020204" pitchFamily="34" charset="0"/>
                <a:ea typeface="+mn-ea"/>
                <a:cs typeface="+mn-cs"/>
              </a:rPr>
              <a:t> and </a:t>
            </a:r>
            <a:r>
              <a:rPr kumimoji="0" lang="en-US" sz="4000" b="1" i="0" u="none" strike="noStrike" kern="1200" cap="none" spc="359" normalizeH="0" baseline="0" noProof="0" err="1">
                <a:ln>
                  <a:noFill/>
                </a:ln>
                <a:solidFill>
                  <a:srgbClr val="458F4D"/>
                </a:solidFill>
                <a:effectLst/>
                <a:uLnTx/>
                <a:uFillTx/>
                <a:latin typeface="Univers" panose="020B0503020202020204" pitchFamily="34" charset="0"/>
                <a:ea typeface="+mn-ea"/>
                <a:cs typeface="+mn-cs"/>
              </a:rPr>
              <a:t>programme</a:t>
            </a:r>
            <a:r>
              <a:rPr kumimoji="0" lang="en-US" sz="4000" i="0" u="none" strike="noStrike" kern="1200" cap="none" spc="359" normalizeH="0" baseline="0" noProof="0">
                <a:ln>
                  <a:noFill/>
                </a:ln>
                <a:solidFill>
                  <a:srgbClr val="458F4D"/>
                </a:solidFill>
                <a:effectLst/>
                <a:uLnTx/>
                <a:uFillTx/>
                <a:latin typeface="Univers" panose="020B0503020202020204" pitchFamily="34" charset="0"/>
                <a:ea typeface="+mn-ea"/>
                <a:cs typeface="+mn-cs"/>
              </a:rPr>
              <a:t> developed and released</a:t>
            </a: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r>
              <a:rPr lang="en-US" sz="5000" cap="all" spc="107">
                <a:solidFill>
                  <a:schemeClr val="bg1"/>
                </a:solidFill>
                <a:latin typeface="Franklin Gothic Heavy" panose="020B0903020102020204" pitchFamily="34" charset="0"/>
              </a:rPr>
              <a:t>3: CONNECT AND ENABLE THE FIELD</a:t>
            </a:r>
          </a:p>
        </p:txBody>
      </p:sp>
      <p:sp>
        <p:nvSpPr>
          <p:cNvPr id="6" name="Oval 5">
            <a:extLst>
              <a:ext uri="{FF2B5EF4-FFF2-40B4-BE49-F238E27FC236}">
                <a16:creationId xmlns:a16="http://schemas.microsoft.com/office/drawing/2014/main" id="{62FD9955-F479-FEBC-67DA-9910F499C046}"/>
              </a:ext>
            </a:extLst>
          </p:cNvPr>
          <p:cNvSpPr/>
          <p:nvPr/>
        </p:nvSpPr>
        <p:spPr>
          <a:xfrm>
            <a:off x="12220106"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59" normalizeH="0" baseline="0" noProof="0">
                <a:ln>
                  <a:noFill/>
                </a:ln>
                <a:solidFill>
                  <a:srgbClr val="458F4D"/>
                </a:solidFill>
                <a:effectLst/>
                <a:uLnTx/>
                <a:uFillTx/>
                <a:latin typeface="Univers" panose="020B0503020202020204" pitchFamily="34" charset="0"/>
                <a:ea typeface="+mn-ea"/>
                <a:cs typeface="+mn-cs"/>
              </a:rPr>
              <a:t>New Events Hub</a:t>
            </a:r>
            <a:endParaRPr lang="en-US" sz="2400" spc="359">
              <a:solidFill>
                <a:srgbClr val="458F4D"/>
              </a:solidFill>
              <a:latin typeface="Univers" panose="020B0503020202020204" pitchFamily="34" charset="0"/>
            </a:endParaRPr>
          </a:p>
        </p:txBody>
      </p:sp>
      <p:pic>
        <p:nvPicPr>
          <p:cNvPr id="7" name="Picture 6">
            <a:extLst>
              <a:ext uri="{FF2B5EF4-FFF2-40B4-BE49-F238E27FC236}">
                <a16:creationId xmlns:a16="http://schemas.microsoft.com/office/drawing/2014/main" id="{DC6170CB-138A-951A-0B96-B117658C7324}"/>
              </a:ext>
            </a:extLst>
          </p:cNvPr>
          <p:cNvPicPr>
            <a:picLocks noChangeAspect="1"/>
          </p:cNvPicPr>
          <p:nvPr/>
        </p:nvPicPr>
        <p:blipFill rotWithShape="1">
          <a:blip r:embed="rId2"/>
          <a:srcRect l="20627" t="7646" r="20627" b="7646"/>
          <a:stretch/>
        </p:blipFill>
        <p:spPr>
          <a:xfrm>
            <a:off x="847892" y="3289368"/>
            <a:ext cx="5220000" cy="5220000"/>
          </a:xfrm>
          <a:prstGeom prst="ellipse">
            <a:avLst/>
          </a:prstGeom>
        </p:spPr>
      </p:pic>
    </p:spTree>
    <p:extLst>
      <p:ext uri="{BB962C8B-B14F-4D97-AF65-F5344CB8AC3E}">
        <p14:creationId xmlns:p14="http://schemas.microsoft.com/office/powerpoint/2010/main" val="2485164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458F4D"/>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12213784"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kumimoji="0" lang="en-US" sz="4000" b="1" i="0" u="none" strike="noStrike" kern="1200" cap="none" spc="359" normalizeH="0" baseline="0" noProof="0">
                <a:ln>
                  <a:noFill/>
                </a:ln>
                <a:solidFill>
                  <a:srgbClr val="458F4D"/>
                </a:solidFill>
                <a:effectLst/>
                <a:uLnTx/>
                <a:uFillTx/>
                <a:latin typeface="Univers"/>
              </a:rPr>
              <a:t>Dynamic community pages </a:t>
            </a:r>
            <a:r>
              <a:rPr kumimoji="0" lang="en-US" sz="4000" i="0" u="none" strike="noStrike" kern="1200" cap="none" spc="359" normalizeH="0" baseline="0" noProof="0">
                <a:ln>
                  <a:noFill/>
                </a:ln>
                <a:solidFill>
                  <a:srgbClr val="458F4D"/>
                </a:solidFill>
                <a:effectLst/>
                <a:uLnTx/>
                <a:uFillTx/>
                <a:latin typeface="Univers"/>
              </a:rPr>
              <a:t>for workshop participants</a:t>
            </a:r>
            <a:endParaRPr lang="en-US" sz="4000" b="0" i="0" u="none" strike="noStrike" kern="1200" cap="none" spc="359" normalizeH="0" baseline="0" noProof="0">
              <a:ln>
                <a:noFill/>
              </a:ln>
              <a:solidFill>
                <a:srgbClr val="458F4D"/>
              </a:solidFill>
              <a:effectLst/>
              <a:uLnTx/>
              <a:uFillTx/>
              <a:latin typeface="Univers"/>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3: CONNECT AND ENABLE THE FIELD</a:t>
            </a:r>
          </a:p>
        </p:txBody>
      </p:sp>
      <p:sp>
        <p:nvSpPr>
          <p:cNvPr id="6" name="Oval 5">
            <a:extLst>
              <a:ext uri="{FF2B5EF4-FFF2-40B4-BE49-F238E27FC236}">
                <a16:creationId xmlns:a16="http://schemas.microsoft.com/office/drawing/2014/main" id="{62FD9955-F479-FEBC-67DA-9910F499C046}"/>
              </a:ext>
            </a:extLst>
          </p:cNvPr>
          <p:cNvSpPr/>
          <p:nvPr/>
        </p:nvSpPr>
        <p:spPr>
          <a:xfrm>
            <a:off x="847892"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b="1" spc="359">
                <a:solidFill>
                  <a:srgbClr val="458F4D"/>
                </a:solidFill>
                <a:latin typeface="Univers" panose="020B0503020202020204" pitchFamily="34" charset="0"/>
              </a:rPr>
              <a:t>&gt;2/3 of regional workshop participants</a:t>
            </a:r>
            <a:endParaRPr kumimoji="0" lang="en-GB" sz="4000" i="0" u="none" strike="noStrike" kern="1200" cap="none" spc="359" normalizeH="0" baseline="0" noProof="0">
              <a:ln>
                <a:noFill/>
              </a:ln>
              <a:solidFill>
                <a:srgbClr val="458F4D"/>
              </a:solidFill>
              <a:effectLst/>
              <a:uLnTx/>
              <a:uFillTx/>
              <a:latin typeface="Univers" panose="020B0503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spc="359">
                <a:solidFill>
                  <a:srgbClr val="458F4D"/>
                </a:solidFill>
                <a:latin typeface="Univers" panose="020B0503020202020204" pitchFamily="34" charset="0"/>
              </a:rPr>
              <a:t>very active in following up</a:t>
            </a:r>
            <a:endParaRPr kumimoji="0" lang="en-GB" sz="4000" b="0" i="0" u="none" strike="noStrike" kern="1200" cap="none" spc="359" normalizeH="0" baseline="0" noProof="0">
              <a:ln>
                <a:noFill/>
              </a:ln>
              <a:solidFill>
                <a:srgbClr val="458F4D"/>
              </a:solidFill>
              <a:effectLst/>
              <a:uLnTx/>
              <a:uFillTx/>
              <a:latin typeface="Univers" panose="020B0503020202020204" pitchFamily="34" charset="0"/>
              <a:ea typeface="+mn-ea"/>
              <a:cs typeface="+mn-cs"/>
            </a:endParaRPr>
          </a:p>
        </p:txBody>
      </p:sp>
      <p:pic>
        <p:nvPicPr>
          <p:cNvPr id="7" name="Picture 6">
            <a:extLst>
              <a:ext uri="{FF2B5EF4-FFF2-40B4-BE49-F238E27FC236}">
                <a16:creationId xmlns:a16="http://schemas.microsoft.com/office/drawing/2014/main" id="{45B52F90-5B42-CB90-74AA-35136105C3E2}"/>
              </a:ext>
            </a:extLst>
          </p:cNvPr>
          <p:cNvPicPr>
            <a:picLocks noChangeAspect="1"/>
          </p:cNvPicPr>
          <p:nvPr/>
        </p:nvPicPr>
        <p:blipFill rotWithShape="1">
          <a:blip r:embed="rId2"/>
          <a:srcRect l="10661" r="22690"/>
          <a:stretch/>
        </p:blipFill>
        <p:spPr>
          <a:xfrm>
            <a:off x="6530838" y="3289368"/>
            <a:ext cx="5220000" cy="5220000"/>
          </a:xfrm>
          <a:prstGeom prst="flowChartConnector">
            <a:avLst/>
          </a:prstGeom>
        </p:spPr>
      </p:pic>
      <p:pic>
        <p:nvPicPr>
          <p:cNvPr id="3" name="Picture 2">
            <a:extLst>
              <a:ext uri="{FF2B5EF4-FFF2-40B4-BE49-F238E27FC236}">
                <a16:creationId xmlns:a16="http://schemas.microsoft.com/office/drawing/2014/main" id="{1E594B87-6570-25D8-B79C-F7748BAFB6E4}"/>
              </a:ext>
            </a:extLst>
          </p:cNvPr>
          <p:cNvPicPr>
            <a:picLocks noChangeAspect="1"/>
          </p:cNvPicPr>
          <p:nvPr/>
        </p:nvPicPr>
        <p:blipFill rotWithShape="1">
          <a:blip r:embed="rId3"/>
          <a:srcRect l="6796" r="6796"/>
          <a:stretch/>
        </p:blipFill>
        <p:spPr>
          <a:xfrm>
            <a:off x="6530838" y="3289368"/>
            <a:ext cx="5220000" cy="5220000"/>
          </a:xfrm>
          <a:prstGeom prst="ellipse">
            <a:avLst/>
          </a:prstGeom>
        </p:spPr>
      </p:pic>
    </p:spTree>
    <p:extLst>
      <p:ext uri="{BB962C8B-B14F-4D97-AF65-F5344CB8AC3E}">
        <p14:creationId xmlns:p14="http://schemas.microsoft.com/office/powerpoint/2010/main" val="4176823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458F4D"/>
        </a:solidFill>
        <a:effectLst/>
      </p:bgPr>
    </p:bg>
    <p:spTree>
      <p:nvGrpSpPr>
        <p:cNvPr id="1" name=""/>
        <p:cNvGrpSpPr/>
        <p:nvPr/>
      </p:nvGrpSpPr>
      <p:grpSpPr>
        <a:xfrm>
          <a:off x="0" y="0"/>
          <a:ext cx="0" cy="0"/>
          <a:chOff x="0" y="0"/>
          <a:chExt cx="0" cy="0"/>
        </a:xfrm>
      </p:grpSpPr>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3: CONNECT AND ENABLE THE FIELD</a:t>
            </a:r>
          </a:p>
        </p:txBody>
      </p:sp>
      <p:sp>
        <p:nvSpPr>
          <p:cNvPr id="2" name="Rectangle: Rounded Corners 1">
            <a:extLst>
              <a:ext uri="{FF2B5EF4-FFF2-40B4-BE49-F238E27FC236}">
                <a16:creationId xmlns:a16="http://schemas.microsoft.com/office/drawing/2014/main" id="{BCA94D83-0544-44AE-0C85-EBCA698A375B}"/>
              </a:ext>
            </a:extLst>
          </p:cNvPr>
          <p:cNvSpPr/>
          <p:nvPr/>
        </p:nvSpPr>
        <p:spPr>
          <a:xfrm>
            <a:off x="824623" y="2307082"/>
            <a:ext cx="12545388" cy="4019577"/>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rPr>
              <a:t>“[..] IFLA Workshop on building a Strong and Sustainable Library field in Sub-Saharan Africa [..] was an eye opening for me living in a country like Somalia which has been in a destruction of all sorts of public services for long though is currently recovering from there. I share the knowledge gained from IFLA with my team, and they utilize the information. This has also helped our institution to be easily identifiable on the IFLA list as the only representing institution from Somalia. This could also be seen as a form of corporate promotion.”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rPr>
              <a:t>Mohamud Mohamed Siad, SIMAD University</a:t>
            </a:r>
            <a:endParaRPr kumimoji="0" lang="en-GB"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endParaRPr>
          </a:p>
        </p:txBody>
      </p:sp>
      <p:pic>
        <p:nvPicPr>
          <p:cNvPr id="1026" name="Picture 2" descr="Picture of a group of attendees in a group photo during IFLA Regional Workshop, Nairobi, Kenya">
            <a:extLst>
              <a:ext uri="{FF2B5EF4-FFF2-40B4-BE49-F238E27FC236}">
                <a16:creationId xmlns:a16="http://schemas.microsoft.com/office/drawing/2014/main" id="{5139A4A3-2483-BB1B-A941-2A59AD4CDFB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127" r="19193"/>
          <a:stretch/>
        </p:blipFill>
        <p:spPr bwMode="auto">
          <a:xfrm>
            <a:off x="14223377" y="6038809"/>
            <a:ext cx="3240000" cy="3240000"/>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E62A2013-8A32-D774-F1A2-4E455AEA739D}"/>
              </a:ext>
            </a:extLst>
          </p:cNvPr>
          <p:cNvSpPr/>
          <p:nvPr/>
        </p:nvSpPr>
        <p:spPr>
          <a:xfrm>
            <a:off x="824623" y="6634463"/>
            <a:ext cx="12531320" cy="2644346"/>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rPr>
              <a:t>“I got a great opportunity to learn new ideas and experiences, study current topics and trends in library development. Participating in conferences allows me to travel and change the world around me for the better.”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600" spc="359" dirty="0">
              <a:solidFill>
                <a:srgbClr val="458F4D"/>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359" normalizeH="0" baseline="0" noProof="0" dirty="0" err="1">
                <a:ln>
                  <a:noFill/>
                </a:ln>
                <a:solidFill>
                  <a:srgbClr val="458F4D"/>
                </a:solidFill>
                <a:effectLst/>
                <a:uLnTx/>
                <a:uFillTx/>
                <a:latin typeface="Univers" panose="020B0503020202020204" pitchFamily="34" charset="0"/>
                <a:ea typeface="+mn-ea"/>
                <a:cs typeface="+mn-cs"/>
              </a:rPr>
              <a:t>Kabiba</a:t>
            </a:r>
            <a:r>
              <a:rPr kumimoji="0" lang="en-US" sz="20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rPr>
              <a:t> </a:t>
            </a:r>
            <a:r>
              <a:rPr kumimoji="0" lang="en-US" sz="2000" b="0" i="0" u="none" strike="noStrike" kern="1200" cap="none" spc="359" normalizeH="0" baseline="0" noProof="0" dirty="0" err="1">
                <a:ln>
                  <a:noFill/>
                </a:ln>
                <a:solidFill>
                  <a:srgbClr val="458F4D"/>
                </a:solidFill>
                <a:effectLst/>
                <a:uLnTx/>
                <a:uFillTx/>
                <a:latin typeface="Univers" panose="020B0503020202020204" pitchFamily="34" charset="0"/>
                <a:ea typeface="+mn-ea"/>
                <a:cs typeface="+mn-cs"/>
              </a:rPr>
              <a:t>Akzhigitova</a:t>
            </a:r>
            <a:r>
              <a:rPr kumimoji="0" lang="en-US" sz="20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rPr>
              <a:t>, The Association of Librarians of the East Kazakhstan Region of the Republic of Kazakhstan</a:t>
            </a:r>
            <a:endParaRPr kumimoji="0" lang="en-GB" sz="2000" b="0" i="0" u="none" strike="noStrike" kern="1200" cap="none" spc="359" normalizeH="0" baseline="0" noProof="0" dirty="0">
              <a:ln>
                <a:noFill/>
              </a:ln>
              <a:solidFill>
                <a:srgbClr val="458F4D"/>
              </a:solidFill>
              <a:effectLst/>
              <a:uLnTx/>
              <a:uFillTx/>
              <a:latin typeface="Univers" panose="020B0503020202020204" pitchFamily="34" charset="0"/>
              <a:ea typeface="+mn-ea"/>
              <a:cs typeface="+mn-cs"/>
            </a:endParaRPr>
          </a:p>
        </p:txBody>
      </p:sp>
      <p:pic>
        <p:nvPicPr>
          <p:cNvPr id="9" name="Picture 8">
            <a:extLst>
              <a:ext uri="{FF2B5EF4-FFF2-40B4-BE49-F238E27FC236}">
                <a16:creationId xmlns:a16="http://schemas.microsoft.com/office/drawing/2014/main" id="{71522D1E-F8A6-40D4-940E-DD8A12B12A08}"/>
              </a:ext>
            </a:extLst>
          </p:cNvPr>
          <p:cNvPicPr>
            <a:picLocks noChangeAspect="1"/>
          </p:cNvPicPr>
          <p:nvPr/>
        </p:nvPicPr>
        <p:blipFill rotWithShape="1">
          <a:blip r:embed="rId3"/>
          <a:srcRect l="6796" r="6796"/>
          <a:stretch/>
        </p:blipFill>
        <p:spPr>
          <a:xfrm>
            <a:off x="14138895" y="2288220"/>
            <a:ext cx="3240000" cy="3240000"/>
          </a:xfrm>
          <a:prstGeom prst="ellipse">
            <a:avLst/>
          </a:prstGeom>
        </p:spPr>
      </p:pic>
    </p:spTree>
    <p:extLst>
      <p:ext uri="{BB962C8B-B14F-4D97-AF65-F5344CB8AC3E}">
        <p14:creationId xmlns:p14="http://schemas.microsoft.com/office/powerpoint/2010/main" val="1075267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12220106" y="3058091"/>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spc="359">
                <a:solidFill>
                  <a:srgbClr val="E66A2F"/>
                </a:solidFill>
                <a:latin typeface="Univers" panose="020B0503020202020204" pitchFamily="34" charset="0"/>
              </a:rPr>
              <a:t>Survey of </a:t>
            </a:r>
            <a:r>
              <a:rPr lang="en-US" sz="4000" b="1" spc="359">
                <a:solidFill>
                  <a:srgbClr val="E66A2F"/>
                </a:solidFill>
                <a:latin typeface="Univers" panose="020B0503020202020204" pitchFamily="34" charset="0"/>
              </a:rPr>
              <a:t>membership sentiments </a:t>
            </a:r>
            <a:r>
              <a:rPr lang="en-US" sz="4000" spc="359">
                <a:solidFill>
                  <a:srgbClr val="E66A2F"/>
                </a:solidFill>
                <a:latin typeface="Univers" panose="020B0503020202020204" pitchFamily="34" charset="0"/>
              </a:rPr>
              <a:t>identifies baseline net </a:t>
            </a:r>
            <a:r>
              <a:rPr lang="en-US" sz="4000" spc="359" dirty="0">
                <a:solidFill>
                  <a:srgbClr val="E66A2F"/>
                </a:solidFill>
                <a:latin typeface="Univers" panose="020B0503020202020204" pitchFamily="34" charset="0"/>
              </a:rPr>
              <a:t>promoter</a:t>
            </a:r>
            <a:r>
              <a:rPr lang="en-US" sz="4000" spc="359">
                <a:solidFill>
                  <a:srgbClr val="E66A2F"/>
                </a:solidFill>
                <a:latin typeface="Univers" panose="020B0503020202020204" pitchFamily="34" charset="0"/>
              </a:rPr>
              <a:t> score</a:t>
            </a:r>
            <a:endParaRPr kumimoji="0" lang="en-US" sz="2000" i="0" u="none" strike="noStrike" kern="1200" cap="none" spc="359" normalizeH="0" baseline="0" noProof="0">
              <a:ln>
                <a:noFill/>
              </a:ln>
              <a:solidFill>
                <a:srgbClr val="E66A2F"/>
              </a:solidFill>
              <a:effectLst/>
              <a:uLnTx/>
              <a:uFillTx/>
              <a:latin typeface="Univers" panose="020B0503020202020204" pitchFamily="34" charset="0"/>
              <a:ea typeface="+mn-ea"/>
              <a:cs typeface="+mn-cs"/>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r>
              <a:rPr lang="en-GB" sz="5000" cap="all" spc="107">
                <a:solidFill>
                  <a:schemeClr val="bg1"/>
                </a:solidFill>
                <a:latin typeface="Franklin Gothic Heavy" panose="020B0903020102020204" pitchFamily="34" charset="0"/>
              </a:rPr>
              <a:t>4: optimise our organisation</a:t>
            </a:r>
          </a:p>
        </p:txBody>
      </p:sp>
      <p:sp>
        <p:nvSpPr>
          <p:cNvPr id="6" name="Oval 5">
            <a:extLst>
              <a:ext uri="{FF2B5EF4-FFF2-40B4-BE49-F238E27FC236}">
                <a16:creationId xmlns:a16="http://schemas.microsoft.com/office/drawing/2014/main" id="{62FD9955-F479-FEBC-67DA-9910F499C046}"/>
              </a:ext>
            </a:extLst>
          </p:cNvPr>
          <p:cNvSpPr/>
          <p:nvPr/>
        </p:nvSpPr>
        <p:spPr>
          <a:xfrm>
            <a:off x="847892" y="3095404"/>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600" b="1" spc="359">
                <a:solidFill>
                  <a:srgbClr val="E66A2F"/>
                </a:solidFill>
                <a:latin typeface="Univers" panose="020B0503020202020204" pitchFamily="34" charset="0"/>
              </a:rPr>
              <a:t>106.3%</a:t>
            </a:r>
            <a:r>
              <a:rPr kumimoji="0" lang="en-US" sz="4000" i="0" u="none" strike="noStrike" kern="1200" cap="none" spc="359" normalizeH="0" baseline="0" noProof="0">
                <a:ln>
                  <a:noFill/>
                </a:ln>
                <a:solidFill>
                  <a:srgbClr val="E66A2F"/>
                </a:solidFill>
                <a:effectLst/>
                <a:uLnTx/>
                <a:uFillTx/>
                <a:latin typeface="Univers" panose="020B0503020202020204" pitchFamily="34" charset="0"/>
                <a:ea typeface="+mn-ea"/>
                <a:cs typeface="+mn-cs"/>
              </a:rPr>
              <a:t> of expected </a:t>
            </a:r>
            <a:r>
              <a:rPr kumimoji="0" lang="en-US" sz="4000" b="1" i="0" u="none" strike="noStrike" kern="1200" cap="none" spc="359" normalizeH="0" baseline="0" noProof="0">
                <a:ln>
                  <a:noFill/>
                </a:ln>
                <a:solidFill>
                  <a:srgbClr val="E66A2F"/>
                </a:solidFill>
                <a:effectLst/>
                <a:uLnTx/>
                <a:uFillTx/>
                <a:latin typeface="Univers" panose="020B0503020202020204" pitchFamily="34" charset="0"/>
                <a:ea typeface="+mn-ea"/>
                <a:cs typeface="+mn-cs"/>
              </a:rPr>
              <a:t>membership revenue </a:t>
            </a:r>
            <a:r>
              <a:rPr kumimoji="0" lang="en-US" sz="4000" i="0" u="none" strike="noStrike" kern="1200" cap="none" spc="359" normalizeH="0" baseline="0" noProof="0">
                <a:ln>
                  <a:noFill/>
                </a:ln>
                <a:solidFill>
                  <a:srgbClr val="E66A2F"/>
                </a:solidFill>
                <a:effectLst/>
                <a:uLnTx/>
                <a:uFillTx/>
                <a:latin typeface="Univers" panose="020B0503020202020204" pitchFamily="34" charset="0"/>
                <a:ea typeface="+mn-ea"/>
                <a:cs typeface="+mn-cs"/>
              </a:rPr>
              <a:t>collected at end of 2023</a:t>
            </a:r>
          </a:p>
        </p:txBody>
      </p:sp>
      <p:pic>
        <p:nvPicPr>
          <p:cNvPr id="3" name="Picture 2">
            <a:extLst>
              <a:ext uri="{FF2B5EF4-FFF2-40B4-BE49-F238E27FC236}">
                <a16:creationId xmlns:a16="http://schemas.microsoft.com/office/drawing/2014/main" id="{113ACE0C-DF54-9D7C-D881-82F19AB7E9EE}"/>
              </a:ext>
            </a:extLst>
          </p:cNvPr>
          <p:cNvPicPr>
            <a:picLocks noChangeAspect="1"/>
          </p:cNvPicPr>
          <p:nvPr/>
        </p:nvPicPr>
        <p:blipFill rotWithShape="1">
          <a:blip r:embed="rId3"/>
          <a:srcRect l="21712" r="21712"/>
          <a:stretch/>
        </p:blipFill>
        <p:spPr>
          <a:xfrm>
            <a:off x="6533998" y="3095404"/>
            <a:ext cx="5220001" cy="5220001"/>
          </a:xfrm>
          <a:prstGeom prst="ellipse">
            <a:avLst/>
          </a:prstGeom>
        </p:spPr>
      </p:pic>
    </p:spTree>
    <p:extLst>
      <p:ext uri="{BB962C8B-B14F-4D97-AF65-F5344CB8AC3E}">
        <p14:creationId xmlns:p14="http://schemas.microsoft.com/office/powerpoint/2010/main" val="1359579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6533999" y="3095404"/>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3800" spc="359">
                <a:solidFill>
                  <a:srgbClr val="E66A2F"/>
                </a:solidFill>
                <a:latin typeface="Univers"/>
              </a:rPr>
              <a:t>Launch of </a:t>
            </a:r>
            <a:r>
              <a:rPr lang="en-US" sz="4000" b="1" spc="359">
                <a:solidFill>
                  <a:srgbClr val="E66A2F"/>
                </a:solidFill>
                <a:latin typeface="Univers"/>
              </a:rPr>
              <a:t>EU-funded train the trainers </a:t>
            </a:r>
            <a:r>
              <a:rPr lang="en-US" sz="3800" spc="359" err="1">
                <a:solidFill>
                  <a:srgbClr val="E66A2F"/>
                </a:solidFill>
                <a:latin typeface="Univers"/>
              </a:rPr>
              <a:t>programme</a:t>
            </a:r>
            <a:r>
              <a:rPr lang="en-US" sz="3800" spc="359">
                <a:solidFill>
                  <a:srgbClr val="E66A2F"/>
                </a:solidFill>
                <a:latin typeface="Univers"/>
              </a:rPr>
              <a:t> on media literacy</a:t>
            </a:r>
            <a:endParaRPr lang="en-US" sz="3800">
              <a:cs typeface="Calibri"/>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4: optimise our organisation</a:t>
            </a:r>
          </a:p>
        </p:txBody>
      </p:sp>
      <p:sp>
        <p:nvSpPr>
          <p:cNvPr id="6" name="Oval 5">
            <a:extLst>
              <a:ext uri="{FF2B5EF4-FFF2-40B4-BE49-F238E27FC236}">
                <a16:creationId xmlns:a16="http://schemas.microsoft.com/office/drawing/2014/main" id="{62FD9955-F479-FEBC-67DA-9910F499C046}"/>
              </a:ext>
            </a:extLst>
          </p:cNvPr>
          <p:cNvSpPr/>
          <p:nvPr/>
        </p:nvSpPr>
        <p:spPr>
          <a:xfrm>
            <a:off x="12549704" y="31275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359" normalizeH="0" baseline="0">
                <a:ln>
                  <a:noFill/>
                </a:ln>
                <a:solidFill>
                  <a:srgbClr val="E66A2F"/>
                </a:solidFill>
                <a:effectLst/>
                <a:uLnTx/>
                <a:uFillTx/>
                <a:latin typeface="Univers" panose="020B0503020202020204" pitchFamily="34" charset="0"/>
                <a:ea typeface="+mn-ea"/>
                <a:cs typeface="+mn-cs"/>
              </a:rPr>
              <a:t>Knowledge Rights 21 Programme</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370" spc="359">
                <a:solidFill>
                  <a:srgbClr val="E66A2F"/>
                </a:solidFill>
                <a:latin typeface="Univers" panose="020B0503020202020204" pitchFamily="34" charset="0"/>
              </a:rPr>
              <a:t>Provisionally extended 5 years</a:t>
            </a:r>
            <a:endParaRPr kumimoji="0" lang="en-GB" sz="3370" i="0" u="none" strike="noStrike" kern="1200" cap="none" spc="359" normalizeH="0" baseline="0">
              <a:ln>
                <a:noFill/>
              </a:ln>
              <a:solidFill>
                <a:srgbClr val="E66A2F"/>
              </a:solidFill>
              <a:effectLst/>
              <a:uLnTx/>
              <a:uFillTx/>
              <a:latin typeface="Univers" panose="020B0503020202020204" pitchFamily="34" charset="0"/>
              <a:ea typeface="+mn-ea"/>
              <a:cs typeface="+mn-cs"/>
            </a:endParaRPr>
          </a:p>
        </p:txBody>
      </p:sp>
      <p:pic>
        <p:nvPicPr>
          <p:cNvPr id="2" name="Picture 1" descr="A group of people standing on a sidewalk&#10;&#10;Description automatically generated">
            <a:extLst>
              <a:ext uri="{FF2B5EF4-FFF2-40B4-BE49-F238E27FC236}">
                <a16:creationId xmlns:a16="http://schemas.microsoft.com/office/drawing/2014/main" id="{3D57459D-77C4-2646-8329-EF3D3FFDF6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494" t="6692" r="14078" b="13204"/>
          <a:stretch/>
        </p:blipFill>
        <p:spPr>
          <a:xfrm>
            <a:off x="518294" y="3095404"/>
            <a:ext cx="5220000" cy="5220000"/>
          </a:xfrm>
          <a:prstGeom prst="flowChartConnector">
            <a:avLst/>
          </a:prstGeom>
        </p:spPr>
      </p:pic>
    </p:spTree>
    <p:extLst>
      <p:ext uri="{BB962C8B-B14F-4D97-AF65-F5344CB8AC3E}">
        <p14:creationId xmlns:p14="http://schemas.microsoft.com/office/powerpoint/2010/main" val="182427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6533999" y="3095404"/>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800" b="0" i="0" u="none" strike="noStrike" kern="1200" cap="none" spc="359" normalizeH="0" baseline="0" noProof="0">
                <a:ln>
                  <a:noFill/>
                </a:ln>
                <a:solidFill>
                  <a:srgbClr val="E66A2F"/>
                </a:solidFill>
                <a:effectLst/>
                <a:uLnTx/>
                <a:uFillTx/>
                <a:latin typeface="Univers"/>
                <a:ea typeface="+mn-ea"/>
                <a:cs typeface="+mn-cs"/>
              </a:rPr>
              <a:t>5</a:t>
            </a:r>
            <a:r>
              <a:rPr kumimoji="0" lang="en-US" sz="3800" b="0" i="0" u="none" strike="noStrike" kern="1200" cap="none" spc="359" normalizeH="0" baseline="30000" noProof="0">
                <a:ln>
                  <a:noFill/>
                </a:ln>
                <a:solidFill>
                  <a:srgbClr val="E66A2F"/>
                </a:solidFill>
                <a:effectLst/>
                <a:uLnTx/>
                <a:uFillTx/>
                <a:latin typeface="Univers"/>
                <a:ea typeface="+mn-ea"/>
                <a:cs typeface="+mn-cs"/>
              </a:rPr>
              <a:t>th</a:t>
            </a:r>
            <a:r>
              <a:rPr kumimoji="0" lang="en-US" sz="3800" b="0" i="0" u="none" strike="noStrike" kern="1200" cap="none" spc="359" normalizeH="0" baseline="0" noProof="0">
                <a:ln>
                  <a:noFill/>
                </a:ln>
                <a:solidFill>
                  <a:srgbClr val="E66A2F"/>
                </a:solidFill>
                <a:effectLst/>
                <a:uLnTx/>
                <a:uFillTx/>
                <a:latin typeface="Univers"/>
                <a:ea typeface="+mn-ea"/>
                <a:cs typeface="+mn-cs"/>
              </a:rPr>
              <a:t> survey on </a:t>
            </a:r>
            <a:r>
              <a:rPr kumimoji="0" lang="en-US" sz="3800" b="1" i="0" u="none" strike="noStrike" kern="1200" cap="none" spc="359" normalizeH="0" baseline="0" noProof="0">
                <a:ln>
                  <a:noFill/>
                </a:ln>
                <a:solidFill>
                  <a:srgbClr val="E66A2F"/>
                </a:solidFill>
                <a:effectLst/>
                <a:uLnTx/>
                <a:uFillTx/>
                <a:latin typeface="Univers"/>
                <a:ea typeface="+mn-ea"/>
                <a:cs typeface="+mn-cs"/>
              </a:rPr>
              <a:t>IFLA Strategy 2024-29</a:t>
            </a:r>
            <a:r>
              <a:rPr kumimoji="0" lang="en-US" sz="3800" b="0" i="0" u="none" strike="noStrike" kern="1200" cap="none" spc="359" normalizeH="0" baseline="0" noProof="0">
                <a:ln>
                  <a:noFill/>
                </a:ln>
                <a:solidFill>
                  <a:srgbClr val="E66A2F"/>
                </a:solidFill>
                <a:effectLst/>
                <a:uLnTx/>
                <a:uFillTx/>
                <a:latin typeface="Univers"/>
                <a:ea typeface="+mn-ea"/>
                <a:cs typeface="+mn-cs"/>
              </a:rPr>
              <a:t>, focused on change pathways</a:t>
            </a:r>
            <a:endParaRPr kumimoji="0" lang="en-US" sz="3800" b="0" i="0" u="none" strike="noStrike" kern="1200" cap="none" spc="0" normalizeH="0" baseline="0" noProof="0">
              <a:ln>
                <a:noFill/>
              </a:ln>
              <a:solidFill>
                <a:prstClr val="white"/>
              </a:solidFill>
              <a:effectLst/>
              <a:uLnTx/>
              <a:uFillTx/>
              <a:latin typeface="Calibri"/>
              <a:ea typeface="+mn-ea"/>
              <a:cs typeface="Calibri"/>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4: optimise our organisation</a:t>
            </a:r>
          </a:p>
        </p:txBody>
      </p:sp>
      <p:pic>
        <p:nvPicPr>
          <p:cNvPr id="7" name="Picture 6">
            <a:extLst>
              <a:ext uri="{FF2B5EF4-FFF2-40B4-BE49-F238E27FC236}">
                <a16:creationId xmlns:a16="http://schemas.microsoft.com/office/drawing/2014/main" id="{2CD32639-1FE0-167E-9916-415D391A5F74}"/>
              </a:ext>
            </a:extLst>
          </p:cNvPr>
          <p:cNvPicPr>
            <a:picLocks noChangeAspect="1"/>
          </p:cNvPicPr>
          <p:nvPr/>
        </p:nvPicPr>
        <p:blipFill rotWithShape="1">
          <a:blip r:embed="rId3"/>
          <a:srcRect l="2590" r="2590"/>
          <a:stretch/>
        </p:blipFill>
        <p:spPr>
          <a:xfrm>
            <a:off x="12549704" y="3085449"/>
            <a:ext cx="5229955" cy="5229955"/>
          </a:xfrm>
          <a:prstGeom prst="ellipse">
            <a:avLst/>
          </a:prstGeom>
        </p:spPr>
      </p:pic>
      <p:sp>
        <p:nvSpPr>
          <p:cNvPr id="6" name="Oval 5">
            <a:extLst>
              <a:ext uri="{FF2B5EF4-FFF2-40B4-BE49-F238E27FC236}">
                <a16:creationId xmlns:a16="http://schemas.microsoft.com/office/drawing/2014/main" id="{62FD9955-F479-FEBC-67DA-9910F499C046}"/>
              </a:ext>
            </a:extLst>
          </p:cNvPr>
          <p:cNvSpPr/>
          <p:nvPr/>
        </p:nvSpPr>
        <p:spPr>
          <a:xfrm>
            <a:off x="847892" y="3095404"/>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i="0" u="none" strike="noStrike" kern="1200" cap="none" spc="359" normalizeH="0" baseline="0" noProof="0">
                <a:ln>
                  <a:noFill/>
                </a:ln>
                <a:solidFill>
                  <a:srgbClr val="E66A2F"/>
                </a:solidFill>
                <a:effectLst/>
                <a:uLnTx/>
                <a:uFillTx/>
                <a:latin typeface="Univers" panose="020B0503020202020204" pitchFamily="34" charset="0"/>
                <a:ea typeface="+mn-ea"/>
                <a:cs typeface="+mn-cs"/>
              </a:rPr>
              <a:t>First </a:t>
            </a:r>
            <a:r>
              <a:rPr kumimoji="0" lang="en-GB" sz="4000" b="1" i="0" u="none" strike="noStrike" kern="1200" cap="none" spc="359" normalizeH="0" baseline="0" noProof="0">
                <a:ln>
                  <a:noFill/>
                </a:ln>
                <a:solidFill>
                  <a:srgbClr val="E66A2F"/>
                </a:solidFill>
                <a:effectLst/>
                <a:uLnTx/>
                <a:uFillTx/>
                <a:latin typeface="Univers" panose="020B0503020202020204" pitchFamily="34" charset="0"/>
                <a:ea typeface="+mn-ea"/>
                <a:cs typeface="+mn-cs"/>
              </a:rPr>
              <a:t>IFLA Townhall meetings </a:t>
            </a:r>
            <a:r>
              <a:rPr kumimoji="0" lang="en-GB" sz="3600" i="0" u="none" strike="noStrike" kern="1200" cap="none" spc="359" normalizeH="0" baseline="0" noProof="0">
                <a:ln>
                  <a:noFill/>
                </a:ln>
                <a:solidFill>
                  <a:srgbClr val="E66A2F"/>
                </a:solidFill>
                <a:effectLst/>
                <a:uLnTx/>
                <a:uFillTx/>
                <a:latin typeface="Univers" panose="020B0503020202020204" pitchFamily="34" charset="0"/>
                <a:ea typeface="+mn-ea"/>
                <a:cs typeface="+mn-cs"/>
              </a:rPr>
              <a:t>held, positive  feedback on comms</a:t>
            </a:r>
            <a:endParaRPr kumimoji="0" lang="en-GB" sz="3200" i="0" u="none" strike="noStrike" kern="1200" cap="none" spc="359" normalizeH="0" baseline="0" noProof="0">
              <a:ln>
                <a:noFill/>
              </a:ln>
              <a:solidFill>
                <a:srgbClr val="E66A2F"/>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1149557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6533999" y="3095404"/>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800" b="1" i="0" u="none" strike="noStrike" kern="1200" cap="none" spc="359" normalizeH="0" baseline="0" noProof="0">
                <a:ln>
                  <a:noFill/>
                </a:ln>
                <a:solidFill>
                  <a:srgbClr val="E66A2F"/>
                </a:solidFill>
                <a:effectLst/>
                <a:uLnTx/>
                <a:uFillTx/>
                <a:latin typeface="Univers"/>
                <a:ea typeface="+mn-ea"/>
                <a:cs typeface="+mn-cs"/>
              </a:rPr>
              <a:t>GDPR</a:t>
            </a:r>
            <a:r>
              <a:rPr kumimoji="0" lang="en-US" sz="3800" b="0" i="0" u="none" strike="noStrike" kern="1200" cap="none" spc="359" normalizeH="0" baseline="0" noProof="0">
                <a:ln>
                  <a:noFill/>
                </a:ln>
                <a:solidFill>
                  <a:srgbClr val="E66A2F"/>
                </a:solidFill>
                <a:effectLst/>
                <a:uLnTx/>
                <a:uFillTx/>
                <a:latin typeface="Univers"/>
                <a:ea typeface="+mn-ea"/>
                <a:cs typeface="+mn-cs"/>
              </a:rPr>
              <a:t> training provided, structure for compliance in place</a:t>
            </a:r>
            <a:endParaRPr kumimoji="0" lang="en-US" sz="3800" b="0" i="0" u="none" strike="noStrike" kern="1200" cap="none" spc="0" normalizeH="0" baseline="0" noProof="0">
              <a:ln>
                <a:noFill/>
              </a:ln>
              <a:solidFill>
                <a:prstClr val="white"/>
              </a:solidFill>
              <a:effectLst/>
              <a:uLnTx/>
              <a:uFillTx/>
              <a:latin typeface="Calibri"/>
              <a:ea typeface="+mn-ea"/>
              <a:cs typeface="Calibri"/>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4: optimise our organisation</a:t>
            </a:r>
          </a:p>
        </p:txBody>
      </p:sp>
      <p:sp>
        <p:nvSpPr>
          <p:cNvPr id="6" name="Oval 5">
            <a:extLst>
              <a:ext uri="{FF2B5EF4-FFF2-40B4-BE49-F238E27FC236}">
                <a16:creationId xmlns:a16="http://schemas.microsoft.com/office/drawing/2014/main" id="{62FD9955-F479-FEBC-67DA-9910F499C046}"/>
              </a:ext>
            </a:extLst>
          </p:cNvPr>
          <p:cNvSpPr/>
          <p:nvPr/>
        </p:nvSpPr>
        <p:spPr>
          <a:xfrm>
            <a:off x="12429275" y="3105359"/>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359" normalizeH="0" baseline="0" noProof="0">
                <a:ln>
                  <a:noFill/>
                </a:ln>
                <a:solidFill>
                  <a:srgbClr val="E66A2F"/>
                </a:solidFill>
                <a:effectLst/>
                <a:uLnTx/>
                <a:uFillTx/>
                <a:latin typeface="Univers" panose="020B0503020202020204" pitchFamily="34" charset="0"/>
                <a:ea typeface="+mn-ea"/>
                <a:cs typeface="+mn-cs"/>
              </a:rPr>
              <a:t>New </a:t>
            </a:r>
            <a:r>
              <a:rPr kumimoji="0" lang="en-GB" sz="3200" b="1" i="0" u="none" strike="noStrike" kern="1200" cap="none" spc="359" normalizeH="0" baseline="0" noProof="0">
                <a:ln>
                  <a:noFill/>
                </a:ln>
                <a:solidFill>
                  <a:srgbClr val="E66A2F"/>
                </a:solidFill>
                <a:effectLst/>
                <a:uLnTx/>
                <a:uFillTx/>
                <a:latin typeface="Univers" panose="020B0503020202020204" pitchFamily="34" charset="0"/>
                <a:ea typeface="+mn-ea"/>
                <a:cs typeface="+mn-cs"/>
              </a:rPr>
              <a:t>Organisational Design</a:t>
            </a:r>
            <a:r>
              <a:rPr kumimoji="0" lang="en-GB" sz="3200" b="0" i="0" u="none" strike="noStrike" kern="1200" cap="none" spc="359" normalizeH="0" baseline="0" noProof="0">
                <a:ln>
                  <a:noFill/>
                </a:ln>
                <a:solidFill>
                  <a:srgbClr val="E66A2F"/>
                </a:solidFill>
                <a:effectLst/>
                <a:uLnTx/>
                <a:uFillTx/>
                <a:latin typeface="Univers" panose="020B0503020202020204" pitchFamily="34" charset="0"/>
                <a:ea typeface="+mn-ea"/>
                <a:cs typeface="+mn-cs"/>
              </a:rPr>
              <a:t> for IFLA HQ, and coach-facilitator now operating</a:t>
            </a:r>
            <a:endParaRPr kumimoji="0" lang="en-GB" sz="2800" b="0" i="0" u="none" strike="noStrike" kern="1200" cap="none" spc="359" normalizeH="0" baseline="0" noProof="0">
              <a:ln>
                <a:noFill/>
              </a:ln>
              <a:solidFill>
                <a:srgbClr val="E66A2F"/>
              </a:solidFill>
              <a:effectLst/>
              <a:uLnTx/>
              <a:uFillTx/>
              <a:latin typeface="Univers" panose="020B0503020202020204" pitchFamily="34" charset="0"/>
              <a:ea typeface="+mn-ea"/>
              <a:cs typeface="+mn-cs"/>
            </a:endParaRPr>
          </a:p>
        </p:txBody>
      </p:sp>
      <p:pic>
        <p:nvPicPr>
          <p:cNvPr id="1026" name="Picture 2" descr="A close up of a metal padlock with a key. Padlock u-lock to. - PICRYL -  Public Domain Media Search Engine Public Domain Search">
            <a:extLst>
              <a:ext uri="{FF2B5EF4-FFF2-40B4-BE49-F238E27FC236}">
                <a16:creationId xmlns:a16="http://schemas.microsoft.com/office/drawing/2014/main" id="{DB02A09D-7B88-7E12-0B56-FB09A93788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500" r="12500"/>
          <a:stretch/>
        </p:blipFill>
        <p:spPr bwMode="auto">
          <a:xfrm>
            <a:off x="628768" y="3095404"/>
            <a:ext cx="5229955" cy="5229955"/>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201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4: optimise our organisation</a:t>
            </a:r>
          </a:p>
        </p:txBody>
      </p:sp>
      <p:sp>
        <p:nvSpPr>
          <p:cNvPr id="6" name="Oval 5">
            <a:extLst>
              <a:ext uri="{FF2B5EF4-FFF2-40B4-BE49-F238E27FC236}">
                <a16:creationId xmlns:a16="http://schemas.microsoft.com/office/drawing/2014/main" id="{62FD9955-F479-FEBC-67DA-9910F499C046}"/>
              </a:ext>
            </a:extLst>
          </p:cNvPr>
          <p:cNvSpPr/>
          <p:nvPr/>
        </p:nvSpPr>
        <p:spPr>
          <a:xfrm>
            <a:off x="12220107" y="2873192"/>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spc="359" dirty="0">
                <a:solidFill>
                  <a:srgbClr val="E66A2F"/>
                </a:solidFill>
                <a:latin typeface="Univers" panose="020B0503020202020204" pitchFamily="34" charset="0"/>
              </a:rPr>
              <a:t>In 2023 we had </a:t>
            </a:r>
            <a:r>
              <a:rPr kumimoji="0" lang="en-US" sz="4400" b="1" i="0" u="none" strike="noStrike" kern="1200" cap="none" spc="359" normalizeH="0" baseline="0" noProof="0" dirty="0">
                <a:ln>
                  <a:noFill/>
                </a:ln>
                <a:solidFill>
                  <a:srgbClr val="E66A2F"/>
                </a:solidFill>
                <a:effectLst/>
                <a:uLnTx/>
                <a:uFillTx/>
                <a:latin typeface="Univers" panose="020B0503020202020204" pitchFamily="34" charset="0"/>
                <a:ea typeface="+mn-ea"/>
                <a:cs typeface="+mn-cs"/>
              </a:rPr>
              <a:t>2,147,737</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spc="359" dirty="0">
                <a:solidFill>
                  <a:srgbClr val="E66A2F"/>
                </a:solidFill>
                <a:latin typeface="Univers" panose="020B0503020202020204" pitchFamily="34" charset="0"/>
              </a:rPr>
              <a:t>post impressions on our social media channels &amp; </a:t>
            </a:r>
            <a:r>
              <a:rPr lang="en-US" sz="3200" b="1" spc="359" dirty="0">
                <a:solidFill>
                  <a:srgbClr val="E66A2F"/>
                </a:solidFill>
                <a:latin typeface="Univers" panose="020B0503020202020204" pitchFamily="34" charset="0"/>
              </a:rPr>
              <a:t>46,000</a:t>
            </a:r>
            <a:r>
              <a:rPr lang="en-US" sz="2600" spc="359" dirty="0">
                <a:solidFill>
                  <a:srgbClr val="E66A2F"/>
                </a:solidFill>
                <a:latin typeface="Univers" panose="020B0503020202020204" pitchFamily="34" charset="0"/>
              </a:rPr>
              <a:t> website visitors per month</a:t>
            </a:r>
            <a:endParaRPr kumimoji="0" lang="en-US" sz="2600" b="0" i="0" u="none" strike="noStrike" kern="1200" cap="none" spc="359" normalizeH="0" baseline="0" noProof="0" dirty="0">
              <a:ln>
                <a:noFill/>
              </a:ln>
              <a:solidFill>
                <a:srgbClr val="E66A2F"/>
              </a:solidFill>
              <a:effectLst/>
              <a:uLnTx/>
              <a:uFillTx/>
              <a:latin typeface="Univers" panose="020B0503020202020204" pitchFamily="34" charset="0"/>
              <a:ea typeface="+mn-ea"/>
              <a:cs typeface="+mn-cs"/>
            </a:endParaRPr>
          </a:p>
        </p:txBody>
      </p:sp>
      <p:pic>
        <p:nvPicPr>
          <p:cNvPr id="7" name="Picture 6">
            <a:extLst>
              <a:ext uri="{FF2B5EF4-FFF2-40B4-BE49-F238E27FC236}">
                <a16:creationId xmlns:a16="http://schemas.microsoft.com/office/drawing/2014/main" id="{8F9B46D3-5E65-2A21-BB85-66F8CACA596F}"/>
              </a:ext>
            </a:extLst>
          </p:cNvPr>
          <p:cNvPicPr>
            <a:picLocks noChangeAspect="1"/>
          </p:cNvPicPr>
          <p:nvPr/>
        </p:nvPicPr>
        <p:blipFill rotWithShape="1">
          <a:blip r:embed="rId3"/>
          <a:srcRect l="331" r="33763"/>
          <a:stretch/>
        </p:blipFill>
        <p:spPr>
          <a:xfrm>
            <a:off x="847892" y="3021473"/>
            <a:ext cx="5220000" cy="5220000"/>
          </a:xfrm>
          <a:prstGeom prst="flowChartConnector">
            <a:avLst/>
          </a:prstGeom>
        </p:spPr>
      </p:pic>
      <p:sp>
        <p:nvSpPr>
          <p:cNvPr id="8" name="Oval 7">
            <a:extLst>
              <a:ext uri="{FF2B5EF4-FFF2-40B4-BE49-F238E27FC236}">
                <a16:creationId xmlns:a16="http://schemas.microsoft.com/office/drawing/2014/main" id="{16FCE065-2B30-689E-C718-A89AD97F0E85}"/>
              </a:ext>
            </a:extLst>
          </p:cNvPr>
          <p:cNvSpPr/>
          <p:nvPr/>
        </p:nvSpPr>
        <p:spPr>
          <a:xfrm>
            <a:off x="6533999" y="2873192"/>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spc="359" dirty="0">
                <a:solidFill>
                  <a:srgbClr val="E66A2F"/>
                </a:solidFill>
                <a:latin typeface="Univers" panose="020B0503020202020204" pitchFamily="34" charset="0"/>
              </a:rPr>
              <a:t>Followers: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spc="359" dirty="0">
                <a:solidFill>
                  <a:srgbClr val="E66A2F"/>
                </a:solidFill>
                <a:latin typeface="Univers" panose="020B0503020202020204" pitchFamily="34" charset="0"/>
              </a:rPr>
              <a:t>57,894</a:t>
            </a:r>
            <a:r>
              <a:rPr lang="en-US" sz="2600" spc="359" dirty="0">
                <a:solidFill>
                  <a:srgbClr val="E66A2F"/>
                </a:solidFill>
                <a:latin typeface="Univers" panose="020B0503020202020204" pitchFamily="34" charset="0"/>
              </a:rPr>
              <a:t> Facebook </a:t>
            </a:r>
            <a:r>
              <a:rPr lang="en-US" sz="3200" b="1" spc="359" dirty="0">
                <a:solidFill>
                  <a:srgbClr val="E66A2F"/>
                </a:solidFill>
                <a:latin typeface="Univers" panose="020B0503020202020204" pitchFamily="34" charset="0"/>
              </a:rPr>
              <a:t>40,298</a:t>
            </a:r>
            <a:r>
              <a:rPr lang="en-US" sz="2600" spc="359" dirty="0">
                <a:solidFill>
                  <a:srgbClr val="E66A2F"/>
                </a:solidFill>
                <a:latin typeface="Univers" panose="020B0503020202020204" pitchFamily="34" charset="0"/>
              </a:rPr>
              <a:t> LinkedIn </a:t>
            </a:r>
            <a:r>
              <a:rPr lang="en-US" sz="3200" b="1" spc="359" dirty="0">
                <a:solidFill>
                  <a:srgbClr val="E66A2F"/>
                </a:solidFill>
                <a:latin typeface="Univers" panose="020B0503020202020204" pitchFamily="34" charset="0"/>
              </a:rPr>
              <a:t>8,817 </a:t>
            </a:r>
            <a:r>
              <a:rPr lang="en-US" sz="2600" spc="359" dirty="0">
                <a:solidFill>
                  <a:srgbClr val="E66A2F"/>
                </a:solidFill>
                <a:latin typeface="Univers" panose="020B0503020202020204" pitchFamily="34" charset="0"/>
              </a:rPr>
              <a:t>Instagram </a:t>
            </a:r>
            <a:r>
              <a:rPr lang="en-US" sz="3200" b="1" spc="359" dirty="0">
                <a:solidFill>
                  <a:srgbClr val="E66A2F"/>
                </a:solidFill>
                <a:latin typeface="Univers" panose="020B0503020202020204" pitchFamily="34" charset="0"/>
              </a:rPr>
              <a:t>33,693</a:t>
            </a:r>
            <a:r>
              <a:rPr lang="en-US" sz="2600" spc="359" dirty="0">
                <a:solidFill>
                  <a:srgbClr val="E66A2F"/>
                </a:solidFill>
                <a:latin typeface="Univers" panose="020B0503020202020204" pitchFamily="34" charset="0"/>
              </a:rPr>
              <a:t> Twitter</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600" spc="359" dirty="0">
              <a:solidFill>
                <a:srgbClr val="E66A2F"/>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spc="359" dirty="0">
                <a:solidFill>
                  <a:srgbClr val="E66A2F"/>
                </a:solidFill>
                <a:latin typeface="Univers" panose="020B0503020202020204" pitchFamily="34" charset="0"/>
              </a:rPr>
              <a:t> 5,882 </a:t>
            </a:r>
            <a:r>
              <a:rPr lang="en-US" sz="2600" spc="359" dirty="0">
                <a:solidFill>
                  <a:srgbClr val="E66A2F"/>
                </a:solidFill>
                <a:latin typeface="Univers" panose="020B0503020202020204" pitchFamily="34" charset="0"/>
              </a:rPr>
              <a:t>newsletter subscribers</a:t>
            </a:r>
            <a:endParaRPr kumimoji="0" lang="en-US" sz="2600" b="0" i="0" u="none" strike="noStrike" kern="1200" cap="none" spc="359" normalizeH="0" baseline="0" noProof="0" dirty="0">
              <a:ln>
                <a:noFill/>
              </a:ln>
              <a:solidFill>
                <a:srgbClr val="E66A2F"/>
              </a:solidFill>
              <a:effectLst/>
              <a:uLnTx/>
              <a:uFillTx/>
              <a:latin typeface="Univers" panose="020B0503020202020204" pitchFamily="34" charset="0"/>
              <a:ea typeface="+mn-ea"/>
              <a:cs typeface="+mn-cs"/>
            </a:endParaRPr>
          </a:p>
        </p:txBody>
      </p:sp>
    </p:spTree>
    <p:extLst>
      <p:ext uri="{BB962C8B-B14F-4D97-AF65-F5344CB8AC3E}">
        <p14:creationId xmlns:p14="http://schemas.microsoft.com/office/powerpoint/2010/main" val="3957521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66A2F"/>
        </a:solidFill>
        <a:effectLst/>
      </p:bgPr>
    </p:bg>
    <p:spTree>
      <p:nvGrpSpPr>
        <p:cNvPr id="1" name=""/>
        <p:cNvGrpSpPr/>
        <p:nvPr/>
      </p:nvGrpSpPr>
      <p:grpSpPr>
        <a:xfrm>
          <a:off x="0" y="0"/>
          <a:ext cx="0" cy="0"/>
          <a:chOff x="0" y="0"/>
          <a:chExt cx="0" cy="0"/>
        </a:xfrm>
      </p:grpSpPr>
      <p:sp>
        <p:nvSpPr>
          <p:cNvPr id="5" name="TextBox 8">
            <a:extLst>
              <a:ext uri="{FF2B5EF4-FFF2-40B4-BE49-F238E27FC236}">
                <a16:creationId xmlns:a16="http://schemas.microsoft.com/office/drawing/2014/main" id="{FF9A6FCC-7D33-192C-195E-FA51EA176B47}"/>
              </a:ext>
            </a:extLst>
          </p:cNvPr>
          <p:cNvSpPr txBox="1"/>
          <p:nvPr/>
        </p:nvSpPr>
        <p:spPr>
          <a:xfrm>
            <a:off x="3457892" y="1008191"/>
            <a:ext cx="11372215" cy="76944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4: optimise our organisation</a:t>
            </a:r>
          </a:p>
        </p:txBody>
      </p:sp>
      <p:sp>
        <p:nvSpPr>
          <p:cNvPr id="2" name="Rectangle: Rounded Corners 1">
            <a:extLst>
              <a:ext uri="{FF2B5EF4-FFF2-40B4-BE49-F238E27FC236}">
                <a16:creationId xmlns:a16="http://schemas.microsoft.com/office/drawing/2014/main" id="{CCC56521-D24F-3CB3-0C42-B26EB254FBA8}"/>
              </a:ext>
            </a:extLst>
          </p:cNvPr>
          <p:cNvSpPr/>
          <p:nvPr/>
        </p:nvSpPr>
        <p:spPr>
          <a:xfrm>
            <a:off x="911120" y="2714855"/>
            <a:ext cx="11902837" cy="6441502"/>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359" normalizeH="0" baseline="0" noProof="0" dirty="0">
                <a:ln>
                  <a:noFill/>
                </a:ln>
                <a:solidFill>
                  <a:srgbClr val="E66A2F"/>
                </a:solidFill>
                <a:effectLst/>
                <a:uLnTx/>
                <a:uFillTx/>
                <a:latin typeface="Univers" panose="020B0503020202020204" pitchFamily="34" charset="0"/>
                <a:ea typeface="+mn-ea"/>
                <a:cs typeface="+mn-cs"/>
              </a:rPr>
              <a:t>“IFLA membership has enabled us to build a network with global professionals, enriching our institutional knowledge and perspectives. This networking has facilitated collaborations and the sharing of best practices, which have been instrumental in improving our services and operations. Additionally, the access to a wealth of resources and learning opportunities has kept us informed about the latest trends and developments in our field, further enhancing our ability to serve our community effectively. Overall, the IFLA membership has been a key factor in our institution's growth and success.”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800" spc="359" dirty="0">
              <a:solidFill>
                <a:srgbClr val="E66A2F"/>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59" normalizeH="0" baseline="0" noProof="0" dirty="0">
                <a:ln>
                  <a:noFill/>
                </a:ln>
                <a:solidFill>
                  <a:srgbClr val="E66A2F"/>
                </a:solidFill>
                <a:effectLst/>
                <a:uLnTx/>
                <a:uFillTx/>
                <a:latin typeface="Univers" panose="020B0503020202020204" pitchFamily="34" charset="0"/>
                <a:ea typeface="+mn-ea"/>
                <a:cs typeface="+mn-cs"/>
              </a:rPr>
              <a:t>A representative of an IFLA institutional member</a:t>
            </a:r>
            <a:endParaRPr kumimoji="0" lang="en-GB" sz="2400" b="0" i="0" u="none" strike="noStrike" kern="1200" cap="none" spc="359" normalizeH="0" baseline="0" noProof="0" dirty="0">
              <a:ln>
                <a:noFill/>
              </a:ln>
              <a:solidFill>
                <a:srgbClr val="E66A2F"/>
              </a:solidFill>
              <a:effectLst/>
              <a:uLnTx/>
              <a:uFillTx/>
              <a:latin typeface="Univers" panose="020B0503020202020204" pitchFamily="34" charset="0"/>
              <a:ea typeface="+mn-ea"/>
              <a:cs typeface="+mn-cs"/>
            </a:endParaRPr>
          </a:p>
        </p:txBody>
      </p:sp>
      <p:pic>
        <p:nvPicPr>
          <p:cNvPr id="4" name="Picture 3">
            <a:extLst>
              <a:ext uri="{FF2B5EF4-FFF2-40B4-BE49-F238E27FC236}">
                <a16:creationId xmlns:a16="http://schemas.microsoft.com/office/drawing/2014/main" id="{8B05644A-7502-7088-5CC3-5F190F3D4B20}"/>
              </a:ext>
            </a:extLst>
          </p:cNvPr>
          <p:cNvPicPr>
            <a:picLocks noChangeAspect="1"/>
          </p:cNvPicPr>
          <p:nvPr/>
        </p:nvPicPr>
        <p:blipFill rotWithShape="1">
          <a:blip r:embed="rId3"/>
          <a:srcRect l="1488" r="1488"/>
          <a:stretch/>
        </p:blipFill>
        <p:spPr>
          <a:xfrm>
            <a:off x="13104402" y="3606418"/>
            <a:ext cx="4658375" cy="4658375"/>
          </a:xfrm>
          <a:prstGeom prst="flowChartConnector">
            <a:avLst/>
          </a:prstGeom>
        </p:spPr>
      </p:pic>
    </p:spTree>
    <p:extLst>
      <p:ext uri="{BB962C8B-B14F-4D97-AF65-F5344CB8AC3E}">
        <p14:creationId xmlns:p14="http://schemas.microsoft.com/office/powerpoint/2010/main" val="320770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919777" y="2050345"/>
            <a:ext cx="6151584" cy="6186309"/>
          </a:xfrm>
          <a:prstGeom prst="rect">
            <a:avLst/>
          </a:prstGeom>
        </p:spPr>
        <p:txBody>
          <a:bodyPr wrap="square" lIns="0" tIns="0" rIns="0" bIns="0" rtlCol="0" anchor="t">
            <a:spAutoFit/>
          </a:bodyPr>
          <a:lstStyle/>
          <a:p>
            <a:pPr marL="571500" indent="-571500">
              <a:spcAft>
                <a:spcPts val="3000"/>
              </a:spcAft>
              <a:buFont typeface="Arial" panose="020B0604020202020204" pitchFamily="34" charset="0"/>
              <a:buChar char="•"/>
            </a:pPr>
            <a:r>
              <a:rPr lang="en-US" sz="4400" b="1" spc="107" dirty="0">
                <a:solidFill>
                  <a:srgbClr val="49403C"/>
                </a:solidFill>
                <a:latin typeface="Univers" panose="020B0503020202020204" pitchFamily="34" charset="0"/>
              </a:rPr>
              <a:t>Highlight all that we’ve achieved since December</a:t>
            </a:r>
          </a:p>
          <a:p>
            <a:pPr marL="571500" indent="-571500">
              <a:spcAft>
                <a:spcPts val="3000"/>
              </a:spcAft>
              <a:buFont typeface="Arial" panose="020B0604020202020204" pitchFamily="34" charset="0"/>
              <a:buChar char="•"/>
            </a:pPr>
            <a:r>
              <a:rPr lang="en-US" sz="4400" b="1" spc="107" dirty="0">
                <a:solidFill>
                  <a:srgbClr val="49403C"/>
                </a:solidFill>
                <a:latin typeface="Univers" panose="020B0503020202020204" pitchFamily="34" charset="0"/>
              </a:rPr>
              <a:t>Make the connection with the IFLA Strategy</a:t>
            </a:r>
          </a:p>
          <a:p>
            <a:pPr marL="571500" indent="-571500">
              <a:spcAft>
                <a:spcPts val="3000"/>
              </a:spcAft>
              <a:buFont typeface="Arial" panose="020B0604020202020204" pitchFamily="34" charset="0"/>
              <a:buChar char="•"/>
            </a:pPr>
            <a:r>
              <a:rPr lang="en-US" sz="4400" b="1" spc="107" dirty="0">
                <a:solidFill>
                  <a:srgbClr val="49403C"/>
                </a:solidFill>
                <a:latin typeface="Univers" panose="020B0503020202020204" pitchFamily="34" charset="0"/>
              </a:rPr>
              <a:t>Celebrate good work!</a:t>
            </a:r>
          </a:p>
        </p:txBody>
      </p:sp>
      <p:grpSp>
        <p:nvGrpSpPr>
          <p:cNvPr id="7" name="Group 7"/>
          <p:cNvGrpSpPr/>
          <p:nvPr/>
        </p:nvGrpSpPr>
        <p:grpSpPr>
          <a:xfrm>
            <a:off x="7600464" y="-3525"/>
            <a:ext cx="2733198" cy="10290526"/>
            <a:chOff x="0" y="0"/>
            <a:chExt cx="3422704" cy="14540791"/>
          </a:xfrm>
        </p:grpSpPr>
        <p:sp>
          <p:nvSpPr>
            <p:cNvPr id="8" name="AutoShape 8"/>
            <p:cNvSpPr/>
            <p:nvPr/>
          </p:nvSpPr>
          <p:spPr>
            <a:xfrm>
              <a:off x="0" y="0"/>
              <a:ext cx="1140902" cy="14540791"/>
            </a:xfrm>
            <a:prstGeom prst="rect">
              <a:avLst/>
            </a:prstGeom>
            <a:solidFill>
              <a:srgbClr val="D94B47">
                <a:alpha val="69804"/>
              </a:srgbClr>
            </a:solidFill>
          </p:spPr>
          <p:txBody>
            <a:bodyPr/>
            <a:lstStyle/>
            <a:p>
              <a:endParaRPr lang="en-GB"/>
            </a:p>
          </p:txBody>
        </p:sp>
        <p:sp>
          <p:nvSpPr>
            <p:cNvPr id="9" name="AutoShape 9"/>
            <p:cNvSpPr/>
            <p:nvPr/>
          </p:nvSpPr>
          <p:spPr>
            <a:xfrm>
              <a:off x="1140902" y="0"/>
              <a:ext cx="1140902" cy="14540791"/>
            </a:xfrm>
            <a:prstGeom prst="rect">
              <a:avLst/>
            </a:prstGeom>
            <a:solidFill>
              <a:srgbClr val="D94B47">
                <a:alpha val="40000"/>
              </a:srgbClr>
            </a:solidFill>
          </p:spPr>
          <p:txBody>
            <a:bodyPr/>
            <a:lstStyle/>
            <a:p>
              <a:endParaRPr lang="en-GB"/>
            </a:p>
          </p:txBody>
        </p:sp>
        <p:sp>
          <p:nvSpPr>
            <p:cNvPr id="10" name="AutoShape 10"/>
            <p:cNvSpPr/>
            <p:nvPr/>
          </p:nvSpPr>
          <p:spPr>
            <a:xfrm>
              <a:off x="2281803" y="0"/>
              <a:ext cx="1140901" cy="14540791"/>
            </a:xfrm>
            <a:prstGeom prst="rect">
              <a:avLst/>
            </a:prstGeom>
            <a:solidFill>
              <a:srgbClr val="D94B47">
                <a:alpha val="9804"/>
              </a:srgbClr>
            </a:solidFill>
          </p:spPr>
          <p:txBody>
            <a:bodyPr/>
            <a:lstStyle/>
            <a:p>
              <a:endParaRPr lang="en-GB"/>
            </a:p>
          </p:txBody>
        </p:sp>
      </p:grpSp>
      <p:sp>
        <p:nvSpPr>
          <p:cNvPr id="11" name="TextBox 11"/>
          <p:cNvSpPr txBox="1"/>
          <p:nvPr/>
        </p:nvSpPr>
        <p:spPr>
          <a:xfrm rot="5400000">
            <a:off x="14544855" y="6290081"/>
            <a:ext cx="5633088" cy="339725"/>
          </a:xfrm>
          <a:prstGeom prst="rect">
            <a:avLst/>
          </a:prstGeom>
        </p:spPr>
        <p:txBody>
          <a:bodyPr lIns="0" tIns="0" rIns="0" bIns="0" rtlCol="0" anchor="t">
            <a:spAutoFit/>
          </a:bodyPr>
          <a:lstStyle/>
          <a:p>
            <a:pPr algn="r">
              <a:lnSpc>
                <a:spcPts val="2800"/>
              </a:lnSpc>
            </a:pPr>
            <a:r>
              <a:rPr lang="en-US" sz="2000" spc="160">
                <a:solidFill>
                  <a:srgbClr val="FFFFFF"/>
                </a:solidFill>
                <a:latin typeface="Univers 1 Bold"/>
              </a:rPr>
              <a:t>IFLA HEADQUARTERS | 2023</a:t>
            </a:r>
          </a:p>
        </p:txBody>
      </p:sp>
      <p:pic>
        <p:nvPicPr>
          <p:cNvPr id="3" name="Picture 2">
            <a:extLst>
              <a:ext uri="{FF2B5EF4-FFF2-40B4-BE49-F238E27FC236}">
                <a16:creationId xmlns:a16="http://schemas.microsoft.com/office/drawing/2014/main" id="{22B96123-2A6E-F77C-74C9-18108E54BC4A}"/>
              </a:ext>
            </a:extLst>
          </p:cNvPr>
          <p:cNvPicPr>
            <a:picLocks noChangeAspect="1"/>
          </p:cNvPicPr>
          <p:nvPr/>
        </p:nvPicPr>
        <p:blipFill rotWithShape="1">
          <a:blip r:embed="rId3"/>
          <a:srcRect b="25851"/>
          <a:stretch/>
        </p:blipFill>
        <p:spPr>
          <a:xfrm>
            <a:off x="13939734" y="7664529"/>
            <a:ext cx="1800000" cy="1800000"/>
          </a:xfrm>
          <a:prstGeom prst="octagon">
            <a:avLst/>
          </a:prstGeom>
        </p:spPr>
      </p:pic>
      <p:pic>
        <p:nvPicPr>
          <p:cNvPr id="5" name="Picture 2" descr="UNESCO Framework for Culture and Arts Education | Interarts Foundation">
            <a:extLst>
              <a:ext uri="{FF2B5EF4-FFF2-40B4-BE49-F238E27FC236}">
                <a16:creationId xmlns:a16="http://schemas.microsoft.com/office/drawing/2014/main" id="{1994BFA5-D2AF-2E2B-5456-D442DB3FAC98}"/>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902" r="36204"/>
          <a:stretch/>
        </p:blipFill>
        <p:spPr bwMode="auto">
          <a:xfrm>
            <a:off x="12467805" y="3453891"/>
            <a:ext cx="1800000" cy="1800000"/>
          </a:xfrm>
          <a:prstGeom prst="octagon">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F28C354-F38E-4E74-5C6E-48822B8C6CD7}"/>
              </a:ext>
            </a:extLst>
          </p:cNvPr>
          <p:cNvPicPr>
            <a:picLocks noChangeAspect="1"/>
          </p:cNvPicPr>
          <p:nvPr/>
        </p:nvPicPr>
        <p:blipFill rotWithShape="1">
          <a:blip r:embed="rId5"/>
          <a:srcRect l="10153" r="-77"/>
          <a:stretch/>
        </p:blipFill>
        <p:spPr>
          <a:xfrm>
            <a:off x="15369405" y="3341738"/>
            <a:ext cx="1800000" cy="1800000"/>
          </a:xfrm>
          <a:prstGeom prst="octagon">
            <a:avLst/>
          </a:prstGeom>
          <a:ln>
            <a:solidFill>
              <a:schemeClr val="tx1">
                <a:lumMod val="50000"/>
                <a:lumOff val="50000"/>
              </a:schemeClr>
            </a:solidFill>
          </a:ln>
        </p:spPr>
      </p:pic>
      <p:pic>
        <p:nvPicPr>
          <p:cNvPr id="12" name="Picture 11">
            <a:extLst>
              <a:ext uri="{FF2B5EF4-FFF2-40B4-BE49-F238E27FC236}">
                <a16:creationId xmlns:a16="http://schemas.microsoft.com/office/drawing/2014/main" id="{34EF0F01-FF50-B0DB-21D6-F2ADB7C2351E}"/>
              </a:ext>
            </a:extLst>
          </p:cNvPr>
          <p:cNvPicPr>
            <a:picLocks noChangeAspect="1"/>
          </p:cNvPicPr>
          <p:nvPr/>
        </p:nvPicPr>
        <p:blipFill rotWithShape="1">
          <a:blip r:embed="rId6"/>
          <a:srcRect l="20627" t="7646" r="20627" b="7646"/>
          <a:stretch/>
        </p:blipFill>
        <p:spPr>
          <a:xfrm>
            <a:off x="13844419" y="2050345"/>
            <a:ext cx="1800000" cy="1800000"/>
          </a:xfrm>
          <a:prstGeom prst="octagon">
            <a:avLst/>
          </a:prstGeom>
        </p:spPr>
      </p:pic>
      <p:pic>
        <p:nvPicPr>
          <p:cNvPr id="13" name="Picture 12">
            <a:extLst>
              <a:ext uri="{FF2B5EF4-FFF2-40B4-BE49-F238E27FC236}">
                <a16:creationId xmlns:a16="http://schemas.microsoft.com/office/drawing/2014/main" id="{47AFDA83-855A-5EC9-D4FA-C29D1C0FC3A0}"/>
              </a:ext>
            </a:extLst>
          </p:cNvPr>
          <p:cNvPicPr>
            <a:picLocks noChangeAspect="1"/>
          </p:cNvPicPr>
          <p:nvPr/>
        </p:nvPicPr>
        <p:blipFill rotWithShape="1">
          <a:blip r:embed="rId7"/>
          <a:srcRect l="331" r="33763"/>
          <a:stretch/>
        </p:blipFill>
        <p:spPr>
          <a:xfrm>
            <a:off x="13939734" y="4857437"/>
            <a:ext cx="1800000" cy="1800000"/>
          </a:xfrm>
          <a:prstGeom prst="octagon">
            <a:avLst/>
          </a:prstGeom>
          <a:ln>
            <a:solidFill>
              <a:schemeClr val="tx1">
                <a:lumMod val="50000"/>
                <a:lumOff val="50000"/>
              </a:schemeClr>
            </a:solidFill>
          </a:ln>
        </p:spPr>
      </p:pic>
      <p:pic>
        <p:nvPicPr>
          <p:cNvPr id="14" name="Picture 2" descr="Picture of a group of attendees in a group photo during IFLA Regional Workshop, Nairobi, Kenya">
            <a:extLst>
              <a:ext uri="{FF2B5EF4-FFF2-40B4-BE49-F238E27FC236}">
                <a16:creationId xmlns:a16="http://schemas.microsoft.com/office/drawing/2014/main" id="{0B98E97C-58C4-2CE1-249A-9F056F2B732A}"/>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4127" r="19193"/>
          <a:stretch/>
        </p:blipFill>
        <p:spPr bwMode="auto">
          <a:xfrm>
            <a:off x="11019802" y="4857437"/>
            <a:ext cx="1800000" cy="1800000"/>
          </a:xfrm>
          <a:prstGeom prst="octagon">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38DD1CB-28A0-752B-08AB-63F2100859BF}"/>
              </a:ext>
            </a:extLst>
          </p:cNvPr>
          <p:cNvPicPr>
            <a:picLocks noChangeAspect="1"/>
          </p:cNvPicPr>
          <p:nvPr/>
        </p:nvPicPr>
        <p:blipFill rotWithShape="1">
          <a:blip r:embed="rId9"/>
          <a:srcRect l="1488" r="1488"/>
          <a:stretch/>
        </p:blipFill>
        <p:spPr>
          <a:xfrm>
            <a:off x="12518287" y="6260983"/>
            <a:ext cx="1800000" cy="1800000"/>
          </a:xfrm>
          <a:prstGeom prst="octagon">
            <a:avLst/>
          </a:prstGeom>
        </p:spPr>
      </p:pic>
      <p:pic>
        <p:nvPicPr>
          <p:cNvPr id="16" name="Picture 4" descr="IFLA - International Federation of Library Associations and Institutions -  What shapes the shapers? Our latest #IFLATrends update looks at what may be  holding #libraries back in achieving development, why it matters,">
            <a:extLst>
              <a:ext uri="{FF2B5EF4-FFF2-40B4-BE49-F238E27FC236}">
                <a16:creationId xmlns:a16="http://schemas.microsoft.com/office/drawing/2014/main" id="{E4573059-A010-AC1F-E789-550B2DE1057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2972" t="2128" r="42443" b="399"/>
          <a:stretch/>
        </p:blipFill>
        <p:spPr bwMode="auto">
          <a:xfrm>
            <a:off x="15369405" y="6260983"/>
            <a:ext cx="1800000" cy="1800000"/>
          </a:xfrm>
          <a:prstGeom prst="octagon">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C289F42F-E0A1-8AD3-4EF6-046D3CE09F6E}"/>
              </a:ext>
            </a:extLst>
          </p:cNvPr>
          <p:cNvPicPr>
            <a:picLocks noChangeAspect="1"/>
          </p:cNvPicPr>
          <p:nvPr/>
        </p:nvPicPr>
        <p:blipFill rotWithShape="1">
          <a:blip r:embed="rId11"/>
          <a:srcRect l="2590" r="2590"/>
          <a:stretch/>
        </p:blipFill>
        <p:spPr>
          <a:xfrm>
            <a:off x="11017005" y="2050345"/>
            <a:ext cx="1800000" cy="1800000"/>
          </a:xfrm>
          <a:prstGeom prst="octagon">
            <a:avLst/>
          </a:prstGeom>
          <a:ln>
            <a:solidFill>
              <a:schemeClr val="tx1">
                <a:lumMod val="50000"/>
                <a:lumOff val="50000"/>
              </a:schemeClr>
            </a:solid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5656762" y="0"/>
            <a:ext cx="2631238" cy="10287000"/>
          </a:xfrm>
          <a:prstGeom prst="rect">
            <a:avLst/>
          </a:prstGeom>
          <a:solidFill>
            <a:srgbClr val="2F8662"/>
          </a:solidFill>
        </p:spPr>
        <p:txBody>
          <a:bodyPr/>
          <a:lstStyle/>
          <a:p>
            <a:endParaRPr lang="en-GB"/>
          </a:p>
        </p:txBody>
      </p:sp>
      <p:grpSp>
        <p:nvGrpSpPr>
          <p:cNvPr id="3" name="Group 3"/>
          <p:cNvGrpSpPr/>
          <p:nvPr/>
        </p:nvGrpSpPr>
        <p:grpSpPr>
          <a:xfrm rot="-5400000">
            <a:off x="-769165" y="1797864"/>
            <a:ext cx="2567029" cy="1028700"/>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GB"/>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GB"/>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GB"/>
            </a:p>
          </p:txBody>
        </p:sp>
      </p:grpSp>
      <p:sp>
        <p:nvSpPr>
          <p:cNvPr id="12" name="TextBox 12"/>
          <p:cNvSpPr txBox="1"/>
          <p:nvPr/>
        </p:nvSpPr>
        <p:spPr>
          <a:xfrm>
            <a:off x="2038350" y="3167476"/>
            <a:ext cx="9017577" cy="5719707"/>
          </a:xfrm>
          <a:prstGeom prst="rect">
            <a:avLst/>
          </a:prstGeom>
        </p:spPr>
        <p:txBody>
          <a:bodyPr wrap="square" lIns="0" tIns="0" rIns="0" bIns="0" rtlCol="0" anchor="t">
            <a:spAutoFit/>
          </a:bodyPr>
          <a:lstStyle/>
          <a:p>
            <a:pPr>
              <a:lnSpc>
                <a:spcPts val="4500"/>
              </a:lnSpc>
            </a:pPr>
            <a:r>
              <a:rPr lang="en-US" sz="3000" b="1" spc="30">
                <a:solidFill>
                  <a:srgbClr val="49403C"/>
                </a:solidFill>
                <a:latin typeface="Univers"/>
              </a:rPr>
              <a:t>IFLA's Members, Affiliates and donors</a:t>
            </a:r>
          </a:p>
          <a:p>
            <a:pPr>
              <a:lnSpc>
                <a:spcPts val="4500"/>
              </a:lnSpc>
            </a:pPr>
            <a:endParaRPr lang="en-US" sz="3000" b="1" spc="30">
              <a:solidFill>
                <a:srgbClr val="49403C"/>
              </a:solidFill>
              <a:latin typeface="Univers"/>
            </a:endParaRPr>
          </a:p>
          <a:p>
            <a:pPr>
              <a:lnSpc>
                <a:spcPts val="4500"/>
              </a:lnSpc>
            </a:pPr>
            <a:r>
              <a:rPr lang="en-US" sz="3000" b="1" spc="30">
                <a:solidFill>
                  <a:srgbClr val="49403C"/>
                </a:solidFill>
                <a:latin typeface="Univers"/>
              </a:rPr>
              <a:t>Stichting IFLA Global Libraries</a:t>
            </a:r>
          </a:p>
          <a:p>
            <a:pPr>
              <a:lnSpc>
                <a:spcPts val="4500"/>
              </a:lnSpc>
            </a:pPr>
            <a:endParaRPr lang="en-US" sz="3000" b="1" spc="30">
              <a:solidFill>
                <a:srgbClr val="49403C"/>
              </a:solidFill>
              <a:latin typeface="Univers"/>
            </a:endParaRPr>
          </a:p>
          <a:p>
            <a:pPr>
              <a:lnSpc>
                <a:spcPts val="4500"/>
              </a:lnSpc>
            </a:pPr>
            <a:r>
              <a:rPr lang="en-US" sz="3000" b="1" spc="30">
                <a:solidFill>
                  <a:srgbClr val="49403C"/>
                </a:solidFill>
                <a:latin typeface="Univers"/>
              </a:rPr>
              <a:t>Arcadia Fund</a:t>
            </a:r>
          </a:p>
          <a:p>
            <a:pPr>
              <a:lnSpc>
                <a:spcPts val="4500"/>
              </a:lnSpc>
            </a:pPr>
            <a:endParaRPr lang="en-US" sz="3000" b="1" spc="30">
              <a:solidFill>
                <a:srgbClr val="49403C"/>
              </a:solidFill>
              <a:latin typeface="Univers"/>
            </a:endParaRPr>
          </a:p>
          <a:p>
            <a:pPr>
              <a:lnSpc>
                <a:spcPts val="4500"/>
              </a:lnSpc>
            </a:pPr>
            <a:r>
              <a:rPr lang="en-US" sz="3000" b="1" spc="30">
                <a:solidFill>
                  <a:srgbClr val="49403C"/>
                </a:solidFill>
                <a:latin typeface="Univers"/>
              </a:rPr>
              <a:t>European Commission</a:t>
            </a:r>
          </a:p>
          <a:p>
            <a:pPr>
              <a:lnSpc>
                <a:spcPts val="4500"/>
              </a:lnSpc>
            </a:pPr>
            <a:endParaRPr lang="en-US" sz="3000" b="1" spc="30">
              <a:solidFill>
                <a:srgbClr val="49403C"/>
              </a:solidFill>
              <a:latin typeface="Univers"/>
            </a:endParaRPr>
          </a:p>
          <a:p>
            <a:pPr>
              <a:lnSpc>
                <a:spcPts val="4500"/>
              </a:lnSpc>
            </a:pPr>
            <a:r>
              <a:rPr lang="en-US" sz="3000" b="1" spc="30">
                <a:solidFill>
                  <a:srgbClr val="49403C"/>
                </a:solidFill>
                <a:latin typeface="Univers"/>
              </a:rPr>
              <a:t>… and all those who give their time and energy to make IFLA what it is!</a:t>
            </a:r>
          </a:p>
        </p:txBody>
      </p:sp>
      <p:sp>
        <p:nvSpPr>
          <p:cNvPr id="13" name="TextBox 13"/>
          <p:cNvSpPr txBox="1"/>
          <p:nvPr/>
        </p:nvSpPr>
        <p:spPr>
          <a:xfrm>
            <a:off x="2038350" y="1273990"/>
            <a:ext cx="12903673" cy="1077218"/>
          </a:xfrm>
          <a:prstGeom prst="rect">
            <a:avLst/>
          </a:prstGeom>
        </p:spPr>
        <p:txBody>
          <a:bodyPr wrap="square" lIns="0" tIns="0" rIns="0" bIns="0" rtlCol="0" anchor="t">
            <a:spAutoFit/>
          </a:bodyPr>
          <a:lstStyle/>
          <a:p>
            <a:pPr>
              <a:lnSpc>
                <a:spcPts val="8400"/>
              </a:lnSpc>
            </a:pPr>
            <a:r>
              <a:rPr lang="en-US" sz="7000" spc="210">
                <a:solidFill>
                  <a:srgbClr val="49403C"/>
                </a:solidFill>
                <a:latin typeface="Franklin Gothic Heavy"/>
              </a:rPr>
              <a:t>With thanks to our funders</a:t>
            </a:r>
          </a:p>
        </p:txBody>
      </p:sp>
      <p:pic>
        <p:nvPicPr>
          <p:cNvPr id="1026" name="Picture 2">
            <a:extLst>
              <a:ext uri="{FF2B5EF4-FFF2-40B4-BE49-F238E27FC236}">
                <a16:creationId xmlns:a16="http://schemas.microsoft.com/office/drawing/2014/main" id="{74F68C5A-2FD2-BDD3-C54F-3982DB588A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6945" y="3828618"/>
            <a:ext cx="30480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D9EB454C-480A-21B0-F023-861731FCE253}"/>
              </a:ext>
            </a:extLst>
          </p:cNvPr>
          <p:cNvPicPr>
            <a:picLocks noChangeAspect="1"/>
          </p:cNvPicPr>
          <p:nvPr/>
        </p:nvPicPr>
        <p:blipFill>
          <a:blip r:embed="rId3"/>
          <a:stretch>
            <a:fillRect/>
          </a:stretch>
        </p:blipFill>
        <p:spPr>
          <a:xfrm>
            <a:off x="8759970" y="5073511"/>
            <a:ext cx="3990975" cy="1143000"/>
          </a:xfrm>
          <a:prstGeom prst="rect">
            <a:avLst/>
          </a:prstGeom>
        </p:spPr>
      </p:pic>
      <p:pic>
        <p:nvPicPr>
          <p:cNvPr id="10" name="Picture 9">
            <a:extLst>
              <a:ext uri="{FF2B5EF4-FFF2-40B4-BE49-F238E27FC236}">
                <a16:creationId xmlns:a16="http://schemas.microsoft.com/office/drawing/2014/main" id="{4D5079A3-D718-3771-08B1-E036BDD68148}"/>
              </a:ext>
            </a:extLst>
          </p:cNvPr>
          <p:cNvPicPr>
            <a:picLocks noChangeAspect="1"/>
          </p:cNvPicPr>
          <p:nvPr/>
        </p:nvPicPr>
        <p:blipFill>
          <a:blip r:embed="rId4"/>
          <a:stretch>
            <a:fillRect/>
          </a:stretch>
        </p:blipFill>
        <p:spPr>
          <a:xfrm>
            <a:off x="11441768" y="6216511"/>
            <a:ext cx="2571750" cy="1781175"/>
          </a:xfrm>
          <a:prstGeom prst="rect">
            <a:avLst/>
          </a:prstGeom>
        </p:spPr>
      </p:pic>
    </p:spTree>
    <p:extLst>
      <p:ext uri="{BB962C8B-B14F-4D97-AF65-F5344CB8AC3E}">
        <p14:creationId xmlns:p14="http://schemas.microsoft.com/office/powerpoint/2010/main" val="2850610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5656762" y="0"/>
            <a:ext cx="2631238" cy="10287000"/>
          </a:xfrm>
          <a:prstGeom prst="rect">
            <a:avLst/>
          </a:prstGeom>
          <a:solidFill>
            <a:srgbClr val="2F8662"/>
          </a:solidFill>
        </p:spPr>
        <p:txBody>
          <a:bodyPr/>
          <a:lstStyle/>
          <a:p>
            <a:endParaRPr lang="en-GB"/>
          </a:p>
        </p:txBody>
      </p:sp>
      <p:grpSp>
        <p:nvGrpSpPr>
          <p:cNvPr id="3" name="Group 3"/>
          <p:cNvGrpSpPr/>
          <p:nvPr/>
        </p:nvGrpSpPr>
        <p:grpSpPr>
          <a:xfrm rot="-5400000">
            <a:off x="-769165" y="1797864"/>
            <a:ext cx="2567029" cy="1028700"/>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endParaRPr lang="en-GB"/>
            </a:p>
          </p:txBody>
        </p:sp>
        <p:sp>
          <p:nvSpPr>
            <p:cNvPr id="5" name="AutoShape 5"/>
            <p:cNvSpPr/>
            <p:nvPr/>
          </p:nvSpPr>
          <p:spPr>
            <a:xfrm>
              <a:off x="1140902" y="0"/>
              <a:ext cx="1140902" cy="14540791"/>
            </a:xfrm>
            <a:prstGeom prst="rect">
              <a:avLst/>
            </a:prstGeom>
            <a:solidFill>
              <a:srgbClr val="2F8662">
                <a:alpha val="40000"/>
              </a:srgbClr>
            </a:solidFill>
          </p:spPr>
          <p:txBody>
            <a:bodyPr/>
            <a:lstStyle/>
            <a:p>
              <a:endParaRPr lang="en-GB"/>
            </a:p>
          </p:txBody>
        </p:sp>
        <p:sp>
          <p:nvSpPr>
            <p:cNvPr id="6" name="AutoShape 6"/>
            <p:cNvSpPr/>
            <p:nvPr/>
          </p:nvSpPr>
          <p:spPr>
            <a:xfrm>
              <a:off x="2281803" y="0"/>
              <a:ext cx="1140902" cy="14540791"/>
            </a:xfrm>
            <a:prstGeom prst="rect">
              <a:avLst/>
            </a:prstGeom>
            <a:solidFill>
              <a:srgbClr val="2F8662">
                <a:alpha val="9804"/>
              </a:srgbClr>
            </a:solidFill>
          </p:spPr>
          <p:txBody>
            <a:bodyPr/>
            <a:lstStyle/>
            <a:p>
              <a:endParaRPr lang="en-GB"/>
            </a:p>
          </p:txBody>
        </p:sp>
      </p:grpSp>
      <p:sp>
        <p:nvSpPr>
          <p:cNvPr id="13" name="TextBox 13"/>
          <p:cNvSpPr txBox="1"/>
          <p:nvPr/>
        </p:nvSpPr>
        <p:spPr>
          <a:xfrm>
            <a:off x="2096223" y="3487648"/>
            <a:ext cx="12903673" cy="3231654"/>
          </a:xfrm>
          <a:prstGeom prst="rect">
            <a:avLst/>
          </a:prstGeom>
        </p:spPr>
        <p:txBody>
          <a:bodyPr wrap="square" lIns="0" tIns="0" rIns="0" bIns="0" rtlCol="0" anchor="t">
            <a:spAutoFit/>
          </a:bodyPr>
          <a:lstStyle/>
          <a:p>
            <a:pPr>
              <a:lnSpc>
                <a:spcPts val="8400"/>
              </a:lnSpc>
            </a:pPr>
            <a:r>
              <a:rPr lang="en-US" sz="7000" spc="210">
                <a:solidFill>
                  <a:srgbClr val="49403C"/>
                </a:solidFill>
                <a:latin typeface="Franklin Gothic Heavy"/>
              </a:rPr>
              <a:t>… and particular thanks to the team at IFLA Headquarters</a:t>
            </a:r>
          </a:p>
        </p:txBody>
      </p:sp>
    </p:spTree>
    <p:extLst>
      <p:ext uri="{BB962C8B-B14F-4D97-AF65-F5344CB8AC3E}">
        <p14:creationId xmlns:p14="http://schemas.microsoft.com/office/powerpoint/2010/main" val="1827832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3769430" y="-1"/>
            <a:ext cx="4518570" cy="10287001"/>
            <a:chOff x="1068246" y="408412"/>
            <a:chExt cx="6024759" cy="13583551"/>
          </a:xfrm>
        </p:grpSpPr>
        <p:sp>
          <p:nvSpPr>
            <p:cNvPr id="3" name="AutoShape 3"/>
            <p:cNvSpPr/>
            <p:nvPr/>
          </p:nvSpPr>
          <p:spPr>
            <a:xfrm>
              <a:off x="1068246" y="412396"/>
              <a:ext cx="2602053" cy="13579567"/>
            </a:xfrm>
            <a:prstGeom prst="rect">
              <a:avLst/>
            </a:prstGeom>
            <a:solidFill>
              <a:srgbClr val="2F8662"/>
            </a:solidFill>
          </p:spPr>
          <p:txBody>
            <a:bodyPr/>
            <a:lstStyle/>
            <a:p>
              <a:endParaRPr lang="en-GB"/>
            </a:p>
          </p:txBody>
        </p:sp>
        <p:sp>
          <p:nvSpPr>
            <p:cNvPr id="4" name="AutoShape 4"/>
            <p:cNvSpPr/>
            <p:nvPr/>
          </p:nvSpPr>
          <p:spPr>
            <a:xfrm>
              <a:off x="3670299" y="408412"/>
              <a:ext cx="1140902" cy="13583549"/>
            </a:xfrm>
            <a:prstGeom prst="rect">
              <a:avLst/>
            </a:prstGeom>
            <a:solidFill>
              <a:srgbClr val="2F8662">
                <a:alpha val="69804"/>
              </a:srgbClr>
            </a:solidFill>
          </p:spPr>
          <p:txBody>
            <a:bodyPr/>
            <a:lstStyle/>
            <a:p>
              <a:endParaRPr lang="en-GB"/>
            </a:p>
          </p:txBody>
        </p:sp>
        <p:sp>
          <p:nvSpPr>
            <p:cNvPr id="5" name="AutoShape 5"/>
            <p:cNvSpPr/>
            <p:nvPr/>
          </p:nvSpPr>
          <p:spPr>
            <a:xfrm>
              <a:off x="4811200" y="412395"/>
              <a:ext cx="1140902" cy="13579567"/>
            </a:xfrm>
            <a:prstGeom prst="rect">
              <a:avLst/>
            </a:prstGeom>
            <a:solidFill>
              <a:srgbClr val="2F8662">
                <a:alpha val="40000"/>
              </a:srgbClr>
            </a:solidFill>
          </p:spPr>
          <p:txBody>
            <a:bodyPr/>
            <a:lstStyle/>
            <a:p>
              <a:endParaRPr lang="en-GB"/>
            </a:p>
          </p:txBody>
        </p:sp>
        <p:sp>
          <p:nvSpPr>
            <p:cNvPr id="6" name="AutoShape 6"/>
            <p:cNvSpPr/>
            <p:nvPr/>
          </p:nvSpPr>
          <p:spPr>
            <a:xfrm>
              <a:off x="5952103" y="408412"/>
              <a:ext cx="1140902" cy="13583549"/>
            </a:xfrm>
            <a:prstGeom prst="rect">
              <a:avLst/>
            </a:prstGeom>
            <a:solidFill>
              <a:srgbClr val="2F8662">
                <a:alpha val="9804"/>
              </a:srgbClr>
            </a:solidFill>
          </p:spPr>
          <p:txBody>
            <a:bodyPr/>
            <a:lstStyle/>
            <a:p>
              <a:endParaRPr lang="en-GB"/>
            </a:p>
          </p:txBody>
        </p:sp>
      </p:grpSp>
      <p:sp>
        <p:nvSpPr>
          <p:cNvPr id="7" name="TextBox 7"/>
          <p:cNvSpPr txBox="1"/>
          <p:nvPr/>
        </p:nvSpPr>
        <p:spPr>
          <a:xfrm rot="-5400000">
            <a:off x="-2794064" y="4832344"/>
            <a:ext cx="8229600" cy="507873"/>
          </a:xfrm>
          <a:prstGeom prst="rect">
            <a:avLst/>
          </a:prstGeom>
        </p:spPr>
        <p:txBody>
          <a:bodyPr lIns="0" tIns="0" rIns="0" bIns="0" rtlCol="0" anchor="t">
            <a:spAutoFit/>
          </a:bodyPr>
          <a:lstStyle/>
          <a:p>
            <a:pPr algn="ctr">
              <a:lnSpc>
                <a:spcPts val="3996"/>
              </a:lnSpc>
            </a:pPr>
            <a:r>
              <a:rPr lang="en-US" sz="3600" spc="324">
                <a:solidFill>
                  <a:srgbClr val="FFFFFF"/>
                </a:solidFill>
                <a:latin typeface="Univers 1"/>
              </a:rPr>
              <a:t>IFLA HEADQUARTERS 2023</a:t>
            </a:r>
          </a:p>
        </p:txBody>
      </p:sp>
      <p:grpSp>
        <p:nvGrpSpPr>
          <p:cNvPr id="8" name="Group 8"/>
          <p:cNvGrpSpPr/>
          <p:nvPr/>
        </p:nvGrpSpPr>
        <p:grpSpPr>
          <a:xfrm>
            <a:off x="1301686" y="3685422"/>
            <a:ext cx="10801235" cy="2903867"/>
            <a:chOff x="0" y="123825"/>
            <a:chExt cx="14401647" cy="3871822"/>
          </a:xfrm>
        </p:grpSpPr>
        <p:sp>
          <p:nvSpPr>
            <p:cNvPr id="9" name="TextBox 9"/>
            <p:cNvSpPr txBox="1"/>
            <p:nvPr/>
          </p:nvSpPr>
          <p:spPr>
            <a:xfrm>
              <a:off x="0" y="123825"/>
              <a:ext cx="14401647" cy="2716742"/>
            </a:xfrm>
            <a:prstGeom prst="rect">
              <a:avLst/>
            </a:prstGeom>
          </p:spPr>
          <p:txBody>
            <a:bodyPr lIns="0" tIns="0" rIns="0" bIns="0" rtlCol="0" anchor="t">
              <a:spAutoFit/>
            </a:bodyPr>
            <a:lstStyle/>
            <a:p>
              <a:pPr>
                <a:lnSpc>
                  <a:spcPts val="15400"/>
                </a:lnSpc>
              </a:pPr>
              <a:r>
                <a:rPr lang="en-US" sz="14000">
                  <a:solidFill>
                    <a:srgbClr val="49403C"/>
                  </a:solidFill>
                  <a:latin typeface="Franklin Gothic Heavy"/>
                </a:rPr>
                <a:t>THANK YOU</a:t>
              </a:r>
            </a:p>
          </p:txBody>
        </p:sp>
        <p:sp>
          <p:nvSpPr>
            <p:cNvPr id="10" name="TextBox 10"/>
            <p:cNvSpPr txBox="1"/>
            <p:nvPr/>
          </p:nvSpPr>
          <p:spPr>
            <a:xfrm>
              <a:off x="0" y="3285196"/>
              <a:ext cx="14187804" cy="710451"/>
            </a:xfrm>
            <a:prstGeom prst="rect">
              <a:avLst/>
            </a:prstGeom>
          </p:spPr>
          <p:txBody>
            <a:bodyPr lIns="0" tIns="0" rIns="0" bIns="0" rtlCol="0" anchor="t">
              <a:spAutoFit/>
            </a:bodyPr>
            <a:lstStyle/>
            <a:p>
              <a:pPr>
                <a:lnSpc>
                  <a:spcPts val="4480"/>
                </a:lnSpc>
              </a:pPr>
              <a:endParaRPr lang="en-US" sz="3200" spc="144">
                <a:solidFill>
                  <a:srgbClr val="49403C"/>
                </a:solidFill>
                <a:latin typeface="Univers 1 Bold"/>
              </a:endParaRPr>
            </a:p>
          </p:txBody>
        </p:sp>
      </p:grpSp>
      <p:pic>
        <p:nvPicPr>
          <p:cNvPr id="16" name="Picture 15" descr="A picture containing icon&#10;&#10;Description automatically generated">
            <a:extLst>
              <a:ext uri="{FF2B5EF4-FFF2-40B4-BE49-F238E27FC236}">
                <a16:creationId xmlns:a16="http://schemas.microsoft.com/office/drawing/2014/main" id="{72ED7B19-234F-1319-E832-692D9E61B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0736" y="7586363"/>
            <a:ext cx="1130159" cy="118095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0E914D-1D43-6B7B-227C-D0AE419C1F3A}"/>
              </a:ext>
            </a:extLst>
          </p:cNvPr>
          <p:cNvSpPr/>
          <p:nvPr/>
        </p:nvSpPr>
        <p:spPr>
          <a:xfrm>
            <a:off x="0" y="0"/>
            <a:ext cx="9144000" cy="5143500"/>
          </a:xfrm>
          <a:prstGeom prst="rect">
            <a:avLst/>
          </a:prstGeom>
          <a:solidFill>
            <a:srgbClr val="0062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US" sz="3800" b="1" i="0" u="none" strike="noStrike" kern="1200" cap="all" spc="30" normalizeH="0" baseline="0" noProof="0">
                <a:ln>
                  <a:noFill/>
                </a:ln>
                <a:solidFill>
                  <a:schemeClr val="bg1"/>
                </a:solidFill>
                <a:effectLst/>
                <a:uLnTx/>
                <a:uFillTx/>
                <a:latin typeface="Univers" panose="020B0503020202020204" pitchFamily="34" charset="0"/>
              </a:rPr>
              <a:t>1. Strengthen the </a:t>
            </a:r>
          </a:p>
          <a:p>
            <a:pPr algn="ctr"/>
            <a:r>
              <a:rPr kumimoji="0" lang="en-US" sz="3800" b="1" i="0" u="none" strike="noStrike" kern="1200" cap="all" spc="30" normalizeH="0" baseline="0" noProof="0">
                <a:ln>
                  <a:noFill/>
                </a:ln>
                <a:solidFill>
                  <a:schemeClr val="bg1"/>
                </a:solidFill>
                <a:effectLst/>
                <a:uLnTx/>
                <a:uFillTx/>
                <a:latin typeface="Univers" panose="020B0503020202020204" pitchFamily="34" charset="0"/>
              </a:rPr>
              <a:t>Global Voice of Libraries</a:t>
            </a:r>
          </a:p>
          <a:p>
            <a:pPr algn="ctr"/>
            <a:endParaRPr lang="en-US" sz="2800">
              <a:solidFill>
                <a:schemeClr val="bg1"/>
              </a:solidFill>
              <a:latin typeface="Univers" panose="020B0503020202020204" pitchFamily="34" charset="0"/>
            </a:endParaRPr>
          </a:p>
          <a:p>
            <a:pPr algn="ctr"/>
            <a:r>
              <a:rPr lang="en-US" sz="2800" spc="30">
                <a:solidFill>
                  <a:schemeClr val="bg1"/>
                </a:solidFill>
                <a:latin typeface="Univers" panose="020B0503020202020204" pitchFamily="34" charset="0"/>
              </a:rPr>
              <a:t>Our work to support </a:t>
            </a:r>
          </a:p>
          <a:p>
            <a:pPr algn="ctr"/>
            <a:r>
              <a:rPr lang="en-US" sz="2800" spc="30">
                <a:solidFill>
                  <a:schemeClr val="bg1"/>
                </a:solidFill>
                <a:latin typeface="Univers" panose="020B0503020202020204" pitchFamily="34" charset="0"/>
              </a:rPr>
              <a:t>effective and relevant advocacy at all levels</a:t>
            </a:r>
          </a:p>
        </p:txBody>
      </p:sp>
      <p:sp>
        <p:nvSpPr>
          <p:cNvPr id="4" name="Rectangle 3">
            <a:extLst>
              <a:ext uri="{FF2B5EF4-FFF2-40B4-BE49-F238E27FC236}">
                <a16:creationId xmlns:a16="http://schemas.microsoft.com/office/drawing/2014/main" id="{2716B489-9425-E0C7-DBAE-649E296C933F}"/>
              </a:ext>
            </a:extLst>
          </p:cNvPr>
          <p:cNvSpPr/>
          <p:nvPr/>
        </p:nvSpPr>
        <p:spPr>
          <a:xfrm>
            <a:off x="9144000" y="0"/>
            <a:ext cx="9144000" cy="5143500"/>
          </a:xfrm>
          <a:prstGeom prst="rect">
            <a:avLst/>
          </a:prstGeom>
          <a:solidFill>
            <a:srgbClr val="009A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US" sz="4000" b="1" i="0" u="none" strike="noStrike" kern="1200" cap="all" spc="30" normalizeH="0" baseline="0" noProof="0">
                <a:ln>
                  <a:noFill/>
                </a:ln>
                <a:solidFill>
                  <a:schemeClr val="bg1"/>
                </a:solidFill>
                <a:effectLst/>
                <a:uLnTx/>
                <a:uFillTx/>
                <a:latin typeface="Univers" panose="020B0503020202020204" pitchFamily="34" charset="0"/>
              </a:rPr>
              <a:t>2. Inspire and enhance professional practice</a:t>
            </a:r>
          </a:p>
          <a:p>
            <a:pPr algn="ctr"/>
            <a:endParaRPr lang="en-US" sz="2800">
              <a:solidFill>
                <a:schemeClr val="bg1"/>
              </a:solidFill>
              <a:latin typeface="Univers" panose="020B0503020202020204" pitchFamily="34" charset="0"/>
            </a:endParaRPr>
          </a:p>
          <a:p>
            <a:pPr algn="ctr"/>
            <a:r>
              <a:rPr lang="en-US" sz="2800" spc="30">
                <a:solidFill>
                  <a:schemeClr val="bg1"/>
                </a:solidFill>
                <a:latin typeface="Univers" panose="020B0503020202020204" pitchFamily="34" charset="0"/>
              </a:rPr>
              <a:t>Our work to provide </a:t>
            </a:r>
          </a:p>
          <a:p>
            <a:pPr algn="ctr"/>
            <a:r>
              <a:rPr lang="en-US" sz="2800" spc="30">
                <a:solidFill>
                  <a:schemeClr val="bg1"/>
                </a:solidFill>
                <a:latin typeface="Univers" panose="020B0503020202020204" pitchFamily="34" charset="0"/>
              </a:rPr>
              <a:t>key information resources and </a:t>
            </a:r>
          </a:p>
          <a:p>
            <a:pPr algn="ctr"/>
            <a:r>
              <a:rPr lang="en-US" sz="2800" spc="30">
                <a:solidFill>
                  <a:schemeClr val="bg1"/>
                </a:solidFill>
                <a:latin typeface="Univers" panose="020B0503020202020204" pitchFamily="34" charset="0"/>
              </a:rPr>
              <a:t>spaces for professional discussion</a:t>
            </a:r>
          </a:p>
          <a:p>
            <a:pPr algn="ctr"/>
            <a:endParaRPr lang="en-NL" sz="2400"/>
          </a:p>
        </p:txBody>
      </p:sp>
      <p:sp>
        <p:nvSpPr>
          <p:cNvPr id="5" name="Rectangle 4">
            <a:extLst>
              <a:ext uri="{FF2B5EF4-FFF2-40B4-BE49-F238E27FC236}">
                <a16:creationId xmlns:a16="http://schemas.microsoft.com/office/drawing/2014/main" id="{C03BB09F-BCF6-3C5B-858E-E6ED045488CD}"/>
              </a:ext>
            </a:extLst>
          </p:cNvPr>
          <p:cNvSpPr/>
          <p:nvPr/>
        </p:nvSpPr>
        <p:spPr>
          <a:xfrm>
            <a:off x="0" y="5143500"/>
            <a:ext cx="9144000" cy="5143500"/>
          </a:xfrm>
          <a:prstGeom prst="rect">
            <a:avLst/>
          </a:prstGeom>
          <a:solidFill>
            <a:srgbClr val="458F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US" sz="4000" b="1" i="0" u="none" strike="noStrike" kern="1200" cap="all" spc="30" normalizeH="0" baseline="0" noProof="0">
                <a:ln>
                  <a:noFill/>
                </a:ln>
                <a:solidFill>
                  <a:schemeClr val="bg1"/>
                </a:solidFill>
                <a:effectLst/>
                <a:uLnTx/>
                <a:uFillTx/>
                <a:latin typeface="Univers" panose="020B0503020202020204" pitchFamily="34" charset="0"/>
              </a:rPr>
              <a:t>3. Connect and empower </a:t>
            </a:r>
          </a:p>
          <a:p>
            <a:pPr algn="ctr"/>
            <a:r>
              <a:rPr kumimoji="0" lang="en-US" sz="4000" b="1" i="0" u="none" strike="noStrike" kern="1200" cap="all" spc="30" normalizeH="0" baseline="0" noProof="0">
                <a:ln>
                  <a:noFill/>
                </a:ln>
                <a:solidFill>
                  <a:schemeClr val="bg1"/>
                </a:solidFill>
                <a:effectLst/>
                <a:uLnTx/>
                <a:uFillTx/>
                <a:latin typeface="Univers" panose="020B0503020202020204" pitchFamily="34" charset="0"/>
              </a:rPr>
              <a:t>the field</a:t>
            </a:r>
          </a:p>
          <a:p>
            <a:pPr algn="ctr"/>
            <a:endParaRPr lang="en-US" sz="2800">
              <a:solidFill>
                <a:schemeClr val="bg1"/>
              </a:solidFill>
              <a:latin typeface="Univers" panose="020B0503020202020204" pitchFamily="34" charset="0"/>
            </a:endParaRPr>
          </a:p>
          <a:p>
            <a:pPr algn="ctr"/>
            <a:r>
              <a:rPr lang="en-US" sz="2800" spc="30">
                <a:solidFill>
                  <a:schemeClr val="bg1"/>
                </a:solidFill>
                <a:latin typeface="Univers" panose="020B0503020202020204" pitchFamily="34" charset="0"/>
              </a:rPr>
              <a:t>Our events – in particular WLIC – and </a:t>
            </a:r>
          </a:p>
          <a:p>
            <a:pPr algn="ctr"/>
            <a:r>
              <a:rPr lang="en-US" sz="2800" spc="30">
                <a:solidFill>
                  <a:schemeClr val="bg1"/>
                </a:solidFill>
                <a:latin typeface="Univers" panose="020B0503020202020204" pitchFamily="34" charset="0"/>
              </a:rPr>
              <a:t>work to build the capacity of the field, </a:t>
            </a:r>
          </a:p>
          <a:p>
            <a:pPr algn="ctr"/>
            <a:r>
              <a:rPr lang="en-US" sz="2800" spc="30">
                <a:solidFill>
                  <a:schemeClr val="bg1"/>
                </a:solidFill>
                <a:latin typeface="Univers" panose="020B0503020202020204" pitchFamily="34" charset="0"/>
              </a:rPr>
              <a:t>especially at regional level</a:t>
            </a:r>
          </a:p>
          <a:p>
            <a:pPr algn="ctr"/>
            <a:endParaRPr lang="en-NL"/>
          </a:p>
        </p:txBody>
      </p:sp>
      <p:sp>
        <p:nvSpPr>
          <p:cNvPr id="6" name="Rectangle 5">
            <a:extLst>
              <a:ext uri="{FF2B5EF4-FFF2-40B4-BE49-F238E27FC236}">
                <a16:creationId xmlns:a16="http://schemas.microsoft.com/office/drawing/2014/main" id="{EBE455E8-FC21-7343-3828-36E103332664}"/>
              </a:ext>
            </a:extLst>
          </p:cNvPr>
          <p:cNvSpPr/>
          <p:nvPr/>
        </p:nvSpPr>
        <p:spPr>
          <a:xfrm>
            <a:off x="9144000" y="5143500"/>
            <a:ext cx="9144000" cy="5143500"/>
          </a:xfrm>
          <a:prstGeom prst="rect">
            <a:avLst/>
          </a:prstGeom>
          <a:solidFill>
            <a:srgbClr val="E66A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0" lang="en-GB" sz="4000" b="1" i="0" u="none" strike="noStrike" kern="1200" cap="all" spc="30" normalizeH="0" baseline="0" noProof="0">
                <a:ln>
                  <a:noFill/>
                </a:ln>
                <a:solidFill>
                  <a:schemeClr val="bg1"/>
                </a:solidFill>
                <a:effectLst/>
                <a:uLnTx/>
                <a:uFillTx/>
                <a:latin typeface="Univers" panose="020B0503020202020204" pitchFamily="34" charset="0"/>
              </a:rPr>
              <a:t>4. Optimise our organisation</a:t>
            </a:r>
          </a:p>
          <a:p>
            <a:pPr algn="ctr"/>
            <a:endParaRPr lang="en-GB" sz="2800">
              <a:solidFill>
                <a:schemeClr val="bg1"/>
              </a:solidFill>
              <a:latin typeface="Univers" panose="020B0503020202020204" pitchFamily="34" charset="0"/>
            </a:endParaRPr>
          </a:p>
          <a:p>
            <a:pPr algn="ctr"/>
            <a:r>
              <a:rPr lang="en-US" sz="2800" spc="30">
                <a:solidFill>
                  <a:schemeClr val="bg1"/>
                </a:solidFill>
                <a:latin typeface="Univers" panose="020B0503020202020204" pitchFamily="34" charset="0"/>
              </a:rPr>
              <a:t>Our work to make IFLA more sustainable, </a:t>
            </a:r>
          </a:p>
          <a:p>
            <a:pPr algn="ctr"/>
            <a:r>
              <a:rPr lang="en-US" sz="2800" spc="30">
                <a:solidFill>
                  <a:schemeClr val="bg1"/>
                </a:solidFill>
                <a:latin typeface="Univers" panose="020B0503020202020204" pitchFamily="34" charset="0"/>
              </a:rPr>
              <a:t>both through outreach and </a:t>
            </a:r>
          </a:p>
          <a:p>
            <a:pPr algn="ctr"/>
            <a:r>
              <a:rPr lang="en-US" sz="2800" spc="30">
                <a:solidFill>
                  <a:schemeClr val="bg1"/>
                </a:solidFill>
                <a:latin typeface="Univers" panose="020B0503020202020204" pitchFamily="34" charset="0"/>
              </a:rPr>
              <a:t>better resource mobilization</a:t>
            </a:r>
          </a:p>
        </p:txBody>
      </p:sp>
    </p:spTree>
    <p:extLst>
      <p:ext uri="{BB962C8B-B14F-4D97-AF65-F5344CB8AC3E}">
        <p14:creationId xmlns:p14="http://schemas.microsoft.com/office/powerpoint/2010/main" val="655434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628E"/>
        </a:solidFill>
        <a:effectLst/>
      </p:bgPr>
    </p:bg>
    <p:spTree>
      <p:nvGrpSpPr>
        <p:cNvPr id="1" name=""/>
        <p:cNvGrpSpPr/>
        <p:nvPr/>
      </p:nvGrpSpPr>
      <p:grpSpPr>
        <a:xfrm>
          <a:off x="0" y="0"/>
          <a:ext cx="0" cy="0"/>
          <a:chOff x="0" y="0"/>
          <a:chExt cx="0" cy="0"/>
        </a:xfrm>
      </p:grpSpPr>
      <p:sp>
        <p:nvSpPr>
          <p:cNvPr id="2" name="TextBox 8">
            <a:extLst>
              <a:ext uri="{FF2B5EF4-FFF2-40B4-BE49-F238E27FC236}">
                <a16:creationId xmlns:a16="http://schemas.microsoft.com/office/drawing/2014/main" id="{F5B3AE17-2CF0-B636-4333-BC489D4924DD}"/>
              </a:ext>
            </a:extLst>
          </p:cNvPr>
          <p:cNvSpPr txBox="1"/>
          <p:nvPr/>
        </p:nvSpPr>
        <p:spPr>
          <a:xfrm>
            <a:off x="659672" y="1122219"/>
            <a:ext cx="1696865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30" normalizeH="0" baseline="0" noProof="0">
                <a:ln>
                  <a:noFill/>
                </a:ln>
                <a:solidFill>
                  <a:prstClr val="white"/>
                </a:solidFill>
                <a:effectLst/>
                <a:uLnTx/>
                <a:uFillTx/>
                <a:latin typeface="Franklin Gothic Heavy" panose="020B0903020102020204" pitchFamily="34" charset="0"/>
                <a:ea typeface="+mn-ea"/>
                <a:cs typeface="+mn-cs"/>
              </a:rPr>
              <a:t>1. Strengthen the Global Voice of Libraries</a:t>
            </a:r>
          </a:p>
        </p:txBody>
      </p:sp>
      <p:sp>
        <p:nvSpPr>
          <p:cNvPr id="16" name="Oval 15">
            <a:extLst>
              <a:ext uri="{FF2B5EF4-FFF2-40B4-BE49-F238E27FC236}">
                <a16:creationId xmlns:a16="http://schemas.microsoft.com/office/drawing/2014/main" id="{F1FAC355-2062-E11C-4791-919592A3B2B8}"/>
              </a:ext>
            </a:extLst>
          </p:cNvPr>
          <p:cNvSpPr/>
          <p:nvPr/>
        </p:nvSpPr>
        <p:spPr>
          <a:xfrm>
            <a:off x="12408328" y="3046119"/>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200" b="1">
                <a:solidFill>
                  <a:srgbClr val="00628E"/>
                </a:solidFill>
                <a:latin typeface="Univers" panose="020B0503020202020204" pitchFamily="34" charset="0"/>
              </a:rPr>
              <a:t>134</a:t>
            </a:r>
            <a:r>
              <a:rPr lang="en-US" sz="2800">
                <a:solidFill>
                  <a:srgbClr val="00628E"/>
                </a:solidFill>
                <a:latin typeface="Univers" panose="020B0503020202020204" pitchFamily="34" charset="0"/>
              </a:rPr>
              <a:t> countries covered in our latest </a:t>
            </a:r>
            <a:r>
              <a:rPr lang="en-US" sz="4000" b="1">
                <a:solidFill>
                  <a:srgbClr val="00628E"/>
                </a:solidFill>
                <a:latin typeface="Univers" panose="020B0503020202020204" pitchFamily="34" charset="0"/>
              </a:rPr>
              <a:t>Marrakesh Monitoring Report</a:t>
            </a:r>
            <a:endParaRPr lang="en-US" sz="5400" b="1">
              <a:solidFill>
                <a:srgbClr val="00628E"/>
              </a:solidFill>
              <a:latin typeface="Univers" panose="020B0503020202020204" pitchFamily="34" charset="0"/>
            </a:endParaRPr>
          </a:p>
        </p:txBody>
      </p:sp>
      <p:sp>
        <p:nvSpPr>
          <p:cNvPr id="19" name="Oval 18">
            <a:extLst>
              <a:ext uri="{FF2B5EF4-FFF2-40B4-BE49-F238E27FC236}">
                <a16:creationId xmlns:a16="http://schemas.microsoft.com/office/drawing/2014/main" id="{DEF9FF66-C58D-116F-8996-2885F70C3567}"/>
              </a:ext>
            </a:extLst>
          </p:cNvPr>
          <p:cNvSpPr/>
          <p:nvPr/>
        </p:nvSpPr>
        <p:spPr>
          <a:xfrm>
            <a:off x="6534000" y="3046119"/>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a:solidFill>
                  <a:srgbClr val="00628E"/>
                </a:solidFill>
                <a:latin typeface="Univers" panose="020B0503020202020204" pitchFamily="34" charset="0"/>
              </a:rPr>
              <a:t>Libraries recognized in </a:t>
            </a:r>
            <a:r>
              <a:rPr lang="en-US" sz="3600" b="1">
                <a:solidFill>
                  <a:srgbClr val="00628E"/>
                </a:solidFill>
                <a:latin typeface="Univers" panose="020B0503020202020204" pitchFamily="34" charset="0"/>
              </a:rPr>
              <a:t>UNESCO Framework for Culture and Arts Education</a:t>
            </a:r>
            <a:endParaRPr lang="en-US" sz="1600" b="1">
              <a:solidFill>
                <a:srgbClr val="00628E"/>
              </a:solidFill>
              <a:latin typeface="Univers" panose="020B0503020202020204" pitchFamily="34" charset="0"/>
            </a:endParaRPr>
          </a:p>
        </p:txBody>
      </p:sp>
      <p:pic>
        <p:nvPicPr>
          <p:cNvPr id="4098" name="Picture 2" descr="UNESCO Framework for Culture and Arts Education | Interarts Foundation">
            <a:extLst>
              <a:ext uri="{FF2B5EF4-FFF2-40B4-BE49-F238E27FC236}">
                <a16:creationId xmlns:a16="http://schemas.microsoft.com/office/drawing/2014/main" id="{0D42A80C-ACFA-8E82-4133-0CE5043475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02" r="36204"/>
          <a:stretch/>
        </p:blipFill>
        <p:spPr bwMode="auto">
          <a:xfrm>
            <a:off x="659672" y="3046118"/>
            <a:ext cx="5220001" cy="5220001"/>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258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628E"/>
        </a:solidFill>
        <a:effectLst/>
      </p:bgPr>
    </p:bg>
    <p:spTree>
      <p:nvGrpSpPr>
        <p:cNvPr id="1" name=""/>
        <p:cNvGrpSpPr/>
        <p:nvPr/>
      </p:nvGrpSpPr>
      <p:grpSpPr>
        <a:xfrm>
          <a:off x="0" y="0"/>
          <a:ext cx="0" cy="0"/>
          <a:chOff x="0" y="0"/>
          <a:chExt cx="0" cy="0"/>
        </a:xfrm>
      </p:grpSpPr>
      <p:sp>
        <p:nvSpPr>
          <p:cNvPr id="2" name="TextBox 8">
            <a:extLst>
              <a:ext uri="{FF2B5EF4-FFF2-40B4-BE49-F238E27FC236}">
                <a16:creationId xmlns:a16="http://schemas.microsoft.com/office/drawing/2014/main" id="{F5B3AE17-2CF0-B636-4333-BC489D4924DD}"/>
              </a:ext>
            </a:extLst>
          </p:cNvPr>
          <p:cNvSpPr txBox="1"/>
          <p:nvPr/>
        </p:nvSpPr>
        <p:spPr>
          <a:xfrm>
            <a:off x="659672" y="1122219"/>
            <a:ext cx="1696865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30" normalizeH="0" baseline="0" noProof="0">
                <a:ln>
                  <a:noFill/>
                </a:ln>
                <a:solidFill>
                  <a:prstClr val="white"/>
                </a:solidFill>
                <a:effectLst/>
                <a:uLnTx/>
                <a:uFillTx/>
                <a:latin typeface="Franklin Gothic Heavy" panose="020B0903020102020204" pitchFamily="34" charset="0"/>
                <a:ea typeface="+mn-ea"/>
                <a:cs typeface="+mn-cs"/>
              </a:rPr>
              <a:t>1. Strengthen the Global Voice of Libraries</a:t>
            </a:r>
          </a:p>
        </p:txBody>
      </p:sp>
      <p:sp>
        <p:nvSpPr>
          <p:cNvPr id="3" name="Oval 2">
            <a:extLst>
              <a:ext uri="{FF2B5EF4-FFF2-40B4-BE49-F238E27FC236}">
                <a16:creationId xmlns:a16="http://schemas.microsoft.com/office/drawing/2014/main" id="{17F19E42-E116-C85F-8B07-F5AE1400978A}"/>
              </a:ext>
            </a:extLst>
          </p:cNvPr>
          <p:cNvSpPr/>
          <p:nvPr/>
        </p:nvSpPr>
        <p:spPr>
          <a:xfrm>
            <a:off x="687384" y="3084680"/>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359" normalizeH="0" baseline="0" noProof="0">
                <a:ln>
                  <a:noFill/>
                </a:ln>
                <a:solidFill>
                  <a:srgbClr val="00628E"/>
                </a:solidFill>
                <a:effectLst/>
                <a:uLnTx/>
                <a:uFillTx/>
                <a:latin typeface="Univers" panose="020B0503020202020204" pitchFamily="34" charset="0"/>
                <a:ea typeface="+mn-ea"/>
                <a:cs typeface="+mn-cs"/>
              </a:rPr>
              <a:t>Libraries in </a:t>
            </a:r>
            <a:r>
              <a:rPr kumimoji="0" lang="en-US" sz="6600" b="1" i="0" u="none" strike="noStrike" kern="1200" cap="none" spc="359" normalizeH="0" baseline="0" noProof="0">
                <a:ln>
                  <a:noFill/>
                </a:ln>
                <a:solidFill>
                  <a:srgbClr val="00628E"/>
                </a:solidFill>
                <a:effectLst/>
                <a:uLnTx/>
                <a:uFillTx/>
                <a:latin typeface="Univers" panose="020B0503020202020204" pitchFamily="34" charset="0"/>
                <a:ea typeface="+mn-ea"/>
                <a:cs typeface="+mn-cs"/>
              </a:rPr>
              <a:t>44</a:t>
            </a:r>
            <a:r>
              <a:rPr kumimoji="0" lang="en-US" sz="2800" i="0" u="none" strike="noStrike" kern="1200" cap="none" spc="359" normalizeH="0" baseline="0" noProof="0">
                <a:ln>
                  <a:noFill/>
                </a:ln>
                <a:solidFill>
                  <a:srgbClr val="00628E"/>
                </a:solidFill>
                <a:effectLst/>
                <a:uLnTx/>
                <a:uFillTx/>
                <a:latin typeface="Univers" panose="020B0503020202020204" pitchFamily="34" charset="0"/>
                <a:ea typeface="+mn-ea"/>
                <a:cs typeface="+mn-cs"/>
              </a:rPr>
              <a:t> countries contacted to prepare for 2024 </a:t>
            </a:r>
            <a:r>
              <a:rPr kumimoji="0" lang="en-US" sz="3600" b="1" i="0" u="none" strike="noStrike" kern="1200" cap="none" spc="359" normalizeH="0" baseline="0" noProof="0">
                <a:ln>
                  <a:noFill/>
                </a:ln>
                <a:solidFill>
                  <a:srgbClr val="00628E"/>
                </a:solidFill>
                <a:effectLst/>
                <a:uLnTx/>
                <a:uFillTx/>
                <a:latin typeface="Univers" panose="020B0503020202020204" pitchFamily="34" charset="0"/>
                <a:ea typeface="+mn-ea"/>
                <a:cs typeface="+mn-cs"/>
              </a:rPr>
              <a:t>Voluntary National Reviews</a:t>
            </a:r>
            <a:endParaRPr kumimoji="0" lang="en-US" sz="2800" b="1" i="0" u="none" strike="noStrike" kern="1200" cap="none" spc="359" normalizeH="0" baseline="0" noProof="0">
              <a:ln>
                <a:noFill/>
              </a:ln>
              <a:solidFill>
                <a:srgbClr val="00628E"/>
              </a:solidFill>
              <a:effectLst/>
              <a:uLnTx/>
              <a:uFillTx/>
              <a:latin typeface="Univers" panose="020B0503020202020204" pitchFamily="34" charset="0"/>
              <a:ea typeface="+mn-ea"/>
              <a:cs typeface="+mn-cs"/>
            </a:endParaRPr>
          </a:p>
        </p:txBody>
      </p:sp>
      <p:sp>
        <p:nvSpPr>
          <p:cNvPr id="4" name="Oval 3">
            <a:extLst>
              <a:ext uri="{FF2B5EF4-FFF2-40B4-BE49-F238E27FC236}">
                <a16:creationId xmlns:a16="http://schemas.microsoft.com/office/drawing/2014/main" id="{01F299CE-5173-E92E-65D7-44CB0A33A73C}"/>
              </a:ext>
            </a:extLst>
          </p:cNvPr>
          <p:cNvSpPr/>
          <p:nvPr/>
        </p:nvSpPr>
        <p:spPr>
          <a:xfrm>
            <a:off x="12408328" y="2949136"/>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450" b="1" spc="359">
                <a:solidFill>
                  <a:srgbClr val="00628E"/>
                </a:solidFill>
                <a:latin typeface="Univers" panose="020B0503020202020204" pitchFamily="34" charset="0"/>
              </a:rPr>
              <a:t>Open Access Vocabularies </a:t>
            </a:r>
            <a:r>
              <a:rPr lang="en-US" sz="3450" spc="359">
                <a:solidFill>
                  <a:srgbClr val="00628E"/>
                </a:solidFill>
                <a:latin typeface="Univers" panose="020B0503020202020204" pitchFamily="34" charset="0"/>
              </a:rPr>
              <a:t>released</a:t>
            </a:r>
            <a:endParaRPr kumimoji="0" lang="en-US" sz="3450" i="0" u="none" strike="noStrike" kern="1200" cap="none" spc="359" normalizeH="0" baseline="0" noProof="0">
              <a:ln>
                <a:noFill/>
              </a:ln>
              <a:solidFill>
                <a:srgbClr val="00628E"/>
              </a:solidFill>
              <a:effectLst/>
              <a:uLnTx/>
              <a:uFillTx/>
              <a:latin typeface="Univers" panose="020B0503020202020204" pitchFamily="34" charset="0"/>
              <a:ea typeface="+mn-ea"/>
              <a:cs typeface="+mn-cs"/>
            </a:endParaRPr>
          </a:p>
        </p:txBody>
      </p:sp>
      <p:pic>
        <p:nvPicPr>
          <p:cNvPr id="3074" name="Picture 2">
            <a:extLst>
              <a:ext uri="{FF2B5EF4-FFF2-40B4-BE49-F238E27FC236}">
                <a16:creationId xmlns:a16="http://schemas.microsoft.com/office/drawing/2014/main" id="{3AEF9FF6-6F00-34C2-1496-B769E8A3B61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30" t="1549" b="21201"/>
          <a:stretch/>
        </p:blipFill>
        <p:spPr bwMode="auto">
          <a:xfrm>
            <a:off x="6520145" y="3084680"/>
            <a:ext cx="5247709" cy="5220000"/>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228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628E"/>
        </a:solidFill>
        <a:effectLst/>
      </p:bgPr>
    </p:bg>
    <p:spTree>
      <p:nvGrpSpPr>
        <p:cNvPr id="1" name=""/>
        <p:cNvGrpSpPr/>
        <p:nvPr/>
      </p:nvGrpSpPr>
      <p:grpSpPr>
        <a:xfrm>
          <a:off x="0" y="0"/>
          <a:ext cx="0" cy="0"/>
          <a:chOff x="0" y="0"/>
          <a:chExt cx="0" cy="0"/>
        </a:xfrm>
      </p:grpSpPr>
      <p:sp>
        <p:nvSpPr>
          <p:cNvPr id="2" name="TextBox 8">
            <a:extLst>
              <a:ext uri="{FF2B5EF4-FFF2-40B4-BE49-F238E27FC236}">
                <a16:creationId xmlns:a16="http://schemas.microsoft.com/office/drawing/2014/main" id="{F5B3AE17-2CF0-B636-4333-BC489D4924DD}"/>
              </a:ext>
            </a:extLst>
          </p:cNvPr>
          <p:cNvSpPr txBox="1"/>
          <p:nvPr/>
        </p:nvSpPr>
        <p:spPr>
          <a:xfrm>
            <a:off x="659672" y="1122219"/>
            <a:ext cx="1696865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30" normalizeH="0" baseline="0" noProof="0">
                <a:ln>
                  <a:noFill/>
                </a:ln>
                <a:solidFill>
                  <a:prstClr val="white"/>
                </a:solidFill>
                <a:effectLst/>
                <a:uLnTx/>
                <a:uFillTx/>
                <a:latin typeface="Franklin Gothic Heavy" panose="020B0903020102020204" pitchFamily="34" charset="0"/>
                <a:ea typeface="+mn-ea"/>
                <a:cs typeface="+mn-cs"/>
              </a:rPr>
              <a:t>1. Strengthen the Global Voice of Libraries</a:t>
            </a:r>
          </a:p>
        </p:txBody>
      </p:sp>
      <p:pic>
        <p:nvPicPr>
          <p:cNvPr id="6" name="Picture 5">
            <a:extLst>
              <a:ext uri="{FF2B5EF4-FFF2-40B4-BE49-F238E27FC236}">
                <a16:creationId xmlns:a16="http://schemas.microsoft.com/office/drawing/2014/main" id="{CA5171E3-7E6A-46CD-1473-93CEA2923CD8}"/>
              </a:ext>
            </a:extLst>
          </p:cNvPr>
          <p:cNvPicPr>
            <a:picLocks noChangeAspect="1"/>
          </p:cNvPicPr>
          <p:nvPr/>
        </p:nvPicPr>
        <p:blipFill rotWithShape="1">
          <a:blip r:embed="rId2"/>
          <a:srcRect l="8428" r="8428"/>
          <a:stretch/>
        </p:blipFill>
        <p:spPr>
          <a:xfrm>
            <a:off x="14254803" y="2686911"/>
            <a:ext cx="2880000" cy="2880000"/>
          </a:xfrm>
          <a:prstGeom prst="flowChartConnector">
            <a:avLst/>
          </a:prstGeom>
        </p:spPr>
      </p:pic>
      <p:sp>
        <p:nvSpPr>
          <p:cNvPr id="7" name="Rectangle: Rounded Corners 6">
            <a:extLst>
              <a:ext uri="{FF2B5EF4-FFF2-40B4-BE49-F238E27FC236}">
                <a16:creationId xmlns:a16="http://schemas.microsoft.com/office/drawing/2014/main" id="{BE6877BC-AD69-4251-B7FC-0B10EF62EFAF}"/>
              </a:ext>
            </a:extLst>
          </p:cNvPr>
          <p:cNvSpPr/>
          <p:nvPr/>
        </p:nvSpPr>
        <p:spPr>
          <a:xfrm>
            <a:off x="1153197" y="2686911"/>
            <a:ext cx="12413075" cy="2743218"/>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359" normalizeH="0" noProof="0" dirty="0">
                <a:ln>
                  <a:noFill/>
                </a:ln>
                <a:solidFill>
                  <a:srgbClr val="00628E"/>
                </a:solidFill>
                <a:effectLst/>
                <a:uLnTx/>
                <a:uFillTx/>
                <a:latin typeface="Univers" panose="020B0503020202020204" pitchFamily="34" charset="0"/>
                <a:ea typeface="+mn-ea"/>
                <a:cs typeface="+mn-cs"/>
              </a:rPr>
              <a:t>“We have used the IFLA-UNESCO manifesto in many of our advocacy efforts and librarianship workshops, in particular to talk about the urgency of having a free, excellent &amp; inclusive public library system in India.”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800" spc="359" dirty="0">
              <a:solidFill>
                <a:srgbClr val="00628E"/>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359" normalizeH="0" noProof="0" dirty="0">
                <a:ln>
                  <a:noFill/>
                </a:ln>
                <a:solidFill>
                  <a:srgbClr val="00628E"/>
                </a:solidFill>
                <a:effectLst/>
                <a:uLnTx/>
                <a:uFillTx/>
                <a:latin typeface="Univers" panose="020B0503020202020204" pitchFamily="34" charset="0"/>
                <a:ea typeface="+mn-ea"/>
                <a:cs typeface="+mn-cs"/>
              </a:rPr>
              <a:t>Purnima Rao, Free Libraries Network – FLN</a:t>
            </a:r>
            <a:endParaRPr kumimoji="0" lang="en-GB" sz="2400" b="0" i="0" u="none" strike="noStrike" kern="1200" cap="none" spc="359" normalizeH="0" noProof="0" dirty="0">
              <a:ln>
                <a:noFill/>
              </a:ln>
              <a:solidFill>
                <a:srgbClr val="00628E"/>
              </a:solidFill>
              <a:effectLst/>
              <a:uLnTx/>
              <a:uFillTx/>
              <a:latin typeface="Univers" panose="020B0503020202020204" pitchFamily="34" charset="0"/>
              <a:ea typeface="+mn-ea"/>
              <a:cs typeface="+mn-cs"/>
            </a:endParaRPr>
          </a:p>
        </p:txBody>
      </p:sp>
      <p:pic>
        <p:nvPicPr>
          <p:cNvPr id="8" name="Picture 2">
            <a:extLst>
              <a:ext uri="{FF2B5EF4-FFF2-40B4-BE49-F238E27FC236}">
                <a16:creationId xmlns:a16="http://schemas.microsoft.com/office/drawing/2014/main" id="{50D10A19-86A2-055E-B9FD-857A366219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30" t="1549" b="21201"/>
          <a:stretch/>
        </p:blipFill>
        <p:spPr bwMode="auto">
          <a:xfrm>
            <a:off x="14284620" y="6284781"/>
            <a:ext cx="2895288" cy="2880000"/>
          </a:xfrm>
          <a:prstGeom prst="ellipse">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66640B5B-BC22-4C54-F27E-45D1F543F1DE}"/>
              </a:ext>
            </a:extLst>
          </p:cNvPr>
          <p:cNvSpPr/>
          <p:nvPr/>
        </p:nvSpPr>
        <p:spPr>
          <a:xfrm>
            <a:off x="1153196" y="5760729"/>
            <a:ext cx="12413075" cy="3481433"/>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359" normalizeH="0" dirty="0">
                <a:ln>
                  <a:noFill/>
                </a:ln>
                <a:solidFill>
                  <a:srgbClr val="00628E"/>
                </a:solidFill>
                <a:effectLst/>
                <a:uLnTx/>
                <a:uFillTx/>
                <a:latin typeface="Univers" panose="020B0503020202020204" pitchFamily="34" charset="0"/>
                <a:ea typeface="+mn-ea"/>
                <a:cs typeface="+mn-cs"/>
              </a:rPr>
              <a:t>“[In my organisation, we are] using the IFLA toolkits and guidelines to improve our library services and for advocacy purposes. I love it when I am able to localise library best practice to suit us. I also find that when I make a request to upper management for resources. I am successful because I can justify it.”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800" spc="359" dirty="0">
              <a:solidFill>
                <a:srgbClr val="00628E"/>
              </a:solidFill>
              <a:latin typeface="Univers" panose="020B05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359" normalizeH="0" dirty="0">
                <a:ln>
                  <a:noFill/>
                </a:ln>
                <a:solidFill>
                  <a:srgbClr val="00628E"/>
                </a:solidFill>
                <a:effectLst/>
                <a:uLnTx/>
                <a:uFillTx/>
                <a:latin typeface="Univers" panose="020B0503020202020204" pitchFamily="34" charset="0"/>
                <a:ea typeface="+mn-ea"/>
                <a:cs typeface="+mn-cs"/>
              </a:rPr>
              <a:t>A representative of an IFLA institutional member</a:t>
            </a:r>
          </a:p>
        </p:txBody>
      </p:sp>
    </p:spTree>
    <p:extLst>
      <p:ext uri="{BB962C8B-B14F-4D97-AF65-F5344CB8AC3E}">
        <p14:creationId xmlns:p14="http://schemas.microsoft.com/office/powerpoint/2010/main" val="19600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9A96"/>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6465071"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145</a:t>
            </a:r>
            <a:r>
              <a:rPr kumimoji="0" lang="en-US" sz="40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 countries </a:t>
            </a:r>
            <a:r>
              <a:rPr kumimoji="0" lang="en-US" sz="3350" b="0" i="0" u="none" strike="noStrike" kern="1200" cap="none" spc="359" normalizeH="0" baseline="0" noProof="0">
                <a:ln>
                  <a:noFill/>
                </a:ln>
                <a:solidFill>
                  <a:srgbClr val="009A96"/>
                </a:solidFill>
                <a:effectLst/>
                <a:uLnTx/>
                <a:uFillTx/>
                <a:latin typeface="Univers" panose="020B0503020202020204" pitchFamily="34" charset="0"/>
                <a:ea typeface="+mn-ea"/>
                <a:cs typeface="+mn-cs"/>
              </a:rPr>
              <a:t>and territories with </a:t>
            </a:r>
            <a:r>
              <a:rPr kumimoji="0" lang="en-US" sz="40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data on the Library Map</a:t>
            </a:r>
          </a:p>
        </p:txBody>
      </p:sp>
      <p:sp>
        <p:nvSpPr>
          <p:cNvPr id="5" name="TextBox 8">
            <a:extLst>
              <a:ext uri="{FF2B5EF4-FFF2-40B4-BE49-F238E27FC236}">
                <a16:creationId xmlns:a16="http://schemas.microsoft.com/office/drawing/2014/main" id="{FF9A6FCC-7D33-192C-195E-FA51EA176B47}"/>
              </a:ext>
            </a:extLst>
          </p:cNvPr>
          <p:cNvSpPr txBox="1"/>
          <p:nvPr/>
        </p:nvSpPr>
        <p:spPr>
          <a:xfrm>
            <a:off x="838691" y="982066"/>
            <a:ext cx="16592216" cy="769441"/>
          </a:xfrm>
          <a:prstGeom prst="rect">
            <a:avLst/>
          </a:prstGeom>
        </p:spPr>
        <p:txBody>
          <a:bodyPr wrap="square" lIns="0" tIns="0" rIns="0" bIns="0" rtlCol="0" anchor="t">
            <a:spAutoFit/>
          </a:bodyPr>
          <a:lstStyle/>
          <a:p>
            <a:pPr algn="ctr"/>
            <a:r>
              <a:rPr lang="en-US" sz="5000" cap="all" spc="107">
                <a:solidFill>
                  <a:schemeClr val="bg1"/>
                </a:solidFill>
                <a:latin typeface="Franklin Gothic Heavy" panose="020B0903020102020204" pitchFamily="34" charset="0"/>
              </a:rPr>
              <a:t>2: Inspire and Enhance Professional Practice</a:t>
            </a:r>
          </a:p>
        </p:txBody>
      </p:sp>
      <p:sp>
        <p:nvSpPr>
          <p:cNvPr id="6" name="Oval 5">
            <a:extLst>
              <a:ext uri="{FF2B5EF4-FFF2-40B4-BE49-F238E27FC236}">
                <a16:creationId xmlns:a16="http://schemas.microsoft.com/office/drawing/2014/main" id="{62FD9955-F479-FEBC-67DA-9910F499C046}"/>
              </a:ext>
            </a:extLst>
          </p:cNvPr>
          <p:cNvSpPr/>
          <p:nvPr/>
        </p:nvSpPr>
        <p:spPr>
          <a:xfrm>
            <a:off x="12210907"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31</a:t>
            </a:r>
            <a:r>
              <a:rPr kumimoji="0" lang="en-US" sz="40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 country profiles</a:t>
            </a:r>
            <a:r>
              <a:rPr kumimoji="0" lang="en-US" sz="4000" i="0" u="none" strike="noStrike" kern="1200" cap="none" spc="359" normalizeH="0" baseline="0" noProof="0">
                <a:ln>
                  <a:noFill/>
                </a:ln>
                <a:solidFill>
                  <a:srgbClr val="009A96"/>
                </a:solidFill>
                <a:effectLst/>
                <a:uLnTx/>
                <a:uFillTx/>
                <a:latin typeface="Univers" panose="020B0503020202020204" pitchFamily="34" charset="0"/>
                <a:ea typeface="+mn-ea"/>
                <a:cs typeface="+mn-cs"/>
              </a:rPr>
              <a:t> </a:t>
            </a:r>
            <a:r>
              <a:rPr kumimoji="0" lang="en-US" sz="3450" i="0" u="none" strike="noStrike" kern="1200" cap="none" spc="359" normalizeH="0" baseline="0" noProof="0">
                <a:ln>
                  <a:noFill/>
                </a:ln>
                <a:solidFill>
                  <a:srgbClr val="009A96"/>
                </a:solidFill>
                <a:effectLst/>
                <a:uLnTx/>
                <a:uFillTx/>
                <a:latin typeface="Univers" panose="020B0503020202020204" pitchFamily="34" charset="0"/>
                <a:ea typeface="+mn-ea"/>
                <a:cs typeface="+mn-cs"/>
              </a:rPr>
              <a:t>and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6600" b="1" spc="359">
                <a:solidFill>
                  <a:srgbClr val="009A96"/>
                </a:solidFill>
                <a:latin typeface="Univers" panose="020B0503020202020204" pitchFamily="34" charset="0"/>
              </a:rPr>
              <a:t>58</a:t>
            </a:r>
            <a:r>
              <a:rPr lang="en-US" sz="4000" b="1" spc="359">
                <a:solidFill>
                  <a:srgbClr val="009A96"/>
                </a:solidFill>
                <a:latin typeface="Univers" panose="020B0503020202020204" pitchFamily="34" charset="0"/>
              </a:rPr>
              <a:t> SDG stories </a:t>
            </a:r>
            <a:r>
              <a:rPr lang="en-US" sz="3450" spc="359">
                <a:solidFill>
                  <a:srgbClr val="009A96"/>
                </a:solidFill>
                <a:latin typeface="Univers" panose="020B0503020202020204" pitchFamily="34" charset="0"/>
              </a:rPr>
              <a:t>from 36 countries</a:t>
            </a:r>
            <a:endParaRPr kumimoji="0" lang="en-US" sz="3450" i="0" u="none" strike="noStrike" kern="1200" cap="none" spc="359" normalizeH="0" baseline="0" noProof="0">
              <a:ln>
                <a:noFill/>
              </a:ln>
              <a:solidFill>
                <a:srgbClr val="009A96"/>
              </a:solidFill>
              <a:effectLst/>
              <a:uLnTx/>
              <a:uFillTx/>
              <a:latin typeface="Univers" panose="020B0503020202020204" pitchFamily="34" charset="0"/>
              <a:ea typeface="+mn-ea"/>
              <a:cs typeface="+mn-cs"/>
            </a:endParaRPr>
          </a:p>
        </p:txBody>
      </p:sp>
      <p:pic>
        <p:nvPicPr>
          <p:cNvPr id="8" name="Picture 7">
            <a:extLst>
              <a:ext uri="{FF2B5EF4-FFF2-40B4-BE49-F238E27FC236}">
                <a16:creationId xmlns:a16="http://schemas.microsoft.com/office/drawing/2014/main" id="{1F94BCA2-B234-0F04-AA08-753A1C5A4D9E}"/>
              </a:ext>
            </a:extLst>
          </p:cNvPr>
          <p:cNvPicPr>
            <a:picLocks noChangeAspect="1"/>
          </p:cNvPicPr>
          <p:nvPr/>
        </p:nvPicPr>
        <p:blipFill rotWithShape="1">
          <a:blip r:embed="rId2"/>
          <a:srcRect l="10153" r="-77"/>
          <a:stretch/>
        </p:blipFill>
        <p:spPr>
          <a:xfrm>
            <a:off x="719235" y="3304608"/>
            <a:ext cx="5220000" cy="5220000"/>
          </a:xfrm>
          <a:prstGeom prst="flowChartConnector">
            <a:avLst/>
          </a:prstGeom>
        </p:spPr>
      </p:pic>
    </p:spTree>
    <p:extLst>
      <p:ext uri="{BB962C8B-B14F-4D97-AF65-F5344CB8AC3E}">
        <p14:creationId xmlns:p14="http://schemas.microsoft.com/office/powerpoint/2010/main" val="3870876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9A96"/>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p:nvPr/>
        </p:nvSpPr>
        <p:spPr>
          <a:xfrm>
            <a:off x="857094"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400" b="1" spc="359">
                <a:solidFill>
                  <a:srgbClr val="009A96"/>
                </a:solidFill>
                <a:latin typeface="Univers" panose="020B0503020202020204" pitchFamily="34" charset="0"/>
              </a:rPr>
              <a:t>2023 Trend Report Update published</a:t>
            </a:r>
            <a:endParaRPr kumimoji="0" lang="en-US" sz="4000" b="1" i="0" u="none" strike="noStrike" kern="1200" cap="none" spc="359" normalizeH="0" baseline="0" noProof="0">
              <a:ln>
                <a:noFill/>
              </a:ln>
              <a:solidFill>
                <a:srgbClr val="009A96"/>
              </a:solidFill>
              <a:effectLst/>
              <a:uLnTx/>
              <a:uFillTx/>
              <a:latin typeface="Univers" panose="020B0503020202020204" pitchFamily="34" charset="0"/>
              <a:ea typeface="+mn-ea"/>
              <a:cs typeface="+mn-cs"/>
            </a:endParaRPr>
          </a:p>
        </p:txBody>
      </p:sp>
      <p:sp>
        <p:nvSpPr>
          <p:cNvPr id="5" name="TextBox 8">
            <a:extLst>
              <a:ext uri="{FF2B5EF4-FFF2-40B4-BE49-F238E27FC236}">
                <a16:creationId xmlns:a16="http://schemas.microsoft.com/office/drawing/2014/main" id="{FF9A6FCC-7D33-192C-195E-FA51EA176B47}"/>
              </a:ext>
            </a:extLst>
          </p:cNvPr>
          <p:cNvSpPr txBox="1"/>
          <p:nvPr/>
        </p:nvSpPr>
        <p:spPr>
          <a:xfrm>
            <a:off x="838691" y="982066"/>
            <a:ext cx="1659221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2: Inspire and Enhance Professional Practice</a:t>
            </a:r>
          </a:p>
        </p:txBody>
      </p:sp>
      <p:sp>
        <p:nvSpPr>
          <p:cNvPr id="6" name="Oval 5">
            <a:extLst>
              <a:ext uri="{FF2B5EF4-FFF2-40B4-BE49-F238E27FC236}">
                <a16:creationId xmlns:a16="http://schemas.microsoft.com/office/drawing/2014/main" id="{62FD9955-F479-FEBC-67DA-9910F499C046}"/>
              </a:ext>
            </a:extLst>
          </p:cNvPr>
          <p:cNvSpPr/>
          <p:nvPr/>
        </p:nvSpPr>
        <p:spPr>
          <a:xfrm>
            <a:off x="12210907" y="3289368"/>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7</a:t>
            </a:r>
            <a:r>
              <a:rPr kumimoji="0" lang="en-US" sz="4000" i="0" u="none" strike="noStrike" kern="1200" cap="none" spc="359" normalizeH="0" baseline="0" noProof="0">
                <a:ln>
                  <a:noFill/>
                </a:ln>
                <a:solidFill>
                  <a:srgbClr val="009A96"/>
                </a:solidFill>
                <a:effectLst/>
                <a:uLnTx/>
                <a:uFillTx/>
                <a:latin typeface="Univers" panose="020B0503020202020204" pitchFamily="34" charset="0"/>
                <a:ea typeface="+mn-ea"/>
                <a:cs typeface="+mn-cs"/>
              </a:rPr>
              <a:t> Emerging Leaders from </a:t>
            </a:r>
            <a:r>
              <a:rPr kumimoji="0" lang="en-US" sz="6000" b="1" i="0" u="none" strike="noStrike" kern="1200" cap="none" spc="359" normalizeH="0" baseline="0" noProof="0">
                <a:ln>
                  <a:noFill/>
                </a:ln>
                <a:solidFill>
                  <a:srgbClr val="009A96"/>
                </a:solidFill>
                <a:effectLst/>
                <a:uLnTx/>
                <a:uFillTx/>
                <a:latin typeface="Univers" panose="020B0503020202020204" pitchFamily="34" charset="0"/>
                <a:ea typeface="+mn-ea"/>
                <a:cs typeface="+mn-cs"/>
              </a:rPr>
              <a:t>4 </a:t>
            </a:r>
            <a:r>
              <a:rPr kumimoji="0" lang="en-US" sz="4000" i="0" u="none" strike="noStrike" kern="1200" cap="none" spc="359" normalizeH="0" baseline="0" noProof="0">
                <a:ln>
                  <a:noFill/>
                </a:ln>
                <a:solidFill>
                  <a:srgbClr val="009A96"/>
                </a:solidFill>
                <a:effectLst/>
                <a:uLnTx/>
                <a:uFillTx/>
                <a:latin typeface="Univers" panose="020B0503020202020204" pitchFamily="34" charset="0"/>
                <a:ea typeface="+mn-ea"/>
                <a:cs typeface="+mn-cs"/>
              </a:rPr>
              <a:t>different regions</a:t>
            </a:r>
            <a:endParaRPr kumimoji="0" lang="en-US" sz="3350" i="0" u="none" strike="noStrike" kern="1200" cap="none" spc="359" normalizeH="0" baseline="0" noProof="0">
              <a:ln>
                <a:noFill/>
              </a:ln>
              <a:solidFill>
                <a:srgbClr val="009A96"/>
              </a:solidFill>
              <a:effectLst/>
              <a:uLnTx/>
              <a:uFillTx/>
              <a:latin typeface="Univers" panose="020B0503020202020204" pitchFamily="34" charset="0"/>
              <a:ea typeface="+mn-ea"/>
              <a:cs typeface="+mn-cs"/>
            </a:endParaRPr>
          </a:p>
        </p:txBody>
      </p:sp>
      <p:pic>
        <p:nvPicPr>
          <p:cNvPr id="2052" name="Picture 4" descr="IFLA - International Federation of Library Associations and Institutions -  What shapes the shapers? Our latest #IFLATrends update looks at what may be  holding #libraries back in achieving development, why it matters,">
            <a:extLst>
              <a:ext uri="{FF2B5EF4-FFF2-40B4-BE49-F238E27FC236}">
                <a16:creationId xmlns:a16="http://schemas.microsoft.com/office/drawing/2014/main" id="{794916DD-EF0F-5A00-4A42-B460AE1C0B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72" t="2128" r="42443" b="399"/>
          <a:stretch/>
        </p:blipFill>
        <p:spPr bwMode="auto">
          <a:xfrm>
            <a:off x="6534000" y="3289368"/>
            <a:ext cx="5220000" cy="5220000"/>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339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9A96"/>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5A75956F-BD93-3484-768D-482D19A9DCB9}"/>
              </a:ext>
            </a:extLst>
          </p:cNvPr>
          <p:cNvSpPr>
            <a:spLocks noChangeAspect="1"/>
          </p:cNvSpPr>
          <p:nvPr/>
        </p:nvSpPr>
        <p:spPr>
          <a:xfrm>
            <a:off x="838691" y="2782931"/>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3</a:t>
            </a:r>
            <a:r>
              <a:rPr kumimoji="0" lang="en-US" sz="3200" b="1" i="0" u="none" strike="noStrike" kern="1200" cap="none" spc="359" normalizeH="0" baseline="30000" noProof="0" dirty="0">
                <a:ln>
                  <a:noFill/>
                </a:ln>
                <a:solidFill>
                  <a:srgbClr val="009A96"/>
                </a:solidFill>
                <a:effectLst/>
                <a:uLnTx/>
                <a:uFillTx/>
                <a:latin typeface="Univers" panose="020B0503020202020204" pitchFamily="34" charset="0"/>
                <a:ea typeface="+mn-ea"/>
                <a:cs typeface="+mn-cs"/>
              </a:rPr>
              <a:t>rd</a:t>
            </a:r>
            <a:r>
              <a:rPr kumimoji="0" lang="en-US" sz="32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 edition of The World Through Picture Books</a:t>
            </a:r>
          </a:p>
        </p:txBody>
      </p:sp>
      <p:sp>
        <p:nvSpPr>
          <p:cNvPr id="5" name="TextBox 8">
            <a:extLst>
              <a:ext uri="{FF2B5EF4-FFF2-40B4-BE49-F238E27FC236}">
                <a16:creationId xmlns:a16="http://schemas.microsoft.com/office/drawing/2014/main" id="{FF9A6FCC-7D33-192C-195E-FA51EA176B47}"/>
              </a:ext>
            </a:extLst>
          </p:cNvPr>
          <p:cNvSpPr txBox="1"/>
          <p:nvPr/>
        </p:nvSpPr>
        <p:spPr>
          <a:xfrm>
            <a:off x="838691" y="982066"/>
            <a:ext cx="16592216" cy="769441"/>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0" i="0" u="none" strike="noStrike" kern="1200" cap="all" spc="107" normalizeH="0" baseline="0" noProof="0">
                <a:ln>
                  <a:noFill/>
                </a:ln>
                <a:solidFill>
                  <a:prstClr val="white"/>
                </a:solidFill>
                <a:effectLst/>
                <a:uLnTx/>
                <a:uFillTx/>
                <a:latin typeface="Franklin Gothic Heavy" panose="020B0903020102020204" pitchFamily="34" charset="0"/>
                <a:ea typeface="+mn-ea"/>
                <a:cs typeface="+mn-cs"/>
              </a:rPr>
              <a:t>2: Inspire and Enhance Professional Practice</a:t>
            </a:r>
          </a:p>
        </p:txBody>
      </p:sp>
      <p:sp>
        <p:nvSpPr>
          <p:cNvPr id="6" name="Oval 5">
            <a:extLst>
              <a:ext uri="{FF2B5EF4-FFF2-40B4-BE49-F238E27FC236}">
                <a16:creationId xmlns:a16="http://schemas.microsoft.com/office/drawing/2014/main" id="{62FD9955-F479-FEBC-67DA-9910F499C046}"/>
              </a:ext>
            </a:extLst>
          </p:cNvPr>
          <p:cNvSpPr>
            <a:spLocks noChangeAspect="1"/>
          </p:cNvSpPr>
          <p:nvPr/>
        </p:nvSpPr>
        <p:spPr>
          <a:xfrm>
            <a:off x="6515598" y="2782931"/>
            <a:ext cx="5220000" cy="52200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5 </a:t>
            </a:r>
            <a:r>
              <a:rPr kumimoji="0" lang="en-US" sz="32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Standards under revision, </a:t>
            </a:r>
            <a:r>
              <a:rPr kumimoji="0" lang="en-US" sz="40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15</a:t>
            </a:r>
            <a:r>
              <a:rPr kumimoji="0" lang="en-US" sz="3200" b="1" i="0" u="none" strike="noStrike" kern="1200" cap="none" spc="359" normalizeH="0" baseline="0" noProof="0" dirty="0">
                <a:ln>
                  <a:noFill/>
                </a:ln>
                <a:solidFill>
                  <a:srgbClr val="009A96"/>
                </a:solidFill>
                <a:effectLst/>
                <a:uLnTx/>
                <a:uFillTx/>
                <a:latin typeface="Univers" panose="020B0503020202020204" pitchFamily="34" charset="0"/>
                <a:ea typeface="+mn-ea"/>
                <a:cs typeface="+mn-cs"/>
              </a:rPr>
              <a:t> others in development</a:t>
            </a:r>
          </a:p>
        </p:txBody>
      </p:sp>
      <p:pic>
        <p:nvPicPr>
          <p:cNvPr id="2" name="Picture 1">
            <a:extLst>
              <a:ext uri="{FF2B5EF4-FFF2-40B4-BE49-F238E27FC236}">
                <a16:creationId xmlns:a16="http://schemas.microsoft.com/office/drawing/2014/main" id="{E1C0BB42-BE13-90B8-4489-3D73B232D4E1}"/>
              </a:ext>
            </a:extLst>
          </p:cNvPr>
          <p:cNvPicPr>
            <a:picLocks noChangeAspect="1"/>
          </p:cNvPicPr>
          <p:nvPr/>
        </p:nvPicPr>
        <p:blipFill rotWithShape="1">
          <a:blip r:embed="rId2"/>
          <a:srcRect b="25851"/>
          <a:stretch/>
        </p:blipFill>
        <p:spPr>
          <a:xfrm>
            <a:off x="12192505" y="2782931"/>
            <a:ext cx="5220000" cy="5220000"/>
          </a:xfrm>
          <a:prstGeom prst="ellipse">
            <a:avLst/>
          </a:prstGeom>
        </p:spPr>
      </p:pic>
    </p:spTree>
    <p:extLst>
      <p:ext uri="{BB962C8B-B14F-4D97-AF65-F5344CB8AC3E}">
        <p14:creationId xmlns:p14="http://schemas.microsoft.com/office/powerpoint/2010/main" val="26425104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7C145A9EDF4E4DA853B352671D5B87" ma:contentTypeVersion="10" ma:contentTypeDescription="Create a new document." ma:contentTypeScope="" ma:versionID="90509bb5d5085084b10cff7fea3258cf">
  <xsd:schema xmlns:xsd="http://www.w3.org/2001/XMLSchema" xmlns:xs="http://www.w3.org/2001/XMLSchema" xmlns:p="http://schemas.microsoft.com/office/2006/metadata/properties" xmlns:ns2="d377c729-f424-41be-931b-5f54e6e5864a" xmlns:ns3="b2217134-7027-4529-b5cd-304cdf02589a" targetNamespace="http://schemas.microsoft.com/office/2006/metadata/properties" ma:root="true" ma:fieldsID="c9393930eaa52e6d44c5e0113b7ce215" ns2:_="" ns3:_="">
    <xsd:import namespace="d377c729-f424-41be-931b-5f54e6e5864a"/>
    <xsd:import namespace="b2217134-7027-4529-b5cd-304cdf02589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7c729-f424-41be-931b-5f54e6e586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217134-7027-4529-b5cd-304cdf02589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83454D-DD5B-4DC5-A25E-BD4D351E70DD}">
  <ds:schemaRefs>
    <ds:schemaRef ds:uri="http://schemas.microsoft.com/sharepoint/v3/contenttype/forms"/>
  </ds:schemaRefs>
</ds:datastoreItem>
</file>

<file path=customXml/itemProps2.xml><?xml version="1.0" encoding="utf-8"?>
<ds:datastoreItem xmlns:ds="http://schemas.openxmlformats.org/officeDocument/2006/customXml" ds:itemID="{6BC18D5F-F029-4BF9-AB1C-F813767F23DD}">
  <ds:schemaRefs>
    <ds:schemaRef ds:uri="b2217134-7027-4529-b5cd-304cdf02589a"/>
    <ds:schemaRef ds:uri="d377c729-f424-41be-931b-5f54e6e5864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5E20B5-F5EF-4483-9368-5172D786EF1C}">
  <ds:schemaRefs>
    <ds:schemaRef ds:uri="http://purl.org/dc/terms/"/>
    <ds:schemaRef ds:uri="http://purl.org/dc/elements/1.1/"/>
    <ds:schemaRef ds:uri="http://purl.org/dc/dcmitype/"/>
    <ds:schemaRef ds:uri="b2217134-7027-4529-b5cd-304cdf02589a"/>
    <ds:schemaRef ds:uri="http://schemas.microsoft.com/office/infopath/2007/PartnerControls"/>
    <ds:schemaRef ds:uri="http://schemas.microsoft.com/office/2006/documentManagement/types"/>
    <ds:schemaRef ds:uri="http://schemas.openxmlformats.org/package/2006/metadata/core-properties"/>
    <ds:schemaRef ds:uri="d377c729-f424-41be-931b-5f54e6e5864a"/>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1015</Words>
  <Application>Microsoft Office PowerPoint</Application>
  <PresentationFormat>Custom</PresentationFormat>
  <Paragraphs>123</Paragraphs>
  <Slides>22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Univers 1 Bold</vt:lpstr>
      <vt:lpstr>Univers</vt:lpstr>
      <vt:lpstr>Franklin Gothic Heavy</vt:lpstr>
      <vt:lpstr>Univers 1</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IFLA Slide deck 2023</dc:title>
  <dc:creator>Vesna Vuksan</dc:creator>
  <cp:lastModifiedBy>Stephen Wyber</cp:lastModifiedBy>
  <cp:revision>1</cp:revision>
  <dcterms:created xsi:type="dcterms:W3CDTF">2006-08-16T00:00:00Z</dcterms:created>
  <dcterms:modified xsi:type="dcterms:W3CDTF">2024-04-17T08:21:15Z</dcterms:modified>
  <dc:identifier>DAFYl8dUR6g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0x0101001A7C145A9EDF4E4DA853B352671D5B87</vt:lpwstr>
  </property>
  <property fmtid="{D5CDD505-2E9C-101B-9397-08002B2CF9AE}" pid="3" name="MediaServiceImageTags">
    <vt:lpwstr/>
  </property>
</Properties>
</file>