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2" r:id="rId5"/>
    <p:sldId id="257" r:id="rId6"/>
    <p:sldId id="259" r:id="rId7"/>
    <p:sldId id="258" r:id="rId8"/>
    <p:sldId id="260" r:id="rId9"/>
    <p:sldId id="261" r:id="rId10"/>
  </p:sldIdLst>
  <p:sldSz cx="12192000" cy="6858000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F8C452D-9DAD-8E0A-476A-832EC3AE37FA}" name="Stephen Wyber" initials="SW" userId="S::Stephen.Wyber@ifla.org::2dc956e4-9658-4eec-b3f0-a7fc028dcaa9" providerId="AD"/>
  <p188:author id="{3BA8F6C0-0512-BC2E-D449-D545951AD2A4}" name="Kristine Paberza" initials="KP" userId="S::Kristine.Paberza@ifla.org::dfc7b6b9-e39e-461a-94d7-a5f1ee717d04" providerId="AD"/>
  <p188:author id="{FBEAE1D7-70B9-9B03-4E8A-6384CED9E5D3}" name="Stephen Wyber" initials="SW" userId="S::stephen.wyber@ifla.org::2dc956e4-9658-4eec-b3f0-a7fc028dcaa9" providerId="AD"/>
  <p188:author id="{D2B640F4-BE04-FA20-E261-2DA26F040656}" name="Sharon Memis" initials="SM" userId="S::Sharon.Memis@ifla.org::8d1d5573-d9fd-4ac3-9a40-43ffec98825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1924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8ABC7-D40E-84D7-6656-C32A7AF52D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340D96-8A74-E98E-9803-26044E5945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48D8C-0E07-68B5-EC4D-0F99172FF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F345B-7A45-4853-B65A-F82B5A16987B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F6F65-5B2B-5825-1A1A-57363A46C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89A48-0595-FF67-998B-1220E65F1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E488-82AC-4F87-BC23-0173576F4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831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D6D43-17A3-FA38-F054-F03EEE799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90B90B-8F23-94CF-D8F0-62BB97155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F8DF2-15E7-8D28-94EB-D13CF2160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F345B-7A45-4853-B65A-F82B5A16987B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F031A4-F2BE-8A2B-97BE-883BA9D34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61A12-241F-ED16-3DA0-0EBCBDEDF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E488-82AC-4F87-BC23-0173576F4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16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7BD068-1BC6-CECE-1DDB-9C5C6E2797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13004A-D64B-BF5F-D8D2-C6C77D1D5A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C8A8E-3F94-88B2-6186-5930274CC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F345B-7A45-4853-B65A-F82B5A16987B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C419A-8A5B-5AA2-D3BB-A2087561E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D6AAC-E0D8-C6DE-7173-8952BDC11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E488-82AC-4F87-BC23-0173576F4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235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2F741-3BBC-8F70-0016-AC4FBF661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31026-CD4B-CC2A-8562-1F0F7AD5C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F6B10-7566-E54D-FE68-4106C109C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F345B-7A45-4853-B65A-F82B5A16987B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9C09C-5755-0073-9D22-FD9D4FBEA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051BE-7F48-F3FC-9291-80E974EBA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E488-82AC-4F87-BC23-0173576F4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619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F57DD-793A-0C63-D66D-9A28B183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3EE868-83A3-4E3F-37A0-3398C5734D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50855-BC84-FE39-8FD9-719895FF4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F345B-7A45-4853-B65A-F82B5A16987B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73781-29E4-3E7A-F4B5-3FA074EA3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BEBC8-14A7-281A-5543-08815E23F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E488-82AC-4F87-BC23-0173576F4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886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D7B4E-1FA3-B999-0B21-52A0F79C8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419FF-6682-011E-E534-BF0BC4F73E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F980C1-14D3-1C67-A85B-39D1FB203B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7A5878-E989-E44D-C868-85D52064B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F345B-7A45-4853-B65A-F82B5A16987B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532BFE-64B7-4CD1-8F9D-6D63E8AF4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AA78F9-C3A0-1090-1140-0180071E5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E488-82AC-4F87-BC23-0173576F4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610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6C535-7CF7-7514-464D-5E5EFE54E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CC7BDC-5508-E924-E5C9-C008A6E398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6E4B74-7A0C-7816-029F-CE4F8D62D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121805-689C-2679-CB59-9D119F3C1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50200E-EDCD-C55F-8A8F-83A03C0414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1268E5-4889-C245-9598-144C69B5F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F345B-7A45-4853-B65A-F82B5A16987B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827DCA-B4EC-6DCB-CEBE-A7BBC1D6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55AAC6-F87A-834F-0FC5-94EB75BAA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E488-82AC-4F87-BC23-0173576F4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42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24BFB-0758-7E97-5447-1711E2F41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283C3D-D36E-2FE5-4C73-56ACAED54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F345B-7A45-4853-B65A-F82B5A16987B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AE0242-E15A-83B0-F545-3081F2F5A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7A6344-B2CC-13AF-A8E7-C0D696444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E488-82AC-4F87-BC23-0173576F4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223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305C8B-CCA3-B18B-4D98-080A69E66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F345B-7A45-4853-B65A-F82B5A16987B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E2875-53A0-AE4A-BAE2-2BEF34758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3890D-0F8C-700D-AB86-08F0600BE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E488-82AC-4F87-BC23-0173576F4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481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5D83D-793F-0254-1CD7-1A49D6AF1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0A822-A57B-D833-BCCA-C35013C9F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3DB9A2-94D5-DE98-2E6F-3E33D06C28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8FA7D0-697D-C352-6053-4F40048FA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F345B-7A45-4853-B65A-F82B5A16987B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E6493E-1F73-6A89-272A-6BE5D0C58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9F0276-1EA3-7C68-46C0-9E5A41BC0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E488-82AC-4F87-BC23-0173576F4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211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6FD-3175-EE18-3CB3-3780776A7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6FEA9E-534E-7451-E3E3-F002CDCDAA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65144A-55F5-4EC4-4AB5-B160807E8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058F99-EB4E-F6DF-719F-06C681D43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F345B-7A45-4853-B65A-F82B5A16987B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A088BC-E099-351D-07B5-88440D4FB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008851-0CD9-9DB0-4A74-6A0A0E9B9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E488-82AC-4F87-BC23-0173576F4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305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396AAF-2503-643A-7265-337815034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Нажмите, чтобы отредактировать стиль заголовка мастера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1DAC45-9CD7-A370-88F3-0CCB6E4F1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Нажмите для редактирования стилей основного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5ABA0-6744-2532-DB83-00C2193C8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2F345B-7A45-4853-B65A-F82B5A16987B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37789-147B-8A26-9E70-424476CF2C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E0BE5D-FF19-55EB-A019-B82CDD53C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63E488-82AC-4F87-BC23-0173576F40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21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31189F-2587-112E-34E9-7E9B44108145}"/>
              </a:ext>
            </a:extLst>
          </p:cNvPr>
          <p:cNvSpPr txBox="1"/>
          <p:nvPr/>
        </p:nvSpPr>
        <p:spPr>
          <a:xfrm>
            <a:off x="571715" y="997949"/>
            <a:ext cx="11048570" cy="26314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100"/>
              <a:t>ИФЛА основана на убеждении, что мы - библиотечные ассоциации, библиотеки, профессионалы библиотечного и информационного дела и другие - можем сделать больше вместе, работая на международном уровне, чем порознь. В частности:</a:t>
            </a:r>
          </a:p>
          <a:p>
            <a:endParaRPr lang="nl-NL" sz="1100"/>
          </a:p>
          <a:p>
            <a:pPr marL="342900" indent="-342900">
              <a:buFont typeface="+mj-lt"/>
              <a:buAutoNum type="arabicPeriod"/>
            </a:pPr>
            <a:r>
              <a:rPr lang="nl-NL" sz="1100"/>
              <a:t>У нас достаточно общего в плане задач, которые мы стремимся решить, ценностей, которых мы придерживаемся, и проблем, с которыми мы сталкиваемся, чтобы считать возможным и ценным обмен опытом и разработку стандартов, руководств и других общих ориентиров на международном уровне.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100"/>
              <a:t>Библиотеки могут наилучшим образом поддерживать пользователей и более широкие сообщества в глобальной информационной среде путем практического сотрудничества. Этому способствуют структуры и инструменты, которые упрощают сотрудничество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100"/>
              <a:t>Дискуссии и решения, принимаемые на глобальном уровне, не только затрагивают библиотеки, но и выигрывают от их вклада. Важно, чтобы за столом переговоров звучал голос библиотеки.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100"/>
              <a:t>Мы можем наладить партнерские отношения на глобальном уровне, которые принесут пользу библиотечным ассоциациям, учреждениям и их сотрудникам во всем мире.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100"/>
              <a:t>У нас есть обязательства друг перед другом и чувство солидарности, которые можно воплотить в жизнь с помощью международных действий.</a:t>
            </a:r>
          </a:p>
          <a:p>
            <a:endParaRPr lang="en-GB" sz="1100"/>
          </a:p>
          <a:p>
            <a:r>
              <a:rPr lang="en-GB" sz="1100"/>
              <a:t>Эта стратегия направлена на реализацию нашей миссии и реализацию нашего потенциала, чтобы изменить к лучшему глобальную библиотечную сферу и те сообщества, которым она служит.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3B4D0F-96C7-B3FB-AA0C-B838EF375BC1}"/>
              </a:ext>
            </a:extLst>
          </p:cNvPr>
          <p:cNvSpPr txBox="1"/>
          <p:nvPr/>
        </p:nvSpPr>
        <p:spPr>
          <a:xfrm>
            <a:off x="571715" y="413174"/>
            <a:ext cx="11048570" cy="46166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b="1"/>
              <a:t>Зачем сотрудничать на международном уровне?</a:t>
            </a:r>
            <a:endParaRPr lang="en-GB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61356D-2BAF-A956-412F-A27DC3CF60FD}"/>
              </a:ext>
            </a:extLst>
          </p:cNvPr>
          <p:cNvSpPr txBox="1"/>
          <p:nvPr/>
        </p:nvSpPr>
        <p:spPr>
          <a:xfrm>
            <a:off x="571715" y="4589779"/>
            <a:ext cx="11048570" cy="195438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/>
              <a:t>В Стратегии изложена наша теория изменений, согласно которой действия ИФЛА - через ее волонтерские группы, привлечение членов, штаб-квартиру и за ее пределами - приводят к реальным результатам, и в частности к тому, какими должны быть результаты нашей работы для глобальной библиотечной сферы. </a:t>
            </a:r>
          </a:p>
          <a:p>
            <a:endParaRPr lang="en-GB" sz="1100"/>
          </a:p>
          <a:p>
            <a:r>
              <a:rPr lang="en-GB" sz="1100"/>
              <a:t>Все подразделения ИФЛА могут внести свой вклад во все области воздействия, и это следует учитывать при разработке планов действий. Более того, различные области воздействия взаимно поддерживают друг друга - их не следует рассматривать как работающие независимо или изолированно. Кроме того, существует множество способов использования данной стратегии - от понимания ИФЛА до выявления возможностей для взаимодействия и даже в качестве структуры для других стратегий.</a:t>
            </a:r>
          </a:p>
          <a:p>
            <a:endParaRPr lang="en-GB" sz="1100"/>
          </a:p>
          <a:p>
            <a:r>
              <a:rPr lang="en-GB" sz="1100"/>
              <a:t>ИФЛА также разработает приборную панель, включающую показатели результатов и ключевые показатели эффективности, чтобы можно было отслеживать прогресс. </a:t>
            </a:r>
          </a:p>
          <a:p>
            <a:endParaRPr lang="en-GB" sz="1100"/>
          </a:p>
          <a:p>
            <a:r>
              <a:rPr lang="en-GB" sz="1100"/>
              <a:t>Наконец, в дополнение к стратегии мы разработаем планы на 1 год, включая ориентировочное планирование на 2 года, чтобы сделать наши действия более конкретными.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8CA071-2C6F-9396-406E-516CA6EC1EA1}"/>
              </a:ext>
            </a:extLst>
          </p:cNvPr>
          <p:cNvSpPr txBox="1"/>
          <p:nvPr/>
        </p:nvSpPr>
        <p:spPr>
          <a:xfrm>
            <a:off x="571715" y="4005004"/>
            <a:ext cx="11048570" cy="46166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b="1"/>
              <a:t>Как читать эту Стратегию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1312623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C3C0E-04D2-492B-6C9D-415FB0979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B3F8F1-0B52-BD7B-9CFE-A51D0249FC33}"/>
              </a:ext>
            </a:extLst>
          </p:cNvPr>
          <p:cNvSpPr txBox="1"/>
          <p:nvPr/>
        </p:nvSpPr>
        <p:spPr>
          <a:xfrm>
            <a:off x="766715" y="78102"/>
            <a:ext cx="10802620" cy="30777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/>
              <a:t>Видение</a:t>
            </a:r>
            <a:r>
              <a:rPr lang="nl-NL" sz="1400"/>
              <a:t>: устойчивое будущее для всех с помощью знаний и информации</a:t>
            </a:r>
            <a:endParaRPr lang="en-GB" sz="1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391B6E-ADB0-F323-E70D-C4826FF43B71}"/>
              </a:ext>
            </a:extLst>
          </p:cNvPr>
          <p:cNvSpPr txBox="1"/>
          <p:nvPr/>
        </p:nvSpPr>
        <p:spPr>
          <a:xfrm>
            <a:off x="766710" y="593911"/>
            <a:ext cx="10802620" cy="73866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/>
              <a:t>Как этого добиться</a:t>
            </a:r>
            <a:r>
              <a:rPr lang="en-GB" sz="1400"/>
              <a:t>: библиотеки, их сотрудники и ассоциации по всему миру обладают возможностями, контактами, уверенностью и устойчивостью, чтобы реализовать свой потенциал для обеспечения устойчивого развития в быстро меняющемся мире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C87E05-6A17-D35A-4AEE-E41C9D1338A1}"/>
              </a:ext>
            </a:extLst>
          </p:cNvPr>
          <p:cNvSpPr txBox="1"/>
          <p:nvPr/>
        </p:nvSpPr>
        <p:spPr>
          <a:xfrm>
            <a:off x="1841683" y="3532975"/>
            <a:ext cx="3178067" cy="195438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100" b="1"/>
              <a:t>Динамично развивающиеся международные профессиональные сообщества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/>
              <a:t>Разнообразные, высокоэффективные группы добровольцев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/>
              <a:t>Динамичные сообщества практиков, предлагающие широкие возможности участия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/>
              <a:t>Широкий круг участников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/>
              <a:t>Стандарты мирового класса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/>
              <a:t>Пространства и места для общения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029050-4FCC-EBE9-0980-CD12D6DC38EA}"/>
              </a:ext>
            </a:extLst>
          </p:cNvPr>
          <p:cNvSpPr txBox="1"/>
          <p:nvPr/>
        </p:nvSpPr>
        <p:spPr>
          <a:xfrm>
            <a:off x="766709" y="3514742"/>
            <a:ext cx="881537" cy="212365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nl-NL" sz="1100" b="1"/>
          </a:p>
          <a:p>
            <a:endParaRPr lang="nl-NL" sz="1100" b="1"/>
          </a:p>
          <a:p>
            <a:r>
              <a:rPr lang="nl-NL" sz="1100" b="1"/>
              <a:t>Что ИФЛА будет делать для того, чтобы это произошло</a:t>
            </a:r>
          </a:p>
          <a:p>
            <a:endParaRPr lang="nl-NL" sz="1100" b="1"/>
          </a:p>
          <a:p>
            <a:endParaRPr lang="en-GB" sz="1100"/>
          </a:p>
          <a:p>
            <a:endParaRPr lang="en-GB" sz="11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A99E05-DCEC-800E-9907-3A3724C8A61F}"/>
              </a:ext>
            </a:extLst>
          </p:cNvPr>
          <p:cNvSpPr txBox="1"/>
          <p:nvPr/>
        </p:nvSpPr>
        <p:spPr>
          <a:xfrm>
            <a:off x="766709" y="1357933"/>
            <a:ext cx="881537" cy="1785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nl-NL" sz="1100" b="1"/>
          </a:p>
          <a:p>
            <a:r>
              <a:rPr lang="nl-NL" sz="1100" b="1"/>
              <a:t>Что это значит для глобальной библиотечной сферы</a:t>
            </a:r>
            <a:endParaRPr lang="en-GB" sz="1100"/>
          </a:p>
          <a:p>
            <a:endParaRPr lang="en-GB" sz="11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BD554C-5D14-AABF-9922-A77A30D53074}"/>
              </a:ext>
            </a:extLst>
          </p:cNvPr>
          <p:cNvSpPr txBox="1"/>
          <p:nvPr/>
        </p:nvSpPr>
        <p:spPr>
          <a:xfrm>
            <a:off x="5116469" y="3539496"/>
            <a:ext cx="3178067" cy="161582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100" b="1" dirty="0"/>
              <a:t>Библиотеки признаны, представлены и ценятся как партнеры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Эффективная деятельность по обеспечению признания и поддержки библиотек на международном пространстве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Широкая и конструктивная сеть среди партнеров и заинтересованных сторон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Сильные ценности, идейное лидерство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5D8E53-52AD-EE61-C1A9-A000EE7A0C29}"/>
              </a:ext>
            </a:extLst>
          </p:cNvPr>
          <p:cNvSpPr txBox="1"/>
          <p:nvPr/>
        </p:nvSpPr>
        <p:spPr>
          <a:xfrm>
            <a:off x="8391254" y="3539496"/>
            <a:ext cx="3178067" cy="195438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b="1"/>
              <a:t>Библиотеки получают возможность осуществлять значимые изменения на всех уровнях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/>
              <a:t>Региональные структуры обеспечивают сильное региональное мнение, четкие планы работы и скоординированные действия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/>
              <a:t>Актуальное и эффективное обучение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/>
              <a:t>Поддержка ассоциаций и более широких областей как инфраструктуры для изменений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12689B-A8CC-663C-AA9C-B6ADBD04AC11}"/>
              </a:ext>
            </a:extLst>
          </p:cNvPr>
          <p:cNvSpPr txBox="1"/>
          <p:nvPr/>
        </p:nvSpPr>
        <p:spPr>
          <a:xfrm>
            <a:off x="1841683" y="5573371"/>
            <a:ext cx="9712848" cy="60016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100" b="1" dirty="0"/>
              <a:t>Вкладчик: Обеспечение будущего ИФЛА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Создание партнерств и управление ими/прозрачность и надлежащее управление/эффективное выполнение/хорошо управляемая штаб-квартира/направленность на воздействие/устойчивость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22971E-F8AD-20D9-F043-69DAFDEE28C3}"/>
              </a:ext>
            </a:extLst>
          </p:cNvPr>
          <p:cNvSpPr txBox="1"/>
          <p:nvPr/>
        </p:nvSpPr>
        <p:spPr>
          <a:xfrm>
            <a:off x="1842327" y="1364957"/>
            <a:ext cx="3178067" cy="127727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100" b="1" dirty="0" err="1"/>
              <a:t>Инновационная</a:t>
            </a:r>
            <a:r>
              <a:rPr lang="nl-NL" sz="1100" b="1" dirty="0"/>
              <a:t>, </a:t>
            </a:r>
            <a:r>
              <a:rPr lang="nl-NL" sz="1100" b="1" dirty="0" err="1"/>
              <a:t>эффективная</a:t>
            </a:r>
            <a:r>
              <a:rPr lang="nl-NL" sz="1100" b="1" dirty="0"/>
              <a:t>, </a:t>
            </a:r>
            <a:r>
              <a:rPr lang="nl-NL" sz="1100" b="1" dirty="0" err="1"/>
              <a:t>этичная </a:t>
            </a:r>
            <a:r>
              <a:rPr lang="nl-NL" sz="1100" b="1" dirty="0"/>
              <a:t>профессиональная </a:t>
            </a:r>
            <a:r>
              <a:rPr lang="nl-NL" sz="1100" b="1" dirty="0" err="1"/>
              <a:t>практика</a:t>
            </a:r>
            <a:endParaRPr lang="nl-NL" sz="1100" b="1"/>
          </a:p>
          <a:p>
            <a:r>
              <a:rPr lang="en-GB" sz="1100" dirty="0"/>
              <a:t>Работники библиотек и информационных служб развивают знания и получают доступ к инструментам, которые максимально повышают их способность выполнять свою миссию на благо общества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199729-946A-7E54-0E85-860E4E29E181}"/>
              </a:ext>
            </a:extLst>
          </p:cNvPr>
          <p:cNvSpPr txBox="1"/>
          <p:nvPr/>
        </p:nvSpPr>
        <p:spPr>
          <a:xfrm>
            <a:off x="5114741" y="1360603"/>
            <a:ext cx="3178067" cy="1446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100" b="1" dirty="0"/>
              <a:t>Эффективное взаимодействие с заинтересованными сторонами и сообществами</a:t>
            </a:r>
          </a:p>
          <a:p>
            <a:r>
              <a:rPr lang="en-GB" sz="1100" dirty="0"/>
              <a:t>Библиотечные и информационные работники повсеместно обладают уверенностью, навыками и ресурсами, чтобы доказать необходимость надлежащей поддержки библиотек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BC7BFE-5F9B-F464-04B2-7E6A6903CD1E}"/>
              </a:ext>
            </a:extLst>
          </p:cNvPr>
          <p:cNvSpPr txBox="1"/>
          <p:nvPr/>
        </p:nvSpPr>
        <p:spPr>
          <a:xfrm>
            <a:off x="8392554" y="1382069"/>
            <a:ext cx="3178067" cy="110799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100" b="1"/>
              <a:t>Структуры и потенциал для достижения целей развития</a:t>
            </a:r>
          </a:p>
          <a:p>
            <a:r>
              <a:rPr lang="nl-NL" sz="1100"/>
              <a:t>Библиотечные и информационные работники всех уровней имеют структуры и сети, необходимые для сотрудничества в целях реализации и оценки успеха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82E3DC-1DF4-4C07-1061-62E8127B7FB1}"/>
              </a:ext>
            </a:extLst>
          </p:cNvPr>
          <p:cNvSpPr txBox="1"/>
          <p:nvPr/>
        </p:nvSpPr>
        <p:spPr>
          <a:xfrm>
            <a:off x="1843792" y="2868075"/>
            <a:ext cx="9712848" cy="43088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100" b="1" dirty="0"/>
              <a:t>Участие в международной библиотечной деятельности является одним из основных направлений работы библиотечных ассоциаций, библиотек и библиотечно-информационных работников</a:t>
            </a:r>
            <a:endParaRPr lang="en-GB" sz="11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7E516F-8D34-94A4-A36C-C9539AB42A01}"/>
              </a:ext>
            </a:extLst>
          </p:cNvPr>
          <p:cNvSpPr txBox="1"/>
          <p:nvPr/>
        </p:nvSpPr>
        <p:spPr>
          <a:xfrm>
            <a:off x="766709" y="6379788"/>
            <a:ext cx="10802613" cy="33855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600" b="1"/>
              <a:t>ПОКАЗАТЕЛИ УСПЕХА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1172637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BFE177-945D-C026-7A7A-4812FE3E7293}"/>
              </a:ext>
            </a:extLst>
          </p:cNvPr>
          <p:cNvSpPr txBox="1"/>
          <p:nvPr/>
        </p:nvSpPr>
        <p:spPr>
          <a:xfrm>
            <a:off x="325337" y="220187"/>
            <a:ext cx="11541326" cy="1046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400" b="1"/>
              <a:t>Область воздействия 1: Жизнеспособные, глобальные профессиональные сообщества</a:t>
            </a:r>
          </a:p>
          <a:p>
            <a:r>
              <a:rPr lang="en-GB" sz="1200" i="1"/>
              <a:t>Решающее значение для нашей способности осуществлять изменения имеет наше сообщество членов и волонтеров. Как глобальная организация библиотек мы имеем уникальную возможность предоставлять пространство и поддержку для обмена опытом, обучения и вдохновения, а также для разработки соответствующих стандартов и рекомендаций. Благодаря этому мы помогаем библиотекам во всем мире предоставлять наилучшие услуги своим сообществам, а также реализовывать возможности, открывающиеся благодаря принадлежности к глобальной организации.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8A1BB1-FF24-1C83-C149-2DA436D1ADB1}"/>
              </a:ext>
            </a:extLst>
          </p:cNvPr>
          <p:cNvSpPr txBox="1"/>
          <p:nvPr/>
        </p:nvSpPr>
        <p:spPr>
          <a:xfrm>
            <a:off x="346509" y="1744252"/>
            <a:ext cx="11541326" cy="104644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/>
              <a:t>Наша работа здесь включает в себя: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/>
              <a:t>Создание динамичных и высокоэффективных волонтерских групп, выступающих в качестве пространства для обучения и инкубаторов новых идей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/>
              <a:t>Поддержание и расширение состава участников, которые вносят свой опыт и энергию в эту область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/>
              <a:t>Развитие активных и вовлеченных сообществ, позволяющих всем представителям нашей сферы найти свое место в нашей работе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/>
              <a:t>Утверждение и создание стандартов и руководящих принципов мирового класса, способствующих постоянному развитию и международной работе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652E24-163A-C640-739F-6A485C69A6E8}"/>
              </a:ext>
            </a:extLst>
          </p:cNvPr>
          <p:cNvSpPr txBox="1"/>
          <p:nvPr/>
        </p:nvSpPr>
        <p:spPr>
          <a:xfrm>
            <a:off x="346509" y="3268317"/>
            <a:ext cx="11541326" cy="86177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/>
              <a:t>Что это значит </a:t>
            </a:r>
            <a:r>
              <a:rPr lang="en-US" sz="1400" b="1"/>
              <a:t>для глобальной библиотечной сферы</a:t>
            </a:r>
          </a:p>
          <a:p>
            <a:r>
              <a:rPr lang="en-GB" sz="1200"/>
              <a:t>Библиотеки и библиотечно-информационные работники во всем мире пользуются широким спектром возможностей для обучения, развития и внесения вклада в развитие, а также актуальными и доступными инструментами. Все вместе мы можем работать сообща, объединяя учреждения, коллекции и услуги для дальнейшего достижения цели международного доступа к информации.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ACD8D8-A3FF-A9B4-2019-FEF2385A4708}"/>
              </a:ext>
            </a:extLst>
          </p:cNvPr>
          <p:cNvSpPr txBox="1"/>
          <p:nvPr/>
        </p:nvSpPr>
        <p:spPr>
          <a:xfrm>
            <a:off x="346509" y="4542795"/>
            <a:ext cx="11541326" cy="86177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/>
              <a:t>Мы знаем, что добились успеха, если</a:t>
            </a:r>
          </a:p>
          <a:p>
            <a:r>
              <a:rPr lang="nl-NL" sz="1200"/>
              <a:t>Наши волонтерские группы разрабатывают и реализуют мероприятия, которые повышают способность области к изменениям. Наше членство растет, особенно в тех областях, где мы в настоящее время недопредставлены, и члены не только активно участвуют, но и применяют результаты своего участия в работе ИФЛА и делятся ими. Высококачественные и современные стандарты активно используются библиотеками по всему миру. </a:t>
            </a:r>
            <a:endParaRPr lang="en-GB"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6D0889-D96B-50D2-5BF4-355FFB6EBFA1}"/>
              </a:ext>
            </a:extLst>
          </p:cNvPr>
          <p:cNvSpPr txBox="1"/>
          <p:nvPr/>
        </p:nvSpPr>
        <p:spPr>
          <a:xfrm>
            <a:off x="346508" y="5827547"/>
            <a:ext cx="11541325" cy="67710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/>
              <a:t>Для отслеживания прогресса мы используем следующие показатели:</a:t>
            </a:r>
          </a:p>
          <a:p>
            <a:r>
              <a:rPr lang="en-GB" sz="1200"/>
              <a:t>Чистая оценка членов организации; скачивание стандартов и материалов ИФЛА и результаты опросов пользователей; опросы волонтеров; показатели разнообразия среди волонтеров; показатели возможностей и уверенности среди волонтеров.</a:t>
            </a:r>
          </a:p>
        </p:txBody>
      </p:sp>
    </p:spTree>
    <p:extLst>
      <p:ext uri="{BB962C8B-B14F-4D97-AF65-F5344CB8AC3E}">
        <p14:creationId xmlns:p14="http://schemas.microsoft.com/office/powerpoint/2010/main" val="190635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BFE177-945D-C026-7A7A-4812FE3E7293}"/>
              </a:ext>
            </a:extLst>
          </p:cNvPr>
          <p:cNvSpPr txBox="1"/>
          <p:nvPr/>
        </p:nvSpPr>
        <p:spPr>
          <a:xfrm>
            <a:off x="346509" y="238124"/>
            <a:ext cx="11541326" cy="104644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/>
              <a:t>Область воздействия 2: Библиотеки признают, уважают и ценят как партнеров повсюду.</a:t>
            </a:r>
          </a:p>
          <a:p>
            <a:r>
              <a:rPr lang="en-GB" sz="1200" i="1"/>
              <a:t>Мы сможем реализовать потенциал библиотек в изменении общества только в том случае, если добьемся принятия законов и выделения необходимых нам ресурсов путем эффективной пропаганды и создания партнерств. Это требует скоординированной работы на всех уровнях - от решительного и широкого признания роли библиотек в глобальном политическом пространстве до создания возможностей и расширения прав и возможностей библиотек на местном уровне. Мы также должны быть сильным партнером, способным говорить на языке других заинтересованных сторон.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8A1BB1-FF24-1C83-C149-2DA436D1ADB1}"/>
              </a:ext>
            </a:extLst>
          </p:cNvPr>
          <p:cNvSpPr txBox="1"/>
          <p:nvPr/>
        </p:nvSpPr>
        <p:spPr>
          <a:xfrm>
            <a:off x="346509" y="1744252"/>
            <a:ext cx="11541326" cy="123110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/>
              <a:t>Наша работа здесь включает в себя: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/>
              <a:t>Усиление голоса, профиля и влияния в соответствующих областях международной политики, где ИФЛА имеет уникальную возможность внести свой вклад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/>
              <a:t>Определение и разработка стратегий партнерства с другими организациями в соответствии с нашей стратегией и в качестве средства достижения общих целей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/>
              <a:t>Обеспечение идейного лидерства в этой области по вопросам политики и продвижения библиотечных ценностей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/>
              <a:t>Обеспечение распространения ресурсов и навыков в области адвокации по всему региону для реализации воздействия нашей глобальной работы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652E24-163A-C640-739F-6A485C69A6E8}"/>
              </a:ext>
            </a:extLst>
          </p:cNvPr>
          <p:cNvSpPr txBox="1"/>
          <p:nvPr/>
        </p:nvSpPr>
        <p:spPr>
          <a:xfrm>
            <a:off x="346509" y="3268317"/>
            <a:ext cx="11541326" cy="86177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/>
              <a:t>Что это значит для глобальной библиотечной сферы</a:t>
            </a:r>
            <a:endParaRPr lang="en-GB" sz="1400"/>
          </a:p>
          <a:p>
            <a:r>
              <a:rPr lang="en-GB" sz="1200"/>
              <a:t>Голос библиотек в мире силен, и библиотеки и библиотечно-информационные работники во всем мире могут использовать наши успехи на глобальном уровне в своей собственной пропаганде и создании партнерств, а также эффективно участвовать в международной деятельности. Они могут опираться на работу ИФЛА по определению и отстаиванию библиотечных ценностей, а также на ресурсы, помогающие стать уверенными защитниками библиотек.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ACD8D8-A3FF-A9B4-2019-FEF2385A4708}"/>
              </a:ext>
            </a:extLst>
          </p:cNvPr>
          <p:cNvSpPr txBox="1"/>
          <p:nvPr/>
        </p:nvSpPr>
        <p:spPr>
          <a:xfrm>
            <a:off x="346509" y="4563343"/>
            <a:ext cx="11541326" cy="104644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/>
              <a:t>Мы знаем, что добились успеха, если</a:t>
            </a:r>
          </a:p>
          <a:p>
            <a:r>
              <a:rPr lang="nl-NL" sz="1200"/>
              <a:t>Мы видим, что приоритеты библиотек признаны в ключевых глобальных документах, таких как повестка дня ООН на период после 2030 года. Наше сообщество регулярно использует материалы и возможности, созданные ИФЛА, для улучшения работы по адвокации и партнерству (и может говорить на языке партнеров), а также имеет более сильное чувство самостоятельности. Библиотечные ценности, включая интеллектуальную свободу и открытость науки, находят отражение в законодательстве и политике.</a:t>
            </a:r>
            <a:endParaRPr lang="en-GB"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6D0889-D96B-50D2-5BF4-355FFB6EBFA1}"/>
              </a:ext>
            </a:extLst>
          </p:cNvPr>
          <p:cNvSpPr txBox="1"/>
          <p:nvPr/>
        </p:nvSpPr>
        <p:spPr>
          <a:xfrm>
            <a:off x="346508" y="5858369"/>
            <a:ext cx="11541325" cy="86177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/>
              <a:t>Для отслеживания прогресса мы используем следующие показатели:</a:t>
            </a:r>
          </a:p>
          <a:p>
            <a:r>
              <a:rPr lang="en-GB" sz="1200"/>
              <a:t>Показатели упоминаний библиотек в ключевых текстах; проактивные подходы к библиотекам со стороны межправительственных организаций; количество мероприятий, проведенных в партнерстве с другими организациями; использование материалов ИФЛА по вопросам политики; использование пропагандистских материалов (измеряется с помощью опросов)</a:t>
            </a:r>
          </a:p>
        </p:txBody>
      </p:sp>
    </p:spTree>
    <p:extLst>
      <p:ext uri="{BB962C8B-B14F-4D97-AF65-F5344CB8AC3E}">
        <p14:creationId xmlns:p14="http://schemas.microsoft.com/office/powerpoint/2010/main" val="3015907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BFE177-945D-C026-7A7A-4812FE3E7293}"/>
              </a:ext>
            </a:extLst>
          </p:cNvPr>
          <p:cNvSpPr txBox="1"/>
          <p:nvPr/>
        </p:nvSpPr>
        <p:spPr>
          <a:xfrm>
            <a:off x="346509" y="238124"/>
            <a:ext cx="11541326" cy="1046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/>
              <a:t>Область воздействия 3: Библиотеки получают возможность осуществлять значимые изменения на всех уровнях</a:t>
            </a:r>
          </a:p>
          <a:p>
            <a:r>
              <a:rPr lang="en-GB" sz="1200" i="1"/>
              <a:t>Хотя каждая библиотека ориентируется на потребности отдельных людей и сообществ, которые они обслуживают, в совокупности библиотеки обладают уникальным потенциалом для системных изменений в тех областях, где мы работаем. Для этого нам нужны структуры и навыки, необходимые для разработки, реализации и оценки проектов, программ и инициатив, которые ведут к позитивным изменениям. ИФЛА обладает уникальными возможностями для оказания поддержки в этой работе благодаря своему глобальному охвату, опыту и сетям, которые мы можем мобилизовать.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8A1BB1-FF24-1C83-C149-2DA436D1ADB1}"/>
              </a:ext>
            </a:extLst>
          </p:cNvPr>
          <p:cNvSpPr txBox="1"/>
          <p:nvPr/>
        </p:nvSpPr>
        <p:spPr>
          <a:xfrm>
            <a:off x="346509" y="1744252"/>
            <a:ext cx="11541326" cy="104644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/>
              <a:t>Наша работа здесь включает в себя: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/>
              <a:t>Развитие региональных структур, способных как формулировать глобальные приоритеты на своем уровне, так и строить высокоэффективные программы работы с учетом конкретных потребностей в контексте более широкой стратегии ИФЛА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/>
              <a:t>Разработка предложения соответствующего обучения, которое повышает ценность существующих программ и отвечает выявленным потребностям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/>
              <a:t>Поддержка развития библиотечных ассоциаций в контексте более широких усилий по созданию влиятельных библиотечных областей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652E24-163A-C640-739F-6A485C69A6E8}"/>
              </a:ext>
            </a:extLst>
          </p:cNvPr>
          <p:cNvSpPr txBox="1"/>
          <p:nvPr/>
        </p:nvSpPr>
        <p:spPr>
          <a:xfrm>
            <a:off x="346509" y="3268317"/>
            <a:ext cx="11541326" cy="86177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/>
              <a:t>Что это значит для глобальной библиотечной сферы</a:t>
            </a:r>
            <a:endParaRPr lang="en-GB" sz="1400"/>
          </a:p>
          <a:p>
            <a:r>
              <a:rPr lang="en-GB" sz="1200"/>
              <a:t>Библиотеки и библиотечно-информационные работники повсеместно имеют более прочные структуры на всех уровнях, что позволяет им быть устойчивыми перед лицом перемен, создает возможности для взаимодействия и обмена, а также для участия в проектах, которые ведут к системным изменениям в обществе. Они также получают более широкую поддержку своей работы.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ACD8D8-A3FF-A9B4-2019-FEF2385A4708}"/>
              </a:ext>
            </a:extLst>
          </p:cNvPr>
          <p:cNvSpPr txBox="1"/>
          <p:nvPr/>
        </p:nvSpPr>
        <p:spPr>
          <a:xfrm>
            <a:off x="346509" y="4563343"/>
            <a:ext cx="11541326" cy="86177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/>
              <a:t>Мы знаем, что добились успеха, если</a:t>
            </a:r>
          </a:p>
          <a:p>
            <a:r>
              <a:rPr lang="en-GB" sz="1200"/>
              <a:t>Мы укрепили свой региональный авторитет, а соответствующие комитеты и отделения имеют опыт реализации эффективных проектов. У нас также есть набор обучающих мероприятий, в частности, по наращиванию воздействия, которые дают уроки, используемые участниками в практической работе. Мы можем продемонстрировать укрепление библиотечных ассоциаций, а также библиотечных областей с точки зрения способности осуществлять проекты.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6D0889-D96B-50D2-5BF4-355FFB6EBFA1}"/>
              </a:ext>
            </a:extLst>
          </p:cNvPr>
          <p:cNvSpPr txBox="1"/>
          <p:nvPr/>
        </p:nvSpPr>
        <p:spPr>
          <a:xfrm>
            <a:off x="346508" y="5858369"/>
            <a:ext cx="11541325" cy="86177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/>
              <a:t>Для отслеживания прогресса мы используем следующие показатели:</a:t>
            </a:r>
          </a:p>
          <a:p>
            <a:r>
              <a:rPr lang="en-GB" sz="1200"/>
              <a:t>Опрос членов о работе региональных структур; проектах, начатых совместно с внешними партнерами на региональном уровне; ассортименте учебных курсов, их посещаемости, завершении и последующей деятельности; библиотечных ассоциациях, предпринимающих соответствующие действия для обеспечения воздействия и устойчивости.</a:t>
            </a:r>
          </a:p>
        </p:txBody>
      </p:sp>
    </p:spTree>
    <p:extLst>
      <p:ext uri="{BB962C8B-B14F-4D97-AF65-F5344CB8AC3E}">
        <p14:creationId xmlns:p14="http://schemas.microsoft.com/office/powerpoint/2010/main" val="1941935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BFE177-945D-C026-7A7A-4812FE3E7293}"/>
              </a:ext>
            </a:extLst>
          </p:cNvPr>
          <p:cNvSpPr txBox="1"/>
          <p:nvPr/>
        </p:nvSpPr>
        <p:spPr>
          <a:xfrm>
            <a:off x="346509" y="238124"/>
            <a:ext cx="11541326" cy="10464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 dirty="0"/>
              <a:t>Вкладчик: Обеспечение будущего ИФЛА</a:t>
            </a:r>
          </a:p>
          <a:p>
            <a:r>
              <a:rPr lang="nl-NL" sz="1200" i="1" dirty="0"/>
              <a:t>Благодаря своему глобальному охвату, сообществу членов и волонтеров, а также отношениям с глобальными игроками ИФЛА обладает уникальными возможностями для выполнения функций, изложенных в этой стратегии. Чтобы добиться этого во втором столетии, нам необходимо постоянно фокусироваться на том, как мы можем наиболее эффективно работать как для наших членов, так и для партнеров. Благодаря этому мы сможем обеспечить благотворный круг, позволяющий нам все лучше достигать нашей цели - устойчивого прогресса с помощью библиотек.</a:t>
            </a:r>
            <a:endParaRPr lang="en-GB" sz="12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8A1BB1-FF24-1C83-C149-2DA436D1ADB1}"/>
              </a:ext>
            </a:extLst>
          </p:cNvPr>
          <p:cNvSpPr txBox="1"/>
          <p:nvPr/>
        </p:nvSpPr>
        <p:spPr>
          <a:xfrm>
            <a:off x="346509" y="1744252"/>
            <a:ext cx="11541326" cy="104644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 dirty="0"/>
              <a:t>Наша работа здесь включает в себя: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 dirty="0"/>
              <a:t>Обеспечение эффективного, прозрачного и отвечающего своим целям управления, дающего право голоса всем членам нашего сообщества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 dirty="0"/>
              <a:t>Обеспечение эффективности, надежности и устойчивости при реализации проектов и инициатив, в частности, в рамках партнерских отношений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 dirty="0"/>
              <a:t>Продолжаем инвестировать в команду штаб-квартиры, чтобы она могла реагировать на потребности сообщества и строить будущее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200" dirty="0"/>
              <a:t>Разработка и реализация успешной стратегии устойчивого развития, которая позволит нам диверсифицировать финансирование и достичь наших целей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652E24-163A-C640-739F-6A485C69A6E8}"/>
              </a:ext>
            </a:extLst>
          </p:cNvPr>
          <p:cNvSpPr txBox="1"/>
          <p:nvPr/>
        </p:nvSpPr>
        <p:spPr>
          <a:xfrm>
            <a:off x="346509" y="3268317"/>
            <a:ext cx="11541326" cy="86177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/>
              <a:t>Что это значит для </a:t>
            </a:r>
            <a:r>
              <a:rPr lang="nl-NL" sz="1400" b="1" err="1"/>
              <a:t>глобальной </a:t>
            </a:r>
            <a:r>
              <a:rPr lang="nl-NL" sz="1400" b="1"/>
              <a:t>библиотечной сферы</a:t>
            </a:r>
            <a:endParaRPr lang="en-GB" sz="1400"/>
          </a:p>
          <a:p>
            <a:r>
              <a:rPr lang="en-GB" sz="1200"/>
              <a:t>Библиотеки и библиотечно-информационные работники во всем мире могут рассчитывать на то, что ИФЛА станет местом для профессионального обмена, выразителем интересов библиотек во всем мире, а также источником обучения и возможностей для совершенствования их собственной работы. Участие в работе ИФЛА становится путем к вовлечению в захватывающие и инновационные проекты, которые приносят более широкий спектр выгод.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ACD8D8-A3FF-A9B4-2019-FEF2385A4708}"/>
              </a:ext>
            </a:extLst>
          </p:cNvPr>
          <p:cNvSpPr txBox="1"/>
          <p:nvPr/>
        </p:nvSpPr>
        <p:spPr>
          <a:xfrm>
            <a:off x="346509" y="4563343"/>
            <a:ext cx="11541326" cy="86177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b="1"/>
              <a:t>Мы знаем, что добились успеха, если</a:t>
            </a:r>
          </a:p>
          <a:p>
            <a:r>
              <a:rPr lang="nl-NL" sz="1200"/>
              <a:t>Сообщества членов и волонтеров ИФЛА хорошо понимают, что представляет собой ИФЛА и что она может предложить, и ценят это. У нас есть портфель успешно реализованных проектов, что привело к долгосрочным отношениям с финансирующими и другими покровителями. У нас динамичная и мотивированная команда штаб-квартиры, способная эффективно и инновационно реагировать на потребности сообщества.</a:t>
            </a:r>
            <a:endParaRPr lang="en-GB"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6D0889-D96B-50D2-5BF4-355FFB6EBFA1}"/>
              </a:ext>
            </a:extLst>
          </p:cNvPr>
          <p:cNvSpPr txBox="1"/>
          <p:nvPr/>
        </p:nvSpPr>
        <p:spPr>
          <a:xfrm>
            <a:off x="346508" y="5858369"/>
            <a:ext cx="11541325" cy="67710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/>
              <a:t>Для отслеживания прогресса мы используем следующие показатели:</a:t>
            </a:r>
          </a:p>
          <a:p>
            <a:r>
              <a:rPr lang="en-GB" sz="1200"/>
              <a:t>Отзывы участников опросов и чистые показатели поощрения; успешно реализованные проекты; изменения в отзывах сотрудников с течением времени; количество стратегических партнерств (и их рост)</a:t>
            </a:r>
          </a:p>
        </p:txBody>
      </p:sp>
    </p:spTree>
    <p:extLst>
      <p:ext uri="{BB962C8B-B14F-4D97-AF65-F5344CB8AC3E}">
        <p14:creationId xmlns:p14="http://schemas.microsoft.com/office/powerpoint/2010/main" val="1873812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ed86671-ceca-4ccc-a07c-33fb66ba0904">
      <UserInfo>
        <DisplayName>Megan Price</DisplayName>
        <AccountId>29</AccountId>
        <AccountType/>
      </UserInfo>
      <UserInfo>
        <DisplayName>Claire McGuire</DisplayName>
        <AccountId>31</AccountId>
        <AccountType/>
      </UserInfo>
      <UserInfo>
        <DisplayName>Louis Takács</DisplayName>
        <AccountId>12</AccountId>
        <AccountType/>
      </UserInfo>
      <UserInfo>
        <DisplayName>Despina Gerasimidou</DisplayName>
        <AccountId>17</AccountId>
        <AccountType/>
      </UserInfo>
      <UserInfo>
        <DisplayName>Kristine Paberza</DisplayName>
        <AccountId>16</AccountId>
        <AccountType/>
      </UserInfo>
      <UserInfo>
        <DisplayName>Helen Mandl</DisplayName>
        <AccountId>14</AccountId>
        <AccountType/>
      </UserInfo>
      <UserInfo>
        <DisplayName>Stephen Wyber</DisplayName>
        <AccountId>9</AccountId>
        <AccountType/>
      </UserInfo>
      <UserInfo>
        <DisplayName>Maria De Brasdefer</DisplayName>
        <AccountId>34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EDEC9E842C324C90A851AB44863371" ma:contentTypeVersion="6" ma:contentTypeDescription="Create a new document." ma:contentTypeScope="" ma:versionID="6c4b54df19ced1cccb338bd0cd26262b">
  <xsd:schema xmlns:xsd="http://www.w3.org/2001/XMLSchema" xmlns:xs="http://www.w3.org/2001/XMLSchema" xmlns:p="http://schemas.microsoft.com/office/2006/metadata/properties" xmlns:ns2="749f6082-1a60-4361-b735-54f0380d385a" xmlns:ns3="aed86671-ceca-4ccc-a07c-33fb66ba0904" targetNamespace="http://schemas.microsoft.com/office/2006/metadata/properties" ma:root="true" ma:fieldsID="56de4eb2355f3b85fe1fbb1c06c6c8a4" ns2:_="" ns3:_="">
    <xsd:import namespace="749f6082-1a60-4361-b735-54f0380d385a"/>
    <xsd:import namespace="aed86671-ceca-4ccc-a07c-33fb66ba09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f6082-1a60-4361-b735-54f0380d38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d86671-ceca-4ccc-a07c-33fb66ba090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E263BB-6511-43B7-9C0C-F6C15F73D92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3C69BC-2ED0-47A8-A3B8-C79DF06BA498}">
  <ds:schemaRefs>
    <ds:schemaRef ds:uri="749f6082-1a60-4361-b735-54f0380d385a"/>
    <ds:schemaRef ds:uri="aed86671-ceca-4ccc-a07c-33fb66ba090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B442733-AC65-4385-915B-E914C619B011}">
  <ds:schemaRefs>
    <ds:schemaRef ds:uri="749f6082-1a60-4361-b735-54f0380d385a"/>
    <ds:schemaRef ds:uri="aed86671-ceca-4ccc-a07c-33fb66ba090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2029</Words>
  <Application>Microsoft Office PowerPoint</Application>
  <PresentationFormat>Widescreen</PresentationFormat>
  <Paragraphs>101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Wyber</dc:creator>
  <cp:keywords>, docId:1CE5FBEF0506CED0AC767E2153BBE537</cp:keywords>
  <cp:lastModifiedBy>Stephen Wyber</cp:lastModifiedBy>
  <cp:revision>68</cp:revision>
  <cp:lastPrinted>2024-03-19T11:36:38Z</cp:lastPrinted>
  <dcterms:created xsi:type="dcterms:W3CDTF">2024-03-04T13:16:56Z</dcterms:created>
  <dcterms:modified xsi:type="dcterms:W3CDTF">2024-05-01T21:25:24Z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0x01010048EDEC9E842C324C90A851AB44863371</vt:lpwstr>
  </property>
</Properties>
</file>