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2" r:id="rId5"/>
    <p:sldId id="257" r:id="rId6"/>
    <p:sldId id="259" r:id="rId7"/>
    <p:sldId id="258" r:id="rId8"/>
    <p:sldId id="260" r:id="rId9"/>
    <p:sldId id="261" r:id="rId10"/>
  </p:sldIdLst>
  <p:sldSz cx="12192000" cy="6858000"/>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8C452D-9DAD-8E0A-476A-832EC3AE37FA}" name="Stephen Wyber" initials="SW" userId="S::Stephen.Wyber@ifla.org::2dc956e4-9658-4eec-b3f0-a7fc028dcaa9" providerId="AD"/>
  <p188:author id="{3BA8F6C0-0512-BC2E-D449-D545951AD2A4}" name="Kristine Paberza" initials="KP" userId="S::Kristine.Paberza@ifla.org::dfc7b6b9-e39e-461a-94d7-a5f1ee717d04" providerId="AD"/>
  <p188:author id="{FBEAE1D7-70B9-9B03-4E8A-6384CED9E5D3}" name="Stephen Wyber" initials="SW" userId="S::stephen.wyber@ifla.org::2dc956e4-9658-4eec-b3f0-a7fc028dcaa9" providerId="AD"/>
  <p188:author id="{D2B640F4-BE04-FA20-E261-2DA26F040656}" name="Sharon Memis" initials="SM" userId="S::Sharon.Memis@ifla.org::8d1d5573-d9fd-4ac3-9a40-43ffec98825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1260"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8/10/relationships/authors" Target="author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8ABC7-D40E-84D7-6656-C32A7AF52D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A340D96-8A74-E98E-9803-26044E5945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2348D8C-0E07-68B5-EC4D-0F99172FF7CD}"/>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E85F6F65-5B2B-5825-1A1A-57363A46C3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689A48-0595-FF67-998B-1220E65F1882}"/>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562831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D6D43-17A3-FA38-F054-F03EEE7995F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790B90B-8F23-94CF-D8F0-62BB971550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AF8DF2-15E7-8D28-94EB-D13CF21604F1}"/>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9BF031A4-F2BE-8A2B-97BE-883BA9D34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661A12-241F-ED16-3DA0-0EBCBDEDF8A3}"/>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306168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7BD068-1BC6-CECE-1DDB-9C5C6E2797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013004A-D64B-BF5F-D8D2-C6C77D1D5A7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7C8A8E-3F94-88B2-6186-5930274CC969}"/>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100C419A-8A5B-5AA2-D3BB-A2087561E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FD6AAC-E0D8-C6DE-7173-8952BDC11FD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7235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2F741-3BBC-8F70-0016-AC4FBF6616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B31026-CD4B-CC2A-8562-1F0F7AD5CF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9F6B10-7566-E54D-FE68-4106C109C26F}"/>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07E9C09C-5755-0073-9D22-FD9D4FBEAC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A051BE-7F48-F3FC-9291-80E974EBA6B0}"/>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969619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F57DD-793A-0C63-D66D-9A28B18320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13EE868-83A3-4E3F-37A0-3398C5734DD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F50855-BC84-FE39-8FD9-719895FF45B3}"/>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CDC73781-29E4-3E7A-F4B5-3FA074EA3A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FBEBC8-14A7-281A-5543-08815E23FB84}"/>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26088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D7B4E-1FA3-B999-0B21-52A0F79C8B1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0419FF-6682-011E-E534-BF0BC4F73E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DF980C1-14D3-1C67-A85B-39D1FB203B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7A5878-E989-E44D-C868-85D52064B683}"/>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6" name="Footer Placeholder 5">
            <a:extLst>
              <a:ext uri="{FF2B5EF4-FFF2-40B4-BE49-F238E27FC236}">
                <a16:creationId xmlns:a16="http://schemas.microsoft.com/office/drawing/2014/main" id="{41532BFE-64B7-4CD1-8F9D-6D63E8AF41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AA78F9-C3A0-1090-1140-0180071E5731}"/>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2594610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6C535-7CF7-7514-464D-5E5EFE54E06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5CC7BDC-5508-E924-E5C9-C008A6E398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6E4B74-7A0C-7816-029F-CE4F8D62DD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5121805-689C-2679-CB59-9D119F3C1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50200E-EDCD-C55F-8A8F-83A03C0414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61268E5-4889-C245-9598-144C69B5F1F7}"/>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8" name="Footer Placeholder 7">
            <a:extLst>
              <a:ext uri="{FF2B5EF4-FFF2-40B4-BE49-F238E27FC236}">
                <a16:creationId xmlns:a16="http://schemas.microsoft.com/office/drawing/2014/main" id="{F5827DCA-B4EC-6DCB-CEBE-A7BBC1D62A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155AAC6-F87A-834F-0FC5-94EB75BAAD6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633742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24BFB-0758-7E97-5447-1711E2F417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1283C3D-D36E-2FE5-4C73-56ACAED54BB9}"/>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4" name="Footer Placeholder 3">
            <a:extLst>
              <a:ext uri="{FF2B5EF4-FFF2-40B4-BE49-F238E27FC236}">
                <a16:creationId xmlns:a16="http://schemas.microsoft.com/office/drawing/2014/main" id="{89AE0242-E15A-83B0-F545-3081F2F5A38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97A6344-B2CC-13AF-A8E7-C0D6964441B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2223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305C8B-CCA3-B18B-4D98-080A69E66B13}"/>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3" name="Footer Placeholder 2">
            <a:extLst>
              <a:ext uri="{FF2B5EF4-FFF2-40B4-BE49-F238E27FC236}">
                <a16:creationId xmlns:a16="http://schemas.microsoft.com/office/drawing/2014/main" id="{C0DE2875-53A0-AE4A-BAE2-2BEF347581A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0E3890D-0F8C-700D-AB86-08F0600BEDDF}"/>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4854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5D83D-793F-0254-1CD7-1A49D6AF12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B0A822-A57B-D833-BCCA-C35013C9F9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C3DB9A2-94D5-DE98-2E6F-3E33D06C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8FA7D0-697D-C352-6053-4F40048FA162}"/>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6" name="Footer Placeholder 5">
            <a:extLst>
              <a:ext uri="{FF2B5EF4-FFF2-40B4-BE49-F238E27FC236}">
                <a16:creationId xmlns:a16="http://schemas.microsoft.com/office/drawing/2014/main" id="{8FE6493E-1F73-6A89-272A-6BE5D0C582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9F0276-1EA3-7C68-46C0-9E5A41BC012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917211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6FD-3175-EE18-3CB3-3780776A78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6FEA9E-534E-7451-E3E3-F002CDCDAA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765144A-55F5-4EC4-4AB5-B160807E8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058F99-EB4E-F6DF-719F-06C681D436B5}"/>
              </a:ext>
            </a:extLst>
          </p:cNvPr>
          <p:cNvSpPr>
            <a:spLocks noGrp="1"/>
          </p:cNvSpPr>
          <p:nvPr>
            <p:ph type="dt" sz="half" idx="10"/>
          </p:nvPr>
        </p:nvSpPr>
        <p:spPr/>
        <p:txBody>
          <a:bodyPr/>
          <a:lstStyle/>
          <a:p>
            <a:fld id="{B92F345B-7A45-4853-B65A-F82B5A16987B}" type="datetimeFigureOut">
              <a:rPr lang="en-GB" smtClean="0"/>
              <a:t>01/05/2024</a:t>
            </a:fld>
            <a:endParaRPr lang="en-GB"/>
          </a:p>
        </p:txBody>
      </p:sp>
      <p:sp>
        <p:nvSpPr>
          <p:cNvPr id="6" name="Footer Placeholder 5">
            <a:extLst>
              <a:ext uri="{FF2B5EF4-FFF2-40B4-BE49-F238E27FC236}">
                <a16:creationId xmlns:a16="http://schemas.microsoft.com/office/drawing/2014/main" id="{F6A088BC-E099-351D-07B5-88440D4FB5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008851-0CD9-9DB0-4A74-6A0A0E9B983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901305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396AAF-2503-643A-7265-337815034E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Cliquez pour modifier le style du titre principal</a:t>
            </a:r>
            <a:endParaRPr lang="en-GB"/>
          </a:p>
        </p:txBody>
      </p:sp>
      <p:sp>
        <p:nvSpPr>
          <p:cNvPr id="3" name="Text Placeholder 2">
            <a:extLst>
              <a:ext uri="{FF2B5EF4-FFF2-40B4-BE49-F238E27FC236}">
                <a16:creationId xmlns:a16="http://schemas.microsoft.com/office/drawing/2014/main" id="{F01DAC45-9CD7-A370-88F3-0CCB6E4F19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Cliquez pour modifier les styles de texte du Master</a:t>
            </a:r>
          </a:p>
          <a:p>
            <a:pPr lvl="1"/>
            <a:r>
              <a:rPr lang="en-US"/>
              <a:t>Deuxième niveau</a:t>
            </a:r>
          </a:p>
          <a:p>
            <a:pPr lvl="2"/>
            <a:r>
              <a:rPr lang="en-US"/>
              <a:t>Troisième niveau</a:t>
            </a:r>
          </a:p>
          <a:p>
            <a:pPr lvl="3"/>
            <a:r>
              <a:rPr lang="en-US"/>
              <a:t>Quatrième niveau</a:t>
            </a:r>
          </a:p>
          <a:p>
            <a:pPr lvl="4"/>
            <a:r>
              <a:rPr lang="en-US"/>
              <a:t>Cinquième niveau</a:t>
            </a:r>
            <a:endParaRPr lang="en-GB"/>
          </a:p>
        </p:txBody>
      </p:sp>
      <p:sp>
        <p:nvSpPr>
          <p:cNvPr id="4" name="Date Placeholder 3">
            <a:extLst>
              <a:ext uri="{FF2B5EF4-FFF2-40B4-BE49-F238E27FC236}">
                <a16:creationId xmlns:a16="http://schemas.microsoft.com/office/drawing/2014/main" id="{6C35ABA0-6744-2532-DB83-00C2193C8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92F345B-7A45-4853-B65A-F82B5A16987B}" type="datetimeFigureOut">
              <a:rPr lang="en-GB" smtClean="0"/>
              <a:t>01/05/2024</a:t>
            </a:fld>
            <a:endParaRPr lang="en-GB"/>
          </a:p>
        </p:txBody>
      </p:sp>
      <p:sp>
        <p:nvSpPr>
          <p:cNvPr id="5" name="Footer Placeholder 4">
            <a:extLst>
              <a:ext uri="{FF2B5EF4-FFF2-40B4-BE49-F238E27FC236}">
                <a16:creationId xmlns:a16="http://schemas.microsoft.com/office/drawing/2014/main" id="{65737789-147B-8A26-9E70-424476CF2C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7E0BE5D-FF19-55EB-A019-B82CDD53C3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D63E488-82AC-4F87-BC23-0173576F4031}" type="slidenum">
              <a:rPr lang="en-GB" smtClean="0"/>
              <a:t>‹#›</a:t>
            </a:fld>
            <a:endParaRPr lang="en-GB"/>
          </a:p>
        </p:txBody>
      </p:sp>
    </p:spTree>
    <p:extLst>
      <p:ext uri="{BB962C8B-B14F-4D97-AF65-F5344CB8AC3E}">
        <p14:creationId xmlns:p14="http://schemas.microsoft.com/office/powerpoint/2010/main" val="3432214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E31189F-2587-112E-34E9-7E9B44108145}"/>
              </a:ext>
            </a:extLst>
          </p:cNvPr>
          <p:cNvSpPr txBox="1"/>
          <p:nvPr/>
        </p:nvSpPr>
        <p:spPr>
          <a:xfrm>
            <a:off x="571715" y="997949"/>
            <a:ext cx="11048570" cy="2631490"/>
          </a:xfrm>
          <a:prstGeom prst="rect">
            <a:avLst/>
          </a:prstGeom>
          <a:solidFill>
            <a:schemeClr val="bg1"/>
          </a:solidFill>
          <a:ln w="38100">
            <a:solidFill>
              <a:schemeClr val="accent4">
                <a:lumMod val="50000"/>
              </a:schemeClr>
            </a:solidFill>
          </a:ln>
        </p:spPr>
        <p:txBody>
          <a:bodyPr wrap="square" rtlCol="0">
            <a:spAutoFit/>
          </a:bodyPr>
          <a:lstStyle/>
          <a:p>
            <a:r>
              <a:rPr lang="nl-NL" sz="1100"/>
              <a:t>L'IFLA est fondée sur la conviction que nous - associations de bibliothèques, bibliothèques, professionnels des bibliothèques et de l'information et autres - pouvons faire plus ensemble en travaillant ensemble au niveau international que nous ne pouvons le faire séparément. En particulier :</a:t>
            </a:r>
          </a:p>
          <a:p>
            <a:endParaRPr lang="nl-NL" sz="1100"/>
          </a:p>
          <a:p>
            <a:pPr marL="342900" indent="-342900">
              <a:buFont typeface="+mj-lt"/>
              <a:buAutoNum type="arabicPeriod"/>
            </a:pPr>
            <a:r>
              <a:rPr lang="nl-NL" sz="1100"/>
              <a:t>Nous avons suffisamment de points communs en termes de missions, de valeurs et de défis pour qu'il soit possible et utile d'échanger des expériences et d'élaborer des normes, des lignes directrices et d'autres points de référence communs au niveau international.</a:t>
            </a:r>
          </a:p>
          <a:p>
            <a:pPr marL="342900" indent="-342900">
              <a:buFont typeface="+mj-lt"/>
              <a:buAutoNum type="arabicPeriod"/>
            </a:pPr>
            <a:r>
              <a:rPr lang="en-GB" sz="1100"/>
              <a:t>C'est par une coopération pratique que les bibliothèques peuvent le mieux soutenir les utilisateurs et les communautés plus larges dans un environnement d'information global. Cette coopération est facilitée par des structures et des outils qui rendent la collaboration plus simple</a:t>
            </a:r>
          </a:p>
          <a:p>
            <a:pPr marL="342900" indent="-342900">
              <a:buFont typeface="+mj-lt"/>
              <a:buAutoNum type="arabicPeriod"/>
            </a:pPr>
            <a:r>
              <a:rPr lang="en-GB" sz="1100"/>
              <a:t>Les discussions qui ont lieu et les décisions qui sont prises au niveau mondial ne concernent pas seulement les bibliothèques, mais bénéficient également de leur contribution. Il est important que les bibliothèques fassent entendre leur voix à la table des négociations.</a:t>
            </a:r>
          </a:p>
          <a:p>
            <a:pPr marL="342900" indent="-342900">
              <a:buFont typeface="+mj-lt"/>
              <a:buAutoNum type="arabicPeriod"/>
            </a:pPr>
            <a:r>
              <a:rPr lang="en-GB" sz="1100"/>
              <a:t>Il existe des partenariats que nous pouvons former au niveau mondial et qui peuvent apporter des avantages aux associations de bibliothèques, aux institutions et à leur personnel partout dans le monde.</a:t>
            </a:r>
          </a:p>
          <a:p>
            <a:pPr marL="342900" indent="-342900">
              <a:buFont typeface="+mj-lt"/>
              <a:buAutoNum type="arabicPeriod"/>
            </a:pPr>
            <a:r>
              <a:rPr lang="en-GB" sz="1100"/>
              <a:t>Nous avons un engagement les uns envers les autres et un sens de la solidarité qui peuvent être transformés en résultats par une action internationale.</a:t>
            </a:r>
          </a:p>
          <a:p>
            <a:endParaRPr lang="en-GB" sz="1100"/>
          </a:p>
          <a:p>
            <a:r>
              <a:rPr lang="en-GB" sz="1100"/>
              <a:t>Cette stratégie vise à rendre notre mission opérationnelle et à réaliser notre potentiel pour faire la différence dans le domaine des bibliothèques mondiales, et donc dans les communautés qu'elles servent.</a:t>
            </a:r>
          </a:p>
        </p:txBody>
      </p:sp>
      <p:sp>
        <p:nvSpPr>
          <p:cNvPr id="5" name="TextBox 4">
            <a:extLst>
              <a:ext uri="{FF2B5EF4-FFF2-40B4-BE49-F238E27FC236}">
                <a16:creationId xmlns:a16="http://schemas.microsoft.com/office/drawing/2014/main" id="{493B4D0F-96C7-B3FB-AA0C-B838EF375BC1}"/>
              </a:ext>
            </a:extLst>
          </p:cNvPr>
          <p:cNvSpPr txBox="1"/>
          <p:nvPr/>
        </p:nvSpPr>
        <p:spPr>
          <a:xfrm>
            <a:off x="571715" y="413174"/>
            <a:ext cx="11048570" cy="461665"/>
          </a:xfrm>
          <a:prstGeom prst="rect">
            <a:avLst/>
          </a:prstGeom>
          <a:solidFill>
            <a:schemeClr val="bg1"/>
          </a:solidFill>
          <a:ln w="38100">
            <a:solidFill>
              <a:schemeClr val="accent4">
                <a:lumMod val="50000"/>
              </a:schemeClr>
            </a:solidFill>
          </a:ln>
        </p:spPr>
        <p:txBody>
          <a:bodyPr wrap="square" rtlCol="0">
            <a:spAutoFit/>
          </a:bodyPr>
          <a:lstStyle/>
          <a:p>
            <a:r>
              <a:rPr lang="nl-NL" sz="2400" b="1"/>
              <a:t>Pourquoi collaborer au niveau international ?</a:t>
            </a:r>
            <a:endParaRPr lang="en-GB" sz="2400"/>
          </a:p>
        </p:txBody>
      </p:sp>
      <p:sp>
        <p:nvSpPr>
          <p:cNvPr id="2" name="TextBox 1">
            <a:extLst>
              <a:ext uri="{FF2B5EF4-FFF2-40B4-BE49-F238E27FC236}">
                <a16:creationId xmlns:a16="http://schemas.microsoft.com/office/drawing/2014/main" id="{EF61356D-2BAF-A956-412F-A27DC3CF60FD}"/>
              </a:ext>
            </a:extLst>
          </p:cNvPr>
          <p:cNvSpPr txBox="1"/>
          <p:nvPr/>
        </p:nvSpPr>
        <p:spPr>
          <a:xfrm>
            <a:off x="571715" y="4589779"/>
            <a:ext cx="11048570" cy="1785104"/>
          </a:xfrm>
          <a:prstGeom prst="rect">
            <a:avLst/>
          </a:prstGeom>
          <a:solidFill>
            <a:schemeClr val="bg1"/>
          </a:solidFill>
          <a:ln w="38100">
            <a:solidFill>
              <a:schemeClr val="accent4">
                <a:lumMod val="50000"/>
              </a:schemeClr>
            </a:solidFill>
          </a:ln>
        </p:spPr>
        <p:txBody>
          <a:bodyPr wrap="square" rtlCol="0">
            <a:spAutoFit/>
          </a:bodyPr>
          <a:lstStyle/>
          <a:p>
            <a:r>
              <a:rPr lang="en-GB" sz="1100"/>
              <a:t>La stratégie définit notre théorie du changement pour les types d'actions entreprises par l'IFLA - par le biais de ses groupes de bénévoles, de l'engagement de ses membres, de son siège et au-delà - qui mènent à des résultats concrets, et en particulier quels devraient être les résultats de notre travail pour le secteur mondial des bibliothèques. </a:t>
            </a:r>
          </a:p>
          <a:p>
            <a:endParaRPr lang="en-GB" sz="1100"/>
          </a:p>
          <a:p>
            <a:r>
              <a:rPr lang="en-GB" sz="1100"/>
              <a:t>Toutes les parties de l'IFLA ont la possibilité de contribuer à tous les domaines d'impact et doivent en tenir compte lors de l'élaboration des plans d'action. En outre, les différents domaines d'impact se soutiennent mutuellement - ils ne doivent pas être considérés comme travaillant indépendamment ou en silos. De même, il existe différentes façons d'utiliser cette stratégie - de la compréhension de l'IFLA à l'identification des opportunités d'engagement, et même en tant que structure pour d'autres stratégies.</a:t>
            </a:r>
          </a:p>
          <a:p>
            <a:endParaRPr lang="en-GB" sz="1100"/>
          </a:p>
          <a:p>
            <a:r>
              <a:rPr lang="en-GB" sz="1100"/>
              <a:t>L'IFLA développera également un tableau de bord, comprenant des indicateurs de résultats et des indicateurs clés de performance, afin de permettre le suivi des progrès. </a:t>
            </a:r>
          </a:p>
          <a:p>
            <a:endParaRPr lang="en-GB" sz="1100"/>
          </a:p>
          <a:p>
            <a:r>
              <a:rPr lang="en-GB" sz="1100"/>
              <a:t>Enfin, en plus de la stratégie, nous élaborerons des plans sur un an, y compris une planification indicative sur deux ans, afin de rendre nos actions plus concrètes.</a:t>
            </a:r>
          </a:p>
        </p:txBody>
      </p:sp>
      <p:sp>
        <p:nvSpPr>
          <p:cNvPr id="3" name="TextBox 2">
            <a:extLst>
              <a:ext uri="{FF2B5EF4-FFF2-40B4-BE49-F238E27FC236}">
                <a16:creationId xmlns:a16="http://schemas.microsoft.com/office/drawing/2014/main" id="{A18CA071-2C6F-9396-406E-516CA6EC1EA1}"/>
              </a:ext>
            </a:extLst>
          </p:cNvPr>
          <p:cNvSpPr txBox="1"/>
          <p:nvPr/>
        </p:nvSpPr>
        <p:spPr>
          <a:xfrm>
            <a:off x="571715" y="4005004"/>
            <a:ext cx="11048570" cy="461665"/>
          </a:xfrm>
          <a:prstGeom prst="rect">
            <a:avLst/>
          </a:prstGeom>
          <a:solidFill>
            <a:schemeClr val="bg1"/>
          </a:solidFill>
          <a:ln w="38100">
            <a:solidFill>
              <a:schemeClr val="accent4">
                <a:lumMod val="50000"/>
              </a:schemeClr>
            </a:solidFill>
          </a:ln>
        </p:spPr>
        <p:txBody>
          <a:bodyPr wrap="square" rtlCol="0">
            <a:spAutoFit/>
          </a:bodyPr>
          <a:lstStyle/>
          <a:p>
            <a:r>
              <a:rPr lang="nl-NL" sz="2400" b="1"/>
              <a:t>Comment lire cette stratégie</a:t>
            </a:r>
            <a:endParaRPr lang="en-GB" sz="2400"/>
          </a:p>
        </p:txBody>
      </p:sp>
    </p:spTree>
    <p:extLst>
      <p:ext uri="{BB962C8B-B14F-4D97-AF65-F5344CB8AC3E}">
        <p14:creationId xmlns:p14="http://schemas.microsoft.com/office/powerpoint/2010/main" val="1312623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C3C0E-04D2-492B-6C9D-415FB097912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EB3F8F1-0B52-BD7B-9CFE-A51D0249FC33}"/>
              </a:ext>
            </a:extLst>
          </p:cNvPr>
          <p:cNvSpPr txBox="1"/>
          <p:nvPr/>
        </p:nvSpPr>
        <p:spPr>
          <a:xfrm>
            <a:off x="766715" y="78102"/>
            <a:ext cx="10802620" cy="307777"/>
          </a:xfrm>
          <a:prstGeom prst="rect">
            <a:avLst/>
          </a:prstGeom>
          <a:solidFill>
            <a:schemeClr val="bg1"/>
          </a:solidFill>
          <a:ln w="38100">
            <a:solidFill>
              <a:schemeClr val="accent4">
                <a:lumMod val="50000"/>
              </a:schemeClr>
            </a:solidFill>
          </a:ln>
        </p:spPr>
        <p:txBody>
          <a:bodyPr wrap="square" rtlCol="0">
            <a:spAutoFit/>
          </a:bodyPr>
          <a:lstStyle/>
          <a:p>
            <a:r>
              <a:rPr lang="nl-NL" sz="1400" b="1"/>
              <a:t>Vision </a:t>
            </a:r>
            <a:r>
              <a:rPr lang="nl-NL" sz="1400"/>
              <a:t>: un avenir durable pour tous grâce à la connaissance et à l'information</a:t>
            </a:r>
            <a:endParaRPr lang="en-GB" sz="1400"/>
          </a:p>
        </p:txBody>
      </p:sp>
      <p:sp>
        <p:nvSpPr>
          <p:cNvPr id="5" name="TextBox 4">
            <a:extLst>
              <a:ext uri="{FF2B5EF4-FFF2-40B4-BE49-F238E27FC236}">
                <a16:creationId xmlns:a16="http://schemas.microsoft.com/office/drawing/2014/main" id="{BD391B6E-ADB0-F323-E70D-C4826FF43B71}"/>
              </a:ext>
            </a:extLst>
          </p:cNvPr>
          <p:cNvSpPr txBox="1"/>
          <p:nvPr/>
        </p:nvSpPr>
        <p:spPr>
          <a:xfrm>
            <a:off x="766710" y="593911"/>
            <a:ext cx="10802620" cy="523220"/>
          </a:xfrm>
          <a:prstGeom prst="rect">
            <a:avLst/>
          </a:prstGeom>
          <a:solidFill>
            <a:schemeClr val="bg1"/>
          </a:solidFill>
          <a:ln w="38100">
            <a:solidFill>
              <a:schemeClr val="accent4">
                <a:lumMod val="50000"/>
              </a:schemeClr>
            </a:solidFill>
          </a:ln>
        </p:spPr>
        <p:txBody>
          <a:bodyPr wrap="square" rtlCol="0">
            <a:spAutoFit/>
          </a:bodyPr>
          <a:lstStyle/>
          <a:p>
            <a:r>
              <a:rPr lang="en-GB" sz="1400" b="1"/>
              <a:t>Comment y parvenir </a:t>
            </a:r>
            <a:r>
              <a:rPr lang="en-GB" sz="1400"/>
              <a:t>: les bibliothèques, leur personnel et leurs associations ont la capacité, les contacts, la confiance et la résilience nécessaires pour réaliser leur potentiel de développement durable dans un monde qui évolue rapidement.</a:t>
            </a:r>
          </a:p>
        </p:txBody>
      </p:sp>
      <p:sp>
        <p:nvSpPr>
          <p:cNvPr id="6" name="TextBox 5">
            <a:extLst>
              <a:ext uri="{FF2B5EF4-FFF2-40B4-BE49-F238E27FC236}">
                <a16:creationId xmlns:a16="http://schemas.microsoft.com/office/drawing/2014/main" id="{8FC87E05-6A17-D35A-4AEE-E41C9D1338A1}"/>
              </a:ext>
            </a:extLst>
          </p:cNvPr>
          <p:cNvSpPr txBox="1"/>
          <p:nvPr/>
        </p:nvSpPr>
        <p:spPr>
          <a:xfrm>
            <a:off x="1841683" y="3532975"/>
            <a:ext cx="3178067" cy="1615827"/>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100" b="1"/>
              <a:t>Des communautés mondiales et professionnelles dynamiques</a:t>
            </a:r>
          </a:p>
          <a:p>
            <a:pPr marL="285750" indent="-285750">
              <a:buFont typeface="Arial" panose="020B0604020202020204" pitchFamily="34" charset="0"/>
              <a:buChar char="•"/>
            </a:pPr>
            <a:r>
              <a:rPr lang="en-GB" sz="1100"/>
              <a:t>Des groupes de volontaires diversifiés et performants</a:t>
            </a:r>
          </a:p>
          <a:p>
            <a:pPr marL="285750" indent="-285750">
              <a:buFont typeface="Arial" panose="020B0604020202020204" pitchFamily="34" charset="0"/>
              <a:buChar char="•"/>
            </a:pPr>
            <a:r>
              <a:rPr lang="en-GB" sz="1100"/>
              <a:t>Des communautés de pratique dynamiques offrant de riches possibilités d'implication </a:t>
            </a:r>
          </a:p>
          <a:p>
            <a:pPr marL="285750" indent="-285750">
              <a:buFont typeface="Arial" panose="020B0604020202020204" pitchFamily="34" charset="0"/>
              <a:buChar char="•"/>
            </a:pPr>
            <a:r>
              <a:rPr lang="en-GB" sz="1100"/>
              <a:t>Des membres nombreux et engagés</a:t>
            </a:r>
          </a:p>
          <a:p>
            <a:pPr marL="285750" indent="-285750">
              <a:buFont typeface="Arial" panose="020B0604020202020204" pitchFamily="34" charset="0"/>
              <a:buChar char="•"/>
            </a:pPr>
            <a:r>
              <a:rPr lang="en-GB" sz="1100"/>
              <a:t>Des normes de classe mondiale</a:t>
            </a:r>
          </a:p>
          <a:p>
            <a:pPr marL="285750" indent="-285750">
              <a:buFont typeface="Arial" panose="020B0604020202020204" pitchFamily="34" charset="0"/>
              <a:buChar char="•"/>
            </a:pPr>
            <a:r>
              <a:rPr lang="en-GB" sz="1100"/>
              <a:t>Des espaces et des lieux pour se connecter</a:t>
            </a:r>
          </a:p>
        </p:txBody>
      </p:sp>
      <p:sp>
        <p:nvSpPr>
          <p:cNvPr id="7" name="TextBox 6">
            <a:extLst>
              <a:ext uri="{FF2B5EF4-FFF2-40B4-BE49-F238E27FC236}">
                <a16:creationId xmlns:a16="http://schemas.microsoft.com/office/drawing/2014/main" id="{05029050-4FCC-EBE9-0980-CD12D6DC38EA}"/>
              </a:ext>
            </a:extLst>
          </p:cNvPr>
          <p:cNvSpPr txBox="1"/>
          <p:nvPr/>
        </p:nvSpPr>
        <p:spPr>
          <a:xfrm>
            <a:off x="766709" y="3514742"/>
            <a:ext cx="881537" cy="1615827"/>
          </a:xfrm>
          <a:prstGeom prst="rect">
            <a:avLst/>
          </a:prstGeom>
          <a:solidFill>
            <a:schemeClr val="bg1"/>
          </a:solidFill>
          <a:ln w="38100">
            <a:solidFill>
              <a:schemeClr val="accent4">
                <a:lumMod val="50000"/>
              </a:schemeClr>
            </a:solidFill>
          </a:ln>
        </p:spPr>
        <p:txBody>
          <a:bodyPr wrap="square" rtlCol="0">
            <a:spAutoFit/>
          </a:bodyPr>
          <a:lstStyle/>
          <a:p>
            <a:endParaRPr lang="nl-NL" sz="1100" b="1"/>
          </a:p>
          <a:p>
            <a:endParaRPr lang="nl-NL" sz="1100" b="1"/>
          </a:p>
          <a:p>
            <a:r>
              <a:rPr lang="nl-NL" sz="1100" b="1"/>
              <a:t>Ce que l'IFLA fera pour y parvenir</a:t>
            </a:r>
          </a:p>
          <a:p>
            <a:endParaRPr lang="nl-NL" sz="1100" b="1"/>
          </a:p>
          <a:p>
            <a:endParaRPr lang="en-GB" sz="1100"/>
          </a:p>
          <a:p>
            <a:endParaRPr lang="en-GB" sz="1100"/>
          </a:p>
        </p:txBody>
      </p:sp>
      <p:sp>
        <p:nvSpPr>
          <p:cNvPr id="13" name="TextBox 12">
            <a:extLst>
              <a:ext uri="{FF2B5EF4-FFF2-40B4-BE49-F238E27FC236}">
                <a16:creationId xmlns:a16="http://schemas.microsoft.com/office/drawing/2014/main" id="{E4A99E05-DCEC-800E-9907-3A3724C8A61F}"/>
              </a:ext>
            </a:extLst>
          </p:cNvPr>
          <p:cNvSpPr txBox="1"/>
          <p:nvPr/>
        </p:nvSpPr>
        <p:spPr>
          <a:xfrm>
            <a:off x="766709" y="1357933"/>
            <a:ext cx="881537" cy="1954381"/>
          </a:xfrm>
          <a:prstGeom prst="rect">
            <a:avLst/>
          </a:prstGeom>
          <a:solidFill>
            <a:schemeClr val="bg1"/>
          </a:solidFill>
          <a:ln w="38100">
            <a:solidFill>
              <a:schemeClr val="accent4">
                <a:lumMod val="50000"/>
              </a:schemeClr>
            </a:solidFill>
          </a:ln>
        </p:spPr>
        <p:txBody>
          <a:bodyPr wrap="square" rtlCol="0">
            <a:spAutoFit/>
          </a:bodyPr>
          <a:lstStyle/>
          <a:p>
            <a:endParaRPr lang="nl-NL" sz="1100" b="1"/>
          </a:p>
          <a:p>
            <a:r>
              <a:rPr lang="nl-NL" sz="1100" b="1"/>
              <a:t>Ce que cela signifie pour le secteur mondial des bibliothèques</a:t>
            </a:r>
            <a:endParaRPr lang="en-GB" sz="1100"/>
          </a:p>
          <a:p>
            <a:endParaRPr lang="en-GB" sz="1100"/>
          </a:p>
        </p:txBody>
      </p:sp>
      <p:sp>
        <p:nvSpPr>
          <p:cNvPr id="3" name="TextBox 2">
            <a:extLst>
              <a:ext uri="{FF2B5EF4-FFF2-40B4-BE49-F238E27FC236}">
                <a16:creationId xmlns:a16="http://schemas.microsoft.com/office/drawing/2014/main" id="{ABBD554C-5D14-AABF-9922-A77A30D53074}"/>
              </a:ext>
            </a:extLst>
          </p:cNvPr>
          <p:cNvSpPr txBox="1"/>
          <p:nvPr/>
        </p:nvSpPr>
        <p:spPr>
          <a:xfrm>
            <a:off x="5116469" y="3539496"/>
            <a:ext cx="3178067" cy="1785104"/>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100" b="1" dirty="0"/>
              <a:t>Les bibliothèques sont reconnues, représentées et valorisées en tant que partenaires</a:t>
            </a:r>
          </a:p>
          <a:p>
            <a:pPr marL="285750" indent="-285750">
              <a:buFont typeface="Arial" panose="020B0604020202020204" pitchFamily="34" charset="0"/>
              <a:buChar char="•"/>
            </a:pPr>
            <a:r>
              <a:rPr lang="en-GB" sz="1100" dirty="0"/>
              <a:t>Action efficace pour assurer la reconnaissance et le soutien des bibliothèques dans les espaces internationaux</a:t>
            </a:r>
          </a:p>
          <a:p>
            <a:pPr marL="285750" indent="-285750">
              <a:buFont typeface="Arial" panose="020B0604020202020204" pitchFamily="34" charset="0"/>
              <a:buChar char="•"/>
            </a:pPr>
            <a:r>
              <a:rPr lang="en-GB" sz="1100" dirty="0"/>
              <a:t>Un réseau large et constructif de partenaires et de parties prenantes</a:t>
            </a:r>
          </a:p>
          <a:p>
            <a:pPr marL="285750" indent="-285750">
              <a:buFont typeface="Arial" panose="020B0604020202020204" pitchFamily="34" charset="0"/>
              <a:buChar char="•"/>
            </a:pPr>
            <a:r>
              <a:rPr lang="en-GB" sz="1100" dirty="0"/>
              <a:t>Des valeurs fortes, un leadership éclairé</a:t>
            </a:r>
          </a:p>
        </p:txBody>
      </p:sp>
      <p:sp>
        <p:nvSpPr>
          <p:cNvPr id="17" name="TextBox 16">
            <a:extLst>
              <a:ext uri="{FF2B5EF4-FFF2-40B4-BE49-F238E27FC236}">
                <a16:creationId xmlns:a16="http://schemas.microsoft.com/office/drawing/2014/main" id="{5C5D8E53-52AD-EE61-C1A9-A000EE7A0C29}"/>
              </a:ext>
            </a:extLst>
          </p:cNvPr>
          <p:cNvSpPr txBox="1"/>
          <p:nvPr/>
        </p:nvSpPr>
        <p:spPr>
          <a:xfrm>
            <a:off x="8391254" y="3539496"/>
            <a:ext cx="3178067" cy="1785104"/>
          </a:xfrm>
          <a:prstGeom prst="rect">
            <a:avLst/>
          </a:prstGeom>
          <a:solidFill>
            <a:schemeClr val="bg1"/>
          </a:solidFill>
          <a:ln w="38100">
            <a:solidFill>
              <a:schemeClr val="accent4">
                <a:lumMod val="50000"/>
              </a:schemeClr>
            </a:solidFill>
          </a:ln>
        </p:spPr>
        <p:txBody>
          <a:bodyPr wrap="square" rtlCol="0">
            <a:spAutoFit/>
          </a:bodyPr>
          <a:lstStyle/>
          <a:p>
            <a:r>
              <a:rPr lang="en-GB" sz="1100" b="1"/>
              <a:t>Les bibliothèques sont en mesure d'apporter des changements significatifs à tous les niveaux.</a:t>
            </a:r>
          </a:p>
          <a:p>
            <a:pPr marL="285750" indent="-285750">
              <a:buFont typeface="Arial" panose="020B0604020202020204" pitchFamily="34" charset="0"/>
              <a:buChar char="•"/>
            </a:pPr>
            <a:r>
              <a:rPr lang="en-GB" sz="1100"/>
              <a:t>Les structures régionales permettent de faire entendre la voix de la région, d'articuler les plans de travail et de coordonner les actions.</a:t>
            </a:r>
          </a:p>
          <a:p>
            <a:pPr marL="285750" indent="-285750">
              <a:buFont typeface="Arial" panose="020B0604020202020204" pitchFamily="34" charset="0"/>
              <a:buChar char="•"/>
            </a:pPr>
            <a:r>
              <a:rPr lang="en-GB" sz="1100"/>
              <a:t>Une formation pertinente et efficace</a:t>
            </a:r>
          </a:p>
          <a:p>
            <a:pPr marL="285750" indent="-285750">
              <a:buFont typeface="Arial" panose="020B0604020202020204" pitchFamily="34" charset="0"/>
              <a:buChar char="•"/>
            </a:pPr>
            <a:r>
              <a:rPr lang="en-GB" sz="1100"/>
              <a:t>Soutien aux associations et aux champs plus larges en tant qu'infrastructures de changement</a:t>
            </a:r>
          </a:p>
        </p:txBody>
      </p:sp>
      <p:sp>
        <p:nvSpPr>
          <p:cNvPr id="18" name="TextBox 17">
            <a:extLst>
              <a:ext uri="{FF2B5EF4-FFF2-40B4-BE49-F238E27FC236}">
                <a16:creationId xmlns:a16="http://schemas.microsoft.com/office/drawing/2014/main" id="{CB12689B-A8CC-663C-AA9C-B6ADBD04AC11}"/>
              </a:ext>
            </a:extLst>
          </p:cNvPr>
          <p:cNvSpPr txBox="1"/>
          <p:nvPr/>
        </p:nvSpPr>
        <p:spPr>
          <a:xfrm>
            <a:off x="1841683" y="5573371"/>
            <a:ext cx="9712848" cy="430887"/>
          </a:xfrm>
          <a:prstGeom prst="rect">
            <a:avLst/>
          </a:prstGeom>
          <a:solidFill>
            <a:schemeClr val="bg1"/>
          </a:solidFill>
          <a:ln w="38100">
            <a:solidFill>
              <a:schemeClr val="accent4">
                <a:lumMod val="50000"/>
              </a:schemeClr>
            </a:solidFill>
          </a:ln>
        </p:spPr>
        <p:txBody>
          <a:bodyPr wrap="square" rtlCol="0">
            <a:spAutoFit/>
          </a:bodyPr>
          <a:lstStyle/>
          <a:p>
            <a:r>
              <a:rPr lang="nl-NL" sz="1100" b="1" dirty="0"/>
              <a:t>Facilitateur : Préparer l'avenir de l'IFLA</a:t>
            </a:r>
          </a:p>
          <a:p>
            <a:pPr marL="285750" indent="-285750">
              <a:buFont typeface="Arial" panose="020B0604020202020204" pitchFamily="34" charset="0"/>
              <a:buChar char="•"/>
            </a:pPr>
            <a:r>
              <a:rPr lang="en-GB" sz="1100" dirty="0"/>
              <a:t>Création et gestion de partenariats/transparence et bonne gouvernance/prestation efficace/siège bien géré/accent mis sur l'impact/durabilité</a:t>
            </a:r>
          </a:p>
        </p:txBody>
      </p:sp>
      <p:sp>
        <p:nvSpPr>
          <p:cNvPr id="19" name="TextBox 18">
            <a:extLst>
              <a:ext uri="{FF2B5EF4-FFF2-40B4-BE49-F238E27FC236}">
                <a16:creationId xmlns:a16="http://schemas.microsoft.com/office/drawing/2014/main" id="{B022971E-F8AD-20D9-F043-69DAFDEE28C3}"/>
              </a:ext>
            </a:extLst>
          </p:cNvPr>
          <p:cNvSpPr txBox="1"/>
          <p:nvPr/>
        </p:nvSpPr>
        <p:spPr>
          <a:xfrm>
            <a:off x="1842327" y="1364957"/>
            <a:ext cx="3178067" cy="1107996"/>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nl-NL" sz="1100" b="1" dirty="0" err="1"/>
              <a:t>Pratique </a:t>
            </a:r>
            <a:r>
              <a:rPr lang="nl-NL" sz="1100" b="1" dirty="0"/>
              <a:t>professionnelle </a:t>
            </a:r>
            <a:r>
              <a:rPr lang="nl-NL" sz="1100" b="1" dirty="0" err="1"/>
              <a:t>innovante</a:t>
            </a:r>
            <a:r>
              <a:rPr lang="nl-NL" sz="1100" b="1" dirty="0"/>
              <a:t>, </a:t>
            </a:r>
            <a:r>
              <a:rPr lang="nl-NL" sz="1100" b="1" dirty="0" err="1"/>
              <a:t>efficace </a:t>
            </a:r>
            <a:r>
              <a:rPr lang="nl-NL" sz="1100" b="1" dirty="0"/>
              <a:t>et </a:t>
            </a:r>
            <a:r>
              <a:rPr lang="nl-NL" sz="1100" b="1" dirty="0" err="1"/>
              <a:t>éthique</a:t>
            </a:r>
            <a:endParaRPr lang="nl-NL" sz="1100" b="1"/>
          </a:p>
          <a:p>
            <a:r>
              <a:rPr lang="en-GB" sz="1100" dirty="0"/>
              <a:t>Le personnel des bibliothèques et des services d'information développe des connaissances et accède à des outils qui maximisent sa capacité à remplir ses missions dans l'intérêt du public.</a:t>
            </a:r>
          </a:p>
        </p:txBody>
      </p:sp>
      <p:sp>
        <p:nvSpPr>
          <p:cNvPr id="20" name="TextBox 19">
            <a:extLst>
              <a:ext uri="{FF2B5EF4-FFF2-40B4-BE49-F238E27FC236}">
                <a16:creationId xmlns:a16="http://schemas.microsoft.com/office/drawing/2014/main" id="{09199729-946A-7E54-0E85-860E4E29E181}"/>
              </a:ext>
            </a:extLst>
          </p:cNvPr>
          <p:cNvSpPr txBox="1"/>
          <p:nvPr/>
        </p:nvSpPr>
        <p:spPr>
          <a:xfrm>
            <a:off x="5114741" y="1360603"/>
            <a:ext cx="3178067" cy="1277273"/>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100" b="1" dirty="0"/>
              <a:t>Un engagement efficace auprès des parties prenantes et des communautés</a:t>
            </a:r>
          </a:p>
          <a:p>
            <a:r>
              <a:rPr lang="en-GB" sz="1100" dirty="0"/>
              <a:t>Les professionnels des bibliothèques et de l'information disposent partout de la confiance, des compétences et des ressources nécessaires pour plaider en faveur de bibliothèques bénéficiant d'un soutien adéquat.</a:t>
            </a:r>
          </a:p>
        </p:txBody>
      </p:sp>
      <p:sp>
        <p:nvSpPr>
          <p:cNvPr id="21" name="TextBox 20">
            <a:extLst>
              <a:ext uri="{FF2B5EF4-FFF2-40B4-BE49-F238E27FC236}">
                <a16:creationId xmlns:a16="http://schemas.microsoft.com/office/drawing/2014/main" id="{ADBC7BFE-5F9B-F464-04B2-7E6A6903CD1E}"/>
              </a:ext>
            </a:extLst>
          </p:cNvPr>
          <p:cNvSpPr txBox="1"/>
          <p:nvPr/>
        </p:nvSpPr>
        <p:spPr>
          <a:xfrm>
            <a:off x="8392554" y="1382069"/>
            <a:ext cx="3178067" cy="1277273"/>
          </a:xfrm>
          <a:prstGeom prst="rect">
            <a:avLst/>
          </a:prstGeom>
          <a:solidFill>
            <a:schemeClr val="bg1"/>
          </a:solidFill>
          <a:ln w="38100">
            <a:solidFill>
              <a:schemeClr val="accent4">
                <a:lumMod val="50000"/>
              </a:schemeClr>
            </a:solidFill>
          </a:ln>
        </p:spPr>
        <p:txBody>
          <a:bodyPr wrap="square" rtlCol="0">
            <a:spAutoFit/>
          </a:bodyPr>
          <a:lstStyle/>
          <a:p>
            <a:r>
              <a:rPr lang="nl-NL" sz="1100" b="1"/>
              <a:t>Structures et capacités pour la réalisation des objectifs de développement</a:t>
            </a:r>
          </a:p>
          <a:p>
            <a:r>
              <a:rPr lang="nl-NL" sz="1100"/>
              <a:t>Le personnel des bibliothèques et des services d'information à tous les niveaux dispose des structures et des réseaux nécessaires pour collaborer à la mise en œuvre et à l'évaluation des résultats.</a:t>
            </a:r>
          </a:p>
        </p:txBody>
      </p:sp>
      <p:sp>
        <p:nvSpPr>
          <p:cNvPr id="22" name="TextBox 21">
            <a:extLst>
              <a:ext uri="{FF2B5EF4-FFF2-40B4-BE49-F238E27FC236}">
                <a16:creationId xmlns:a16="http://schemas.microsoft.com/office/drawing/2014/main" id="{A782E3DC-1DF4-4C07-1061-62E8127B7FB1}"/>
              </a:ext>
            </a:extLst>
          </p:cNvPr>
          <p:cNvSpPr txBox="1"/>
          <p:nvPr/>
        </p:nvSpPr>
        <p:spPr>
          <a:xfrm>
            <a:off x="1843792" y="2868075"/>
            <a:ext cx="9712848" cy="430887"/>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100" b="1" dirty="0"/>
              <a:t>L'engagement dans la bibliothéconomie internationale représente un pilier essentiel du travail des associations de bibliothécaires, des bibliothèques et du personnel des bibliothèques et de l'information.</a:t>
            </a:r>
            <a:endParaRPr lang="en-GB" sz="1100" dirty="0"/>
          </a:p>
        </p:txBody>
      </p:sp>
      <p:sp>
        <p:nvSpPr>
          <p:cNvPr id="23" name="TextBox 22">
            <a:extLst>
              <a:ext uri="{FF2B5EF4-FFF2-40B4-BE49-F238E27FC236}">
                <a16:creationId xmlns:a16="http://schemas.microsoft.com/office/drawing/2014/main" id="{DB7E516F-8D34-94A4-A36C-C9539AB42A01}"/>
              </a:ext>
            </a:extLst>
          </p:cNvPr>
          <p:cNvSpPr txBox="1"/>
          <p:nvPr/>
        </p:nvSpPr>
        <p:spPr>
          <a:xfrm>
            <a:off x="766709" y="6379788"/>
            <a:ext cx="10802613" cy="338554"/>
          </a:xfrm>
          <a:prstGeom prst="rect">
            <a:avLst/>
          </a:prstGeom>
          <a:solidFill>
            <a:schemeClr val="bg1"/>
          </a:solidFill>
          <a:ln w="38100">
            <a:solidFill>
              <a:schemeClr val="accent4">
                <a:lumMod val="50000"/>
              </a:schemeClr>
            </a:solidFill>
          </a:ln>
        </p:spPr>
        <p:txBody>
          <a:bodyPr wrap="square" rtlCol="0">
            <a:spAutoFit/>
          </a:bodyPr>
          <a:lstStyle/>
          <a:p>
            <a:pPr algn="ctr"/>
            <a:r>
              <a:rPr lang="nl-NL" sz="1600" b="1"/>
              <a:t>MESURES DE SUCCÈS</a:t>
            </a:r>
            <a:endParaRPr lang="en-GB" sz="1600"/>
          </a:p>
        </p:txBody>
      </p:sp>
    </p:spTree>
    <p:extLst>
      <p:ext uri="{BB962C8B-B14F-4D97-AF65-F5344CB8AC3E}">
        <p14:creationId xmlns:p14="http://schemas.microsoft.com/office/powerpoint/2010/main" val="1172637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25337" y="220187"/>
            <a:ext cx="11541326" cy="1046440"/>
          </a:xfrm>
          <a:prstGeom prst="rect">
            <a:avLst/>
          </a:prstGeom>
          <a:solidFill>
            <a:schemeClr val="accent2">
              <a:lumMod val="20000"/>
              <a:lumOff val="80000"/>
            </a:schemeClr>
          </a:solidFill>
          <a:ln w="38100">
            <a:solidFill>
              <a:schemeClr val="accent4">
                <a:lumMod val="50000"/>
              </a:schemeClr>
            </a:solidFill>
          </a:ln>
        </p:spPr>
        <p:txBody>
          <a:bodyPr wrap="square" lIns="91440" tIns="45720" rIns="91440" bIns="45720" rtlCol="0" anchor="t">
            <a:spAutoFit/>
          </a:bodyPr>
          <a:lstStyle/>
          <a:p>
            <a:r>
              <a:rPr lang="en-GB" sz="1400" b="1"/>
              <a:t>Domaine d'impact 1 : communautés professionnelles dynamiques et mondiales</a:t>
            </a:r>
          </a:p>
          <a:p>
            <a:r>
              <a:rPr lang="en-GB" sz="1200" i="1"/>
              <a:t>Notre communauté de membres et de bénévoles est cruciale pour notre capacité à apporter des changements. En tant qu'organisation mondiale des bibliothèques, nous sommes particulièrement bien placés pour offrir un espace et un soutien à l'échange, à l'apprentissage et à l'inspiration, ainsi qu'à l'élaboration de normes et de lignes directrices pertinentes. Ainsi, nous aidons les bibliothèques du monde entier à fournir les meilleurs services possibles à leurs communautés et à réaliser les possibilités offertes par l'appartenance à une organisation mondiale.</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nl-NL" sz="1400" b="1"/>
              <a:t>Notre travail dans ce domaine consiste à :</a:t>
            </a:r>
          </a:p>
          <a:p>
            <a:pPr marL="285750" indent="-285750">
              <a:buFont typeface="Arial" panose="020B0604020202020204" pitchFamily="34" charset="0"/>
              <a:buChar char="•"/>
            </a:pPr>
            <a:r>
              <a:rPr lang="nl-NL" sz="1200"/>
              <a:t>Favoriser l'émergence de groupes de volontaires dynamiques et performants, agissant comme des espaces d'apprentissage et des pépinières d'idées nouvelles.</a:t>
            </a:r>
          </a:p>
          <a:p>
            <a:pPr marL="285750" indent="-285750">
              <a:buFont typeface="Arial" panose="020B0604020202020204" pitchFamily="34" charset="0"/>
              <a:buChar char="•"/>
            </a:pPr>
            <a:r>
              <a:rPr lang="nl-NL" sz="1200"/>
              <a:t>Maintenir et accroître le nombre de membres engagés qui apportent leur expérience et leur énergie au domaine.</a:t>
            </a:r>
          </a:p>
          <a:p>
            <a:pPr marL="285750" indent="-285750">
              <a:buFont typeface="Arial" panose="020B0604020202020204" pitchFamily="34" charset="0"/>
              <a:buChar char="•"/>
            </a:pPr>
            <a:r>
              <a:rPr lang="nl-NL" sz="1200"/>
              <a:t>Développer des communautés plus larges, actives et engagées, permettant à tous les membres de notre domaine de trouver leur place dans notre travail.</a:t>
            </a:r>
          </a:p>
          <a:p>
            <a:pPr marL="285750" indent="-285750">
              <a:buFont typeface="Arial" panose="020B0604020202020204" pitchFamily="34" charset="0"/>
              <a:buChar char="•"/>
            </a:pPr>
            <a:r>
              <a:rPr lang="nl-NL" sz="1200"/>
              <a:t>Respecter et créer des normes et des lignes directrices de niveau international qui facilitent l'évolution continue et le travail à l'échelle internationale</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nl-NL" sz="1400" b="1"/>
              <a:t>Ce que cela signifie </a:t>
            </a:r>
            <a:r>
              <a:rPr lang="en-US" sz="1400" b="1"/>
              <a:t>pour le secteur mondial des bibliothèques</a:t>
            </a:r>
          </a:p>
          <a:p>
            <a:r>
              <a:rPr lang="en-GB" sz="1200"/>
              <a:t>Les bibliothèques et le personnel des bibliothèques et de l'information bénéficient partout d'une grande variété d'opportunités pour apprendre, se développer et contribuer au développement, ainsi que d'outils pertinents et accessibles. Collectivement, nous pouvons travailler ensemble, en reliant les institutions, les collections et les services pour réaliser l'objectif de l'accès international à l'information.</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42795"/>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nl-NL" sz="1400" b="1"/>
              <a:t>Nous savons que nous avons réussi si</a:t>
            </a:r>
          </a:p>
          <a:p>
            <a:r>
              <a:rPr lang="nl-NL" sz="1200"/>
              <a:t>Nos groupes de bénévoles élaborent et mettent en œuvre des actions qui renforcent la capacité du domaine à apporter des changements. Nos membres augmentent, en particulier dans les domaines où nous sommes actuellement sous-représentés, et non seulement ils s'engagent activement, mais ils appliquent et partagent les résultats de leur engagement au sein de l'IFLA. Des normes de haute qualité et actualisées sont activement utilisées par les bibliothèques du monde entier. </a:t>
            </a:r>
            <a:endParaRPr lang="en-GB" sz="12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27547"/>
            <a:ext cx="11541325" cy="677108"/>
          </a:xfrm>
          <a:prstGeom prst="rect">
            <a:avLst/>
          </a:prstGeom>
          <a:solidFill>
            <a:schemeClr val="bg1"/>
          </a:solidFill>
          <a:ln w="38100">
            <a:solidFill>
              <a:schemeClr val="accent4">
                <a:lumMod val="50000"/>
              </a:schemeClr>
            </a:solidFill>
          </a:ln>
        </p:spPr>
        <p:txBody>
          <a:bodyPr wrap="square" rtlCol="0">
            <a:spAutoFit/>
          </a:bodyPr>
          <a:lstStyle/>
          <a:p>
            <a:r>
              <a:rPr lang="en-GB" sz="1400" b="1"/>
              <a:t>Pour suivre les progrès réalisés, nous utilisons les mesures suivantes :</a:t>
            </a:r>
          </a:p>
          <a:p>
            <a:r>
              <a:rPr lang="en-GB" sz="1200"/>
              <a:t>Les scores de promoteurs nets parmi les membres ; les téléchargements de normes et de documents de l'IFLA et les résultats des enquêtes auprès des utilisateurs ; les enquêtes sur l'expérience des bénévoles ; les mesures de la diversité parmi les bénévoles ; les mesures des capacités et de la confiance parmi les bénévoles.</a:t>
            </a:r>
          </a:p>
        </p:txBody>
      </p:sp>
    </p:spTree>
    <p:extLst>
      <p:ext uri="{BB962C8B-B14F-4D97-AF65-F5344CB8AC3E}">
        <p14:creationId xmlns:p14="http://schemas.microsoft.com/office/powerpoint/2010/main" val="190635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046440"/>
          </a:xfrm>
          <a:prstGeom prst="rect">
            <a:avLst/>
          </a:prstGeom>
          <a:solidFill>
            <a:schemeClr val="tx2">
              <a:lumMod val="10000"/>
              <a:lumOff val="90000"/>
            </a:schemeClr>
          </a:solidFill>
          <a:ln w="38100">
            <a:solidFill>
              <a:schemeClr val="accent4">
                <a:lumMod val="50000"/>
              </a:schemeClr>
            </a:solidFill>
          </a:ln>
        </p:spPr>
        <p:txBody>
          <a:bodyPr wrap="square" rtlCol="0">
            <a:spAutoFit/>
          </a:bodyPr>
          <a:lstStyle/>
          <a:p>
            <a:r>
              <a:rPr lang="en-GB" sz="1400" b="1"/>
              <a:t>Domaine d'impact 2 : les bibliothèques sont reconnues, respectées et appréciées en tant que partenaires partout dans le monde</a:t>
            </a:r>
          </a:p>
          <a:p>
            <a:r>
              <a:rPr lang="en-GB" sz="1200" i="1"/>
              <a:t>Nous ne pourrons réaliser le potentiel des bibliothèques à changer la société que si nous parvenons à obtenir les lois et les ressources dont nous avons besoin, grâce à un plaidoyer efficace et à l'établissement de partenariats. Cela nécessite un travail coordonné à tous les niveaux, depuis une reconnaissance forte et large du rôle des bibliothèques dans les espaces politiques mondiaux jusqu'à des bibliothèques habilitées et autonomes au niveau local. Nous devons également être un partenaire solide, capable de parler le langage des autres parties prenantes.</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nl-NL" sz="1400" b="1"/>
              <a:t>Notre travail dans ce domaine consiste à :</a:t>
            </a:r>
          </a:p>
          <a:p>
            <a:pPr marL="285750" indent="-285750">
              <a:buFont typeface="Arial" panose="020B0604020202020204" pitchFamily="34" charset="0"/>
              <a:buChar char="•"/>
            </a:pPr>
            <a:r>
              <a:rPr lang="nl-NL" sz="1200"/>
              <a:t>Construire une voix, un profil et une influence dans les espaces politiques internationaux pertinents où l'IFLA est en mesure de contribuer de manière unique.</a:t>
            </a:r>
          </a:p>
          <a:p>
            <a:pPr marL="285750" indent="-285750">
              <a:buFont typeface="Arial" panose="020B0604020202020204" pitchFamily="34" charset="0"/>
              <a:buChar char="•"/>
            </a:pPr>
            <a:r>
              <a:rPr lang="nl-NL" sz="1200"/>
              <a:t>Identifier et développer des stratégies de partenariat avec d'autres, en accord avec notre stratégie et comme moyen d'atteindre des objectifs communs.</a:t>
            </a:r>
          </a:p>
          <a:p>
            <a:pPr marL="285750" indent="-285750">
              <a:buFont typeface="Arial" panose="020B0604020202020204" pitchFamily="34" charset="0"/>
              <a:buChar char="•"/>
            </a:pPr>
            <a:r>
              <a:rPr lang="nl-NL" sz="1200"/>
              <a:t>Assurer un rôle de leader d'opinion dans le domaine sur les questions politiques et promouvoir les valeurs des bibliothèques.</a:t>
            </a:r>
          </a:p>
          <a:p>
            <a:pPr marL="285750" indent="-285750">
              <a:buFont typeface="Arial" panose="020B0604020202020204" pitchFamily="34" charset="0"/>
              <a:buChar char="•"/>
            </a:pPr>
            <a:r>
              <a:rPr lang="nl-NL" sz="1200"/>
              <a:t>Veiller à ce que les ressources et les compétences en matière de conseil soient réparties sur le terrain, afin de concrétiser l'impact de notre travail mondial.</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en-GB" sz="1400" b="1"/>
              <a:t>Ce que cela signifie pour le secteur mondial des bibliothèques</a:t>
            </a:r>
            <a:endParaRPr lang="en-GB" sz="1400"/>
          </a:p>
          <a:p>
            <a:r>
              <a:rPr lang="en-GB" sz="1200"/>
              <a:t>La voix mondiale des bibliothèques est forte, et les bibliothèques et le personnel des bibliothèques et de l'information du monde entier peuvent s'inspirer de nos réussites au niveau mondial pour leurs propres activités de plaidoyer et de création de partenariats, ainsi que pour s'engager efficacement dans des activités internationales. Ils peuvent s'appuyer sur le travail de l'IFLA pour définir et défendre les valeurs des bibliothèques, ainsi que sur les ressources qui les aideront à devenir des défenseurs confiants des bibliothèques. </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nl-NL" sz="1400" b="1"/>
              <a:t>Nous savons que nous avons réussi si</a:t>
            </a:r>
          </a:p>
          <a:p>
            <a:r>
              <a:rPr lang="nl-NL" sz="1200"/>
              <a:t>Nous constatons que les priorités des bibliothèques sont reconnues dans des textes mondiaux clés tels que l'agenda post-2030 des Nations unies. Notre communauté utilise régulièrement le matériel et les opportunités créés par l'IFLA pour améliorer le travail de plaidoyer et de partenariat (et peut parler le langage des partenaires), et a un sens plus fort de l'agence. Les valeurs des bibliothèques, y compris la liberté intellectuelle et la science ouverte, sont reflétées dans la législation et la politique.</a:t>
            </a:r>
            <a:endParaRPr lang="en-GB" sz="12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677108"/>
          </a:xfrm>
          <a:prstGeom prst="rect">
            <a:avLst/>
          </a:prstGeom>
          <a:solidFill>
            <a:schemeClr val="bg1"/>
          </a:solidFill>
          <a:ln w="38100">
            <a:solidFill>
              <a:schemeClr val="accent4">
                <a:lumMod val="50000"/>
              </a:schemeClr>
            </a:solidFill>
          </a:ln>
        </p:spPr>
        <p:txBody>
          <a:bodyPr wrap="square" rtlCol="0">
            <a:spAutoFit/>
          </a:bodyPr>
          <a:lstStyle/>
          <a:p>
            <a:r>
              <a:rPr lang="en-GB" sz="1400" b="1"/>
              <a:t>Pour suivre les progrès réalisés, nous utilisons les mesures suivantes :</a:t>
            </a:r>
          </a:p>
          <a:p>
            <a:r>
              <a:rPr lang="en-GB" sz="1200"/>
              <a:t>Mesures des références aux bibliothèques dans les textes clés ; approches proactives des bibliothèques par les organisations intergouvernementales ; nombre d'actions menées en partenariat avec d'autres ; utilisation du travail politique de l'IFLA ; adoption de matériel de promotion (mesurée par des enquêtes).</a:t>
            </a:r>
          </a:p>
        </p:txBody>
      </p:sp>
    </p:spTree>
    <p:extLst>
      <p:ext uri="{BB962C8B-B14F-4D97-AF65-F5344CB8AC3E}">
        <p14:creationId xmlns:p14="http://schemas.microsoft.com/office/powerpoint/2010/main" val="3015907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046440"/>
          </a:xfrm>
          <a:prstGeom prst="rect">
            <a:avLst/>
          </a:prstGeom>
          <a:solidFill>
            <a:schemeClr val="accent6">
              <a:lumMod val="20000"/>
              <a:lumOff val="80000"/>
            </a:schemeClr>
          </a:solidFill>
          <a:ln w="38100">
            <a:solidFill>
              <a:schemeClr val="accent4">
                <a:lumMod val="50000"/>
              </a:schemeClr>
            </a:solidFill>
          </a:ln>
        </p:spPr>
        <p:txBody>
          <a:bodyPr wrap="square" rtlCol="0">
            <a:spAutoFit/>
          </a:bodyPr>
          <a:lstStyle/>
          <a:p>
            <a:r>
              <a:rPr lang="nl-NL" sz="1400" b="1"/>
              <a:t>Domaine d'impact 3 : les bibliothèques sont en mesure d'apporter des changements significatifs à tous les niveaux</a:t>
            </a:r>
          </a:p>
          <a:p>
            <a:r>
              <a:rPr lang="en-GB" sz="1200" i="1"/>
              <a:t>Bien que chaque bibliothèque se concentre sur les besoins des individus et des communautés qu'elle sert, collectivement, les bibliothèques ont un potentiel unique pour conduire un changement systémique dans les domaines dans lesquels nous travaillons. Pour ce faire, nous avons besoin des structures et des compétences nécessaires pour concevoir, mettre en œuvre et évaluer des projets, des programmes et des initiatives qui conduisent à un changement positif. L'IFLA est particulièrement bien placée pour soutenir ce travail, grâce à sa portée mondiale et à l'expertise et aux réseaux qu'elle peut mobiliser.</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nl-NL" sz="1400" b="1"/>
              <a:t>Notre travail dans ce domaine consiste à :</a:t>
            </a:r>
          </a:p>
          <a:p>
            <a:pPr marL="285750" indent="-285750">
              <a:buFont typeface="Arial" panose="020B0604020202020204" pitchFamily="34" charset="0"/>
              <a:buChar char="•"/>
            </a:pPr>
            <a:r>
              <a:rPr lang="nl-NL" sz="1200"/>
              <a:t>Développer des structures régionales capables à la fois d'articuler les priorités globales à leur niveau et d'élaborer des programmes de travail à fort impact autour de besoins spécifiques dans le contexte de la stratégie plus large de l'IFLA.</a:t>
            </a:r>
          </a:p>
          <a:p>
            <a:pPr marL="285750" indent="-285750">
              <a:buFont typeface="Arial" panose="020B0604020202020204" pitchFamily="34" charset="0"/>
              <a:buChar char="•"/>
            </a:pPr>
            <a:r>
              <a:rPr lang="nl-NL" sz="1200"/>
              <a:t>Développer une offre de formation pertinente qui apporte une valeur ajoutée à l'offre existante et répond aux besoins identifiés.</a:t>
            </a:r>
          </a:p>
          <a:p>
            <a:pPr marL="285750" indent="-285750">
              <a:buFont typeface="Arial" panose="020B0604020202020204" pitchFamily="34" charset="0"/>
              <a:buChar char="•"/>
            </a:pPr>
            <a:r>
              <a:rPr lang="nl-NL" sz="1200"/>
              <a:t>Soutenir le développement des associations de bibliothèques, dans le cadre d'un effort plus large visant à créer des domaines de bibliothèques ayant un impact.</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en-GB" sz="1400" b="1"/>
              <a:t>Ce que cela signifie pour le secteur mondial des bibliothèques</a:t>
            </a:r>
            <a:endParaRPr lang="en-GB" sz="1400"/>
          </a:p>
          <a:p>
            <a:r>
              <a:rPr lang="en-GB" sz="1200"/>
              <a:t>Partout, les bibliothèques et les professionnels des bibliothèques et de l'information disposent de structures plus solides à tous les niveaux, ce qui leur permet de résister au changement, de créer des possibilités d'engagement et d'échange et de s'impliquer dans des projets qui conduisent à des changements systémiques dans leurs sociétés. Ils bénéficient également d'un soutien plus important pour leur travail.</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en-GB" sz="1400" b="1"/>
              <a:t>Nous savons que nous avons réussi si</a:t>
            </a:r>
          </a:p>
          <a:p>
            <a:r>
              <a:rPr lang="en-GB" sz="1200"/>
              <a:t>Nous avons développé un profil régional plus fort, avec des comités et des bureaux pertinents qui ont des antécédents de projets ayant un impact. Nous disposons également d'une série d'activités de formation, en particulier sur la construction de l'impact, qui offrent des leçons qui sont prises en compte dans le travail pratique des participants. Nous pouvons démontrer un renforcement des associations de bibliothèques, ainsi que des domaines de bibliothèques, en termes de capacité d'exécution.</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677108"/>
          </a:xfrm>
          <a:prstGeom prst="rect">
            <a:avLst/>
          </a:prstGeom>
          <a:solidFill>
            <a:schemeClr val="bg1"/>
          </a:solidFill>
          <a:ln w="38100">
            <a:solidFill>
              <a:schemeClr val="accent4">
                <a:lumMod val="50000"/>
              </a:schemeClr>
            </a:solidFill>
          </a:ln>
        </p:spPr>
        <p:txBody>
          <a:bodyPr wrap="square" rtlCol="0">
            <a:spAutoFit/>
          </a:bodyPr>
          <a:lstStyle/>
          <a:p>
            <a:r>
              <a:rPr lang="nl-NL" sz="1400" b="1"/>
              <a:t>Pour suivre les progrès réalisés, nous utilisons les mesures suivantes :</a:t>
            </a:r>
          </a:p>
          <a:p>
            <a:r>
              <a:rPr lang="en-GB" sz="1200"/>
              <a:t>Opinions des membres sur le travail des structures régionales ; projets lancés avec des partenaires externes au niveau régional ; gamme, participation, achèvement et suivi des cours de formation ; associations de bibliothèques prenant des mesures pertinentes pour l'impact et la durabilité.</a:t>
            </a:r>
          </a:p>
        </p:txBody>
      </p:sp>
    </p:spTree>
    <p:extLst>
      <p:ext uri="{BB962C8B-B14F-4D97-AF65-F5344CB8AC3E}">
        <p14:creationId xmlns:p14="http://schemas.microsoft.com/office/powerpoint/2010/main" val="1941935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046440"/>
          </a:xfrm>
          <a:prstGeom prst="rect">
            <a:avLst/>
          </a:prstGeom>
          <a:solidFill>
            <a:schemeClr val="accent5">
              <a:lumMod val="20000"/>
              <a:lumOff val="80000"/>
            </a:schemeClr>
          </a:solidFill>
          <a:ln w="38100">
            <a:solidFill>
              <a:schemeClr val="accent4">
                <a:lumMod val="50000"/>
              </a:schemeClr>
            </a:solidFill>
          </a:ln>
        </p:spPr>
        <p:txBody>
          <a:bodyPr wrap="square" rtlCol="0">
            <a:spAutoFit/>
          </a:bodyPr>
          <a:lstStyle/>
          <a:p>
            <a:r>
              <a:rPr lang="nl-NL" sz="1400" b="1" dirty="0"/>
              <a:t>Facilitateur : Préparer l'avenir de l'IFLA</a:t>
            </a:r>
          </a:p>
          <a:p>
            <a:r>
              <a:rPr lang="nl-NL" sz="1200" i="1" dirty="0"/>
              <a:t>L'IFLA est particulièrement bien placée, grâce à sa portée mondiale, à sa communauté de membres et de bénévoles et à ses relations avec les acteurs mondiaux, pour jouer les rôles définis dans cette stratégie. Pour y parvenir au cours de notre deuxième siècle d'existence, nous devons nous concentrer en permanence sur la manière dont nous pouvons agir le plus efficacement possible pour nos membres et nos partenaires. Grâce à cela, nous pouvons assurer un cercle vertueux qui nous permettra d'atteindre encore mieux notre objectif : faire progresser les bibliothèques de manière durable.</a:t>
            </a:r>
            <a:endParaRPr lang="en-GB" sz="1200" i="1" dirty="0"/>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046440"/>
          </a:xfrm>
          <a:prstGeom prst="rect">
            <a:avLst/>
          </a:prstGeom>
          <a:solidFill>
            <a:schemeClr val="bg1"/>
          </a:solidFill>
          <a:ln w="38100">
            <a:solidFill>
              <a:schemeClr val="accent4">
                <a:lumMod val="50000"/>
              </a:schemeClr>
            </a:solidFill>
          </a:ln>
        </p:spPr>
        <p:txBody>
          <a:bodyPr wrap="square" rtlCol="0">
            <a:spAutoFit/>
          </a:bodyPr>
          <a:lstStyle/>
          <a:p>
            <a:r>
              <a:rPr lang="nl-NL" sz="1400" b="1" dirty="0"/>
              <a:t>Notre travail dans ce domaine consiste à :</a:t>
            </a:r>
          </a:p>
          <a:p>
            <a:pPr marL="285750" indent="-285750">
              <a:buFont typeface="Arial" panose="020B0604020202020204" pitchFamily="34" charset="0"/>
              <a:buChar char="•"/>
            </a:pPr>
            <a:r>
              <a:rPr lang="nl-NL" sz="1200" dirty="0"/>
              <a:t>Veiller à ce que notre gouvernance soit efficace, transparente et adaptée aux objectifs, en donnant la parole à toutes les composantes de notre communauté.</a:t>
            </a:r>
          </a:p>
          <a:p>
            <a:pPr marL="285750" indent="-285750">
              <a:buFont typeface="Arial" panose="020B0604020202020204" pitchFamily="34" charset="0"/>
              <a:buChar char="•"/>
            </a:pPr>
            <a:r>
              <a:rPr lang="nl-NL" sz="1200" dirty="0"/>
              <a:t>Veiller à ce que nous soyons efficaces, fiables et durables dans la mise en œuvre des projets et des initiatives, en particulier dans le cadre de partenariats</a:t>
            </a:r>
          </a:p>
          <a:p>
            <a:pPr marL="285750" indent="-285750">
              <a:buFont typeface="Arial" panose="020B0604020202020204" pitchFamily="34" charset="0"/>
              <a:buChar char="•"/>
            </a:pPr>
            <a:r>
              <a:rPr lang="nl-NL" sz="1200" dirty="0"/>
              <a:t>Continuer à investir dans l'équipe du siège afin qu'elle puisse répondre aux besoins de la communauté et préparer l'avenir.</a:t>
            </a:r>
          </a:p>
          <a:p>
            <a:pPr marL="285750" indent="-285750">
              <a:buFont typeface="Arial" panose="020B0604020202020204" pitchFamily="34" charset="0"/>
              <a:buChar char="•"/>
            </a:pPr>
            <a:r>
              <a:rPr lang="nl-NL" sz="1200" dirty="0"/>
              <a:t>Élaborer et mettre en œuvre une stratégie de développement durable efficace qui nous permette de diversifier les financements et d'atteindre nos objectifs.</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nl-NL" sz="1400" b="1"/>
              <a:t>Ce que cela signifie </a:t>
            </a:r>
            <a:r>
              <a:rPr lang="nl-NL" sz="1400" b="1" err="1"/>
              <a:t>pour </a:t>
            </a:r>
            <a:r>
              <a:rPr lang="nl-NL" sz="1400" b="1"/>
              <a:t>le secteur </a:t>
            </a:r>
            <a:r>
              <a:rPr lang="nl-NL" sz="1400" b="1" err="1"/>
              <a:t>mondial </a:t>
            </a:r>
            <a:r>
              <a:rPr lang="nl-NL" sz="1400" b="1"/>
              <a:t>des bibliothèques</a:t>
            </a:r>
            <a:endParaRPr lang="en-GB" sz="1400"/>
          </a:p>
          <a:p>
            <a:r>
              <a:rPr lang="en-GB" sz="1200"/>
              <a:t>Les bibliothèques et les professionnels des bibliothèques et de l'information du monde entier peuvent continuer à compter sur l'IFLA pour offrir un espace d'échange professionnel, une voix pour les bibliothèques du monde entier et une source de formation et d'opportunités pour améliorer leur propre travail. L'engagement dans l'IFLA devient un moyen de s'impliquer dans des projets passionnants et innovants qui apportent une plus grande variété d'avantages.</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861774"/>
          </a:xfrm>
          <a:prstGeom prst="rect">
            <a:avLst/>
          </a:prstGeom>
          <a:solidFill>
            <a:schemeClr val="bg1"/>
          </a:solidFill>
          <a:ln w="38100">
            <a:solidFill>
              <a:schemeClr val="accent4">
                <a:lumMod val="50000"/>
              </a:schemeClr>
            </a:solidFill>
          </a:ln>
        </p:spPr>
        <p:txBody>
          <a:bodyPr wrap="square" rtlCol="0">
            <a:spAutoFit/>
          </a:bodyPr>
          <a:lstStyle/>
          <a:p>
            <a:r>
              <a:rPr lang="nl-NL" sz="1400" b="1"/>
              <a:t>Nous savons que nous avons réussi si</a:t>
            </a:r>
          </a:p>
          <a:p>
            <a:r>
              <a:rPr lang="nl-NL" sz="1200"/>
              <a:t>Les membres et les bénévoles de l'IFLA ont une bonne compréhension de ce que l'IFLA est et peut offrir, et l'apprécient. Nous disposons d'un portefeuille de projets menés à bien, ce qui nous permet d'entretenir des relations à long terme avec les bailleurs de fonds et les autres partenaires. Nous disposons d'une équipe dynamique et motivée au siège, capable de répondre de manière efficace et innovante aux besoins de la communauté.</a:t>
            </a:r>
            <a:endParaRPr lang="en-GB" sz="12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677108"/>
          </a:xfrm>
          <a:prstGeom prst="rect">
            <a:avLst/>
          </a:prstGeom>
          <a:solidFill>
            <a:schemeClr val="bg1"/>
          </a:solidFill>
          <a:ln w="38100">
            <a:solidFill>
              <a:schemeClr val="accent4">
                <a:lumMod val="50000"/>
              </a:schemeClr>
            </a:solidFill>
          </a:ln>
        </p:spPr>
        <p:txBody>
          <a:bodyPr wrap="square" rtlCol="0">
            <a:spAutoFit/>
          </a:bodyPr>
          <a:lstStyle/>
          <a:p>
            <a:r>
              <a:rPr lang="en-GB" sz="1400" b="1"/>
              <a:t>Pour suivre les progrès réalisés, nous utilisons les mesures suivantes :</a:t>
            </a:r>
          </a:p>
          <a:p>
            <a:r>
              <a:rPr lang="en-GB" sz="1200"/>
              <a:t>Retour d'information sur les enquêtes auprès des membres et scores de promoteurs nets ; projets menés à bien ; évolution dans le temps du retour d'information sur les enquêtes auprès du personnel ; nombre de partenariats stratégiques (et croissance).</a:t>
            </a:r>
          </a:p>
        </p:txBody>
      </p:sp>
    </p:spTree>
    <p:extLst>
      <p:ext uri="{BB962C8B-B14F-4D97-AF65-F5344CB8AC3E}">
        <p14:creationId xmlns:p14="http://schemas.microsoft.com/office/powerpoint/2010/main" val="18738125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aed86671-ceca-4ccc-a07c-33fb66ba0904">
      <UserInfo>
        <DisplayName>Megan Price</DisplayName>
        <AccountId>29</AccountId>
        <AccountType/>
      </UserInfo>
      <UserInfo>
        <DisplayName>Claire McGuire</DisplayName>
        <AccountId>31</AccountId>
        <AccountType/>
      </UserInfo>
      <UserInfo>
        <DisplayName>Louis Takács</DisplayName>
        <AccountId>12</AccountId>
        <AccountType/>
      </UserInfo>
      <UserInfo>
        <DisplayName>Despina Gerasimidou</DisplayName>
        <AccountId>17</AccountId>
        <AccountType/>
      </UserInfo>
      <UserInfo>
        <DisplayName>Kristine Paberza</DisplayName>
        <AccountId>16</AccountId>
        <AccountType/>
      </UserInfo>
      <UserInfo>
        <DisplayName>Helen Mandl</DisplayName>
        <AccountId>14</AccountId>
        <AccountType/>
      </UserInfo>
      <UserInfo>
        <DisplayName>Stephen Wyber</DisplayName>
        <AccountId>9</AccountId>
        <AccountType/>
      </UserInfo>
      <UserInfo>
        <DisplayName>Maria De Brasdefer</DisplayName>
        <AccountId>34</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8EDEC9E842C324C90A851AB44863371" ma:contentTypeVersion="6" ma:contentTypeDescription="Create a new document." ma:contentTypeScope="" ma:versionID="6c4b54df19ced1cccb338bd0cd26262b">
  <xsd:schema xmlns:xsd="http://www.w3.org/2001/XMLSchema" xmlns:xs="http://www.w3.org/2001/XMLSchema" xmlns:p="http://schemas.microsoft.com/office/2006/metadata/properties" xmlns:ns2="749f6082-1a60-4361-b735-54f0380d385a" xmlns:ns3="aed86671-ceca-4ccc-a07c-33fb66ba0904" targetNamespace="http://schemas.microsoft.com/office/2006/metadata/properties" ma:root="true" ma:fieldsID="56de4eb2355f3b85fe1fbb1c06c6c8a4" ns2:_="" ns3:_="">
    <xsd:import namespace="749f6082-1a60-4361-b735-54f0380d385a"/>
    <xsd:import namespace="aed86671-ceca-4ccc-a07c-33fb66ba090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f6082-1a60-4361-b735-54f0380d38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ed86671-ceca-4ccc-a07c-33fb66ba09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53C69BC-2ED0-47A8-A3B8-C79DF06BA498}">
  <ds:schemaRefs>
    <ds:schemaRef ds:uri="749f6082-1a60-4361-b735-54f0380d385a"/>
    <ds:schemaRef ds:uri="aed86671-ceca-4ccc-a07c-33fb66ba090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1B442733-AC65-4385-915B-E914C619B011}">
  <ds:schemaRefs>
    <ds:schemaRef ds:uri="749f6082-1a60-4361-b735-54f0380d385a"/>
    <ds:schemaRef ds:uri="aed86671-ceca-4ccc-a07c-33fb66ba09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3E263BB-6511-43B7-9C0C-F6C15F73D9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TotalTime>
  <Words>2599</Words>
  <Application>Microsoft Office PowerPoint</Application>
  <PresentationFormat>Widescreen</PresentationFormat>
  <Paragraphs>101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Wyber</dc:creator>
  <cp:keywords>, docId:36E5421350980D138C462C3B55E7C3D4</cp:keywords>
  <cp:lastModifiedBy>Stephen Wyber</cp:lastModifiedBy>
  <cp:revision>68</cp:revision>
  <cp:lastPrinted>2024-03-19T11:36:38Z</cp:lastPrinted>
  <dcterms:created xsi:type="dcterms:W3CDTF">2024-03-04T13:16:56Z</dcterms:created>
  <dcterms:modified xsi:type="dcterms:W3CDTF">2024-05-01T21:22:25Z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0x01010048EDEC9E842C324C90A851AB44863371</vt:lpwstr>
  </property>
</Properties>
</file>