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1_45E507A0.xml" ContentType="application/vnd.ms-powerpoint.comments+xml"/>
  <Override PartName="/ppt/comments/modernComment_102_B3C3176E.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sldIdLst>
    <p:sldId id="262" r:id="rId5"/>
    <p:sldId id="257" r:id="rId6"/>
    <p:sldId id="259" r:id="rId7"/>
    <p:sldId id="258" r:id="rId8"/>
    <p:sldId id="260" r:id="rId9"/>
    <p:sldId id="261" r:id="rId10"/>
  </p:sldIdLst>
  <p:sldSz cx="12192000" cy="6858000"/>
  <p:notesSz cx="6808788" cy="9940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F8C452D-9DAD-8E0A-476A-832EC3AE37FA}" name="Stephen Wyber" initials="SW" userId="S::Stephen.Wyber@ifla.org::2dc956e4-9658-4eec-b3f0-a7fc028dcaa9" providerId="AD"/>
  <p188:author id="{3BA8F6C0-0512-BC2E-D449-D545951AD2A4}" name="Kristine Paberza" initials="KP" userId="S::Kristine.Paberza@ifla.org::dfc7b6b9-e39e-461a-94d7-a5f1ee717d04" providerId="AD"/>
  <p188:author id="{FBEAE1D7-70B9-9B03-4E8A-6384CED9E5D3}" name="Stephen Wyber" initials="SW" userId="S::stephen.wyber@ifla.org::2dc956e4-9658-4eec-b3f0-a7fc028dcaa9" providerId="AD"/>
  <p188:author id="{D2B640F4-BE04-FA20-E261-2DA26F040656}" name="Sharon Memis" initials="SM" userId="S::Sharon.Memis@ifla.org::8d1d5573-d9fd-4ac3-9a40-43ffec98825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88D1EE-316B-47A0-BEF9-6A7111175748}" v="257" dt="2024-04-18T09:32:22.423"/>
    <p1510:client id="{49ED0CF8-0554-4269-8E46-133EADBCF0BB}" v="1" dt="2024-04-18T09:09:15.653"/>
    <p1510:client id="{8D5288D0-E028-47C6-9116-4E5FB05A920F}" v="36" dt="2024-04-18T09:26:56.771"/>
    <p1510:client id="{94D956E6-6F1C-4605-87DB-69DFD50200FD}" v="1" dt="2024-04-18T09:08:52.077"/>
    <p1510:client id="{DD640CBA-7607-4F59-8979-F3173610D9A0}" v="1" dt="2024-04-18T09:08:04.188"/>
    <p1510:client id="{E24F8825-7B49-44A1-A541-3C078BB72C22}" v="1" dt="2024-04-18T09:09:17.853"/>
    <p1510:client id="{FA43A06F-0A74-0610-D2CB-3D6E3268A6F3}" v="121" dt="2024-04-18T11:02:51.42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88" autoAdjust="0"/>
  </p:normalViewPr>
  <p:slideViewPr>
    <p:cSldViewPr snapToGrid="0">
      <p:cViewPr varScale="1">
        <p:scale>
          <a:sx n="62" d="100"/>
          <a:sy n="62" d="100"/>
        </p:scale>
        <p:origin x="804" y="5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3390" y="-114"/>
      </p:cViewPr>
      <p:guideLst>
        <p:guide orient="horz" pos="3131"/>
        <p:guide pos="214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8/10/relationships/authors" Target="author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omments/modernComment_101_45E507A0.xml><?xml version="1.0" encoding="utf-8"?>
<p188:cmLst xmlns:a="http://schemas.openxmlformats.org/drawingml/2006/main" xmlns:r="http://schemas.openxmlformats.org/officeDocument/2006/relationships" xmlns:p188="http://schemas.microsoft.com/office/powerpoint/2018/8/main">
  <p188:cm id="{0A64F730-2032-472B-93A2-37946E5D7DBC}" authorId="{3BA8F6C0-0512-BC2E-D449-D545951AD2A4}" status="resolved" created="2024-04-18T08:41:54.737" complete="100000">
    <ac:txMkLst xmlns:ac="http://schemas.microsoft.com/office/drawing/2013/main/command">
      <pc:docMk xmlns:pc="http://schemas.microsoft.com/office/powerpoint/2013/main/command"/>
      <pc:sldMk xmlns:pc="http://schemas.microsoft.com/office/powerpoint/2013/main/command" cId="1172637600" sldId="257"/>
      <ac:spMk id="19" creationId="{B022971E-F8AD-20D9-F043-69DAFDEE28C3}"/>
      <ac:txMk cp="91" len="18">
        <ac:context len="205" hash="1312052625"/>
      </ac:txMk>
    </ac:txMkLst>
    <p188:pos x="2908030" y="699564"/>
    <p188:replyLst>
      <p188:reply id="{2185F5B3-FB3A-4BD0-84C7-0467E124AC1C}" authorId="{FBEAE1D7-70B9-9B03-4E8A-6384CED9E5D3}" created="2024-04-18T09:09:17.853">
        <p188:txBody>
          <a:bodyPr/>
          <a:lstStyle/>
          <a:p>
            <a:r>
              <a:rPr lang="en-US"/>
              <a:t>Replace with 'evolve' or 'develop'?</a:t>
            </a:r>
          </a:p>
        </p188:txBody>
      </p188:reply>
      <p188:reply id="{A77EB9BD-77B7-42EA-8CDE-7A25A34BD76B}" authorId="{3BA8F6C0-0512-BC2E-D449-D545951AD2A4}" created="2024-04-18T09:12:25.730">
        <p188:txBody>
          <a:bodyPr/>
          <a:lstStyle/>
          <a:p>
            <a:r>
              <a:rPr lang="en-NL"/>
              <a:t>Let 's go with develop for now because it also applies to the access tools. </a:t>
            </a:r>
          </a:p>
        </p188:txBody>
      </p188:reply>
    </p188:replyLst>
    <p188:txBody>
      <a:bodyPr/>
      <a:lstStyle/>
      <a:p>
        <a:r>
          <a:rPr lang="en-NL"/>
          <a:t>Find another word for update so that it doesn't feel that it's done once but that it is an ongoing process.</a:t>
        </a:r>
      </a:p>
    </p188:txBody>
  </p188:cm>
  <p188:cm id="{138A6958-CE1A-455C-B5E6-F5DD8E66DD48}" authorId="{3BA8F6C0-0512-BC2E-D449-D545951AD2A4}" status="resolved" created="2024-04-18T08:49:16.712" complete="100000">
    <ac:txMkLst xmlns:ac="http://schemas.microsoft.com/office/drawing/2013/main/command">
      <pc:docMk xmlns:pc="http://schemas.microsoft.com/office/powerpoint/2013/main/command"/>
      <pc:sldMk xmlns:pc="http://schemas.microsoft.com/office/powerpoint/2013/main/command" cId="1172637600" sldId="257"/>
      <ac:spMk id="5" creationId="{BD391B6E-ADB0-F323-E70D-C4826FF43B71}"/>
      <ac:txMk cp="200" len="21">
        <ac:context len="222" hash="2030231367"/>
      </ac:txMk>
    </ac:txMkLst>
    <p188:pos x="10292716" y="545478"/>
    <p188:replyLst>
      <p188:reply id="{BFAA196E-7A51-4AA1-A136-49BA8CAC5830}" authorId="{FBEAE1D7-70B9-9B03-4E8A-6384CED9E5D3}" created="2024-04-18T09:08:52.077">
        <p188:txBody>
          <a:bodyPr/>
          <a:lstStyle/>
          <a:p>
            <a:r>
              <a:rPr lang="en-US"/>
              <a:t>Fast-evolving?</a:t>
            </a:r>
          </a:p>
        </p188:txBody>
      </p188:reply>
      <p188:reply id="{E685010B-1419-4D99-96E9-DF9424F3EF69}" authorId="{3BA8F6C0-0512-BC2E-D449-D545951AD2A4}" created="2024-04-18T09:11:01.666">
        <p188:txBody>
          <a:bodyPr/>
          <a:lstStyle/>
          <a:p>
            <a:r>
              <a:rPr lang="en-NL"/>
              <a:t>Yes, I like that</a:t>
            </a:r>
          </a:p>
        </p188:txBody>
      </p188:reply>
    </p188:replyLst>
    <p188:txBody>
      <a:bodyPr/>
      <a:lstStyle/>
      <a:p>
        <a:r>
          <a:rPr lang="en-NL"/>
          <a:t>There was a suggestion to find another words for 'changing world " to demonstrate that libraries are not just following the change but that we are leading the change. The word  'drive ' sort of does that but I 'm thinking maybe instead of changing world we use something like transforming world, ever-transforming world, fast-moving world. What do you think?</a:t>
        </a:r>
      </a:p>
    </p188:txBody>
  </p188:cm>
  <p188:cm id="{DA190600-3A55-48BA-A173-16F58825D370}" authorId="{3BA8F6C0-0512-BC2E-D449-D545951AD2A4}" status="resolved" created="2024-04-18T08:49:47.331" complete="100000">
    <ac:txMkLst xmlns:ac="http://schemas.microsoft.com/office/drawing/2013/main/command">
      <pc:docMk xmlns:pc="http://schemas.microsoft.com/office/powerpoint/2013/main/command"/>
      <pc:sldMk xmlns:pc="http://schemas.microsoft.com/office/powerpoint/2013/main/command" cId="1172637600" sldId="257"/>
      <ac:spMk id="19" creationId="{B022971E-F8AD-20D9-F043-69DAFDEE28C3}"/>
      <ac:txMk cp="81" len="1">
        <ac:context len="205" hash="1312052625"/>
      </ac:txMk>
    </ac:txMkLst>
    <p188:pos x="2292013" y="699564"/>
    <p188:replyLst>
      <p188:reply id="{2C2C3271-6AE8-4302-B430-9907D84D49B1}" authorId="{FBEAE1D7-70B9-9B03-4E8A-6384CED9E5D3}" created="2024-04-18T09:08:04.188">
        <p188:txBody>
          <a:bodyPr/>
          <a:lstStyle/>
          <a:p>
            <a:r>
              <a:rPr lang="en-US"/>
              <a:t>Yes!</a:t>
            </a:r>
          </a:p>
        </p188:txBody>
      </p188:reply>
    </p188:replyLst>
    <p188:txBody>
      <a:bodyPr/>
      <a:lstStyle/>
      <a:p>
        <a:r>
          <a:rPr lang="en-NL"/>
          <a:t>Shall we replace staff with workforce in all places?</a:t>
        </a:r>
      </a:p>
    </p188:txBody>
    <p188:extLst>
      <p:ext xmlns:p="http://schemas.openxmlformats.org/presentationml/2006/main" uri="{57CB4572-C831-44C2-8A1C-0ADB6CCDFE69}">
        <p223:reactions xmlns:p223="http://schemas.microsoft.com/office/powerpoint/2022/03/main">
          <p223:rxn type="👍">
            <p223:instance time="2024-04-18T09:08:29.397" authorId="{3BA8F6C0-0512-BC2E-D449-D545951AD2A4}"/>
          </p223:rxn>
        </p223:reactions>
      </p:ext>
    </p188:extLst>
  </p188:cm>
</p188:cmLst>
</file>

<file path=ppt/comments/modernComment_102_B3C3176E.xml><?xml version="1.0" encoding="utf-8"?>
<p188:cmLst xmlns:a="http://schemas.openxmlformats.org/drawingml/2006/main" xmlns:r="http://schemas.openxmlformats.org/officeDocument/2006/relationships" xmlns:p188="http://schemas.microsoft.com/office/powerpoint/2018/8/main">
  <p188:cm id="{A73A2538-D95F-46CB-8AEC-E51D64AB0F68}" authorId="{3BA8F6C0-0512-BC2E-D449-D545951AD2A4}" status="resolved" created="2024-04-18T08:35:47.168" complete="100000">
    <ac:txMkLst xmlns:ac="http://schemas.microsoft.com/office/drawing/2013/main/command">
      <pc:docMk xmlns:pc="http://schemas.microsoft.com/office/powerpoint/2013/main/command"/>
      <pc:sldMk xmlns:pc="http://schemas.microsoft.com/office/powerpoint/2013/main/command" cId="3015907182" sldId="258"/>
      <ac:spMk id="4" creationId="{E1BFE177-945D-C026-7A7A-4812FE3E7293}"/>
      <ac:txMk cp="55" len="1">
        <ac:context len="528" hash="1410197704"/>
      </ac:txMk>
    </ac:txMkLst>
    <p188:pos x="6304548" y="272015"/>
    <p188:replyLst>
      <p188:reply id="{379DE5C8-16AE-40C8-8D49-A8DA02F619B1}" authorId="{FBEAE1D7-70B9-9B03-4E8A-6384CED9E5D3}" created="2024-04-18T09:09:15.653">
        <p188:txBody>
          <a:bodyPr/>
          <a:lstStyle/>
          <a:p>
            <a:r>
              <a:rPr lang="en-US"/>
              <a:t>great!</a:t>
            </a:r>
          </a:p>
        </p188:txBody>
      </p188:reply>
    </p188:replyLst>
    <p188:txBody>
      <a:bodyPr/>
      <a:lstStyle/>
      <a:p>
        <a:r>
          <a:rPr lang="en-NL"/>
          <a:t>Valued as partners instead of seen as partners.</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51163" cy="496888"/>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56038" y="0"/>
            <a:ext cx="2951162" cy="496888"/>
          </a:xfrm>
          <a:prstGeom prst="rect">
            <a:avLst/>
          </a:prstGeom>
        </p:spPr>
        <p:txBody>
          <a:bodyPr vert="horz" lIns="91440" tIns="45720" rIns="91440" bIns="45720" rtlCol="0"/>
          <a:lstStyle>
            <a:lvl1pPr algn="r">
              <a:defRPr sz="1200"/>
            </a:lvl1pPr>
          </a:lstStyle>
          <a:p>
            <a:fld id="{6AE9C784-8D53-4767-9E87-13DDFB035342}" type="datetimeFigureOut">
              <a:rPr lang="es-AR" smtClean="0"/>
              <a:t>30/4/2024</a:t>
            </a:fld>
            <a:endParaRPr lang="es-AR"/>
          </a:p>
        </p:txBody>
      </p:sp>
      <p:sp>
        <p:nvSpPr>
          <p:cNvPr id="4" name="3 Marcador de imagen de diapositiva"/>
          <p:cNvSpPr>
            <a:spLocks noGrp="1" noRot="1" noChangeAspect="1"/>
          </p:cNvSpPr>
          <p:nvPr>
            <p:ph type="sldImg" idx="2"/>
          </p:nvPr>
        </p:nvSpPr>
        <p:spPr>
          <a:xfrm>
            <a:off x="92075" y="746125"/>
            <a:ext cx="6624638" cy="372745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1038" y="4721225"/>
            <a:ext cx="5446712" cy="4473575"/>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6" name="5 Marcador de pie de página"/>
          <p:cNvSpPr>
            <a:spLocks noGrp="1"/>
          </p:cNvSpPr>
          <p:nvPr>
            <p:ph type="ftr" sz="quarter" idx="4"/>
          </p:nvPr>
        </p:nvSpPr>
        <p:spPr>
          <a:xfrm>
            <a:off x="0" y="9442450"/>
            <a:ext cx="2951163" cy="496888"/>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56038" y="9442450"/>
            <a:ext cx="2951162" cy="496888"/>
          </a:xfrm>
          <a:prstGeom prst="rect">
            <a:avLst/>
          </a:prstGeom>
        </p:spPr>
        <p:txBody>
          <a:bodyPr vert="horz" lIns="91440" tIns="45720" rIns="91440" bIns="45720" rtlCol="0" anchor="b"/>
          <a:lstStyle>
            <a:lvl1pPr algn="r">
              <a:defRPr sz="1200"/>
            </a:lvl1pPr>
          </a:lstStyle>
          <a:p>
            <a:fld id="{20740F8A-2B2F-49B8-A0C1-05E5837AB0EF}" type="slidenum">
              <a:rPr lang="es-AR" smtClean="0"/>
              <a:t>‹#›</a:t>
            </a:fld>
            <a:endParaRPr lang="es-AR"/>
          </a:p>
        </p:txBody>
      </p:sp>
    </p:spTree>
    <p:extLst>
      <p:ext uri="{BB962C8B-B14F-4D97-AF65-F5344CB8AC3E}">
        <p14:creationId xmlns:p14="http://schemas.microsoft.com/office/powerpoint/2010/main" val="11278495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AR"/>
          </a:p>
        </p:txBody>
      </p:sp>
      <p:sp>
        <p:nvSpPr>
          <p:cNvPr id="4" name="3 Marcador de número de diapositiva"/>
          <p:cNvSpPr>
            <a:spLocks noGrp="1"/>
          </p:cNvSpPr>
          <p:nvPr>
            <p:ph type="sldNum" sz="quarter" idx="10"/>
          </p:nvPr>
        </p:nvSpPr>
        <p:spPr/>
        <p:txBody>
          <a:bodyPr/>
          <a:lstStyle/>
          <a:p>
            <a:fld id="{20740F8A-2B2F-49B8-A0C1-05E5837AB0EF}" type="slidenum">
              <a:rPr lang="es-AR" smtClean="0"/>
              <a:t>1</a:t>
            </a:fld>
            <a:endParaRPr lang="es-AR"/>
          </a:p>
        </p:txBody>
      </p:sp>
    </p:spTree>
    <p:extLst>
      <p:ext uri="{BB962C8B-B14F-4D97-AF65-F5344CB8AC3E}">
        <p14:creationId xmlns:p14="http://schemas.microsoft.com/office/powerpoint/2010/main" val="12304388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8ABC7-D40E-84D7-6656-C32A7AF52DA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A340D96-8A74-E98E-9803-26044E5945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2348D8C-0E07-68B5-EC4D-0F99172FF7CD}"/>
              </a:ext>
            </a:extLst>
          </p:cNvPr>
          <p:cNvSpPr>
            <a:spLocks noGrp="1"/>
          </p:cNvSpPr>
          <p:nvPr>
            <p:ph type="dt" sz="half" idx="10"/>
          </p:nvPr>
        </p:nvSpPr>
        <p:spPr/>
        <p:txBody>
          <a:bodyPr/>
          <a:lstStyle/>
          <a:p>
            <a:fld id="{B92F345B-7A45-4853-B65A-F82B5A16987B}" type="datetimeFigureOut">
              <a:rPr lang="en-GB" smtClean="0"/>
              <a:t>30/04/2024</a:t>
            </a:fld>
            <a:endParaRPr lang="en-GB"/>
          </a:p>
        </p:txBody>
      </p:sp>
      <p:sp>
        <p:nvSpPr>
          <p:cNvPr id="5" name="Footer Placeholder 4">
            <a:extLst>
              <a:ext uri="{FF2B5EF4-FFF2-40B4-BE49-F238E27FC236}">
                <a16:creationId xmlns:a16="http://schemas.microsoft.com/office/drawing/2014/main" id="{E85F6F65-5B2B-5825-1A1A-57363A46C3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689A48-0595-FF67-998B-1220E65F1882}"/>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562831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D6D43-17A3-FA38-F054-F03EEE7995F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790B90B-8F23-94CF-D8F0-62BB971550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5AF8DF2-15E7-8D28-94EB-D13CF21604F1}"/>
              </a:ext>
            </a:extLst>
          </p:cNvPr>
          <p:cNvSpPr>
            <a:spLocks noGrp="1"/>
          </p:cNvSpPr>
          <p:nvPr>
            <p:ph type="dt" sz="half" idx="10"/>
          </p:nvPr>
        </p:nvSpPr>
        <p:spPr/>
        <p:txBody>
          <a:bodyPr/>
          <a:lstStyle/>
          <a:p>
            <a:fld id="{B92F345B-7A45-4853-B65A-F82B5A16987B}" type="datetimeFigureOut">
              <a:rPr lang="en-GB" smtClean="0"/>
              <a:t>30/04/2024</a:t>
            </a:fld>
            <a:endParaRPr lang="en-GB"/>
          </a:p>
        </p:txBody>
      </p:sp>
      <p:sp>
        <p:nvSpPr>
          <p:cNvPr id="5" name="Footer Placeholder 4">
            <a:extLst>
              <a:ext uri="{FF2B5EF4-FFF2-40B4-BE49-F238E27FC236}">
                <a16:creationId xmlns:a16="http://schemas.microsoft.com/office/drawing/2014/main" id="{9BF031A4-F2BE-8A2B-97BE-883BA9D344F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6661A12-241F-ED16-3DA0-0EBCBDEDF8A3}"/>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33061684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7BD068-1BC6-CECE-1DDB-9C5C6E27971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013004A-D64B-BF5F-D8D2-C6C77D1D5A7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27C8A8E-3F94-88B2-6186-5930274CC969}"/>
              </a:ext>
            </a:extLst>
          </p:cNvPr>
          <p:cNvSpPr>
            <a:spLocks noGrp="1"/>
          </p:cNvSpPr>
          <p:nvPr>
            <p:ph type="dt" sz="half" idx="10"/>
          </p:nvPr>
        </p:nvSpPr>
        <p:spPr/>
        <p:txBody>
          <a:bodyPr/>
          <a:lstStyle/>
          <a:p>
            <a:fld id="{B92F345B-7A45-4853-B65A-F82B5A16987B}" type="datetimeFigureOut">
              <a:rPr lang="en-GB" smtClean="0"/>
              <a:t>30/04/2024</a:t>
            </a:fld>
            <a:endParaRPr lang="en-GB"/>
          </a:p>
        </p:txBody>
      </p:sp>
      <p:sp>
        <p:nvSpPr>
          <p:cNvPr id="5" name="Footer Placeholder 4">
            <a:extLst>
              <a:ext uri="{FF2B5EF4-FFF2-40B4-BE49-F238E27FC236}">
                <a16:creationId xmlns:a16="http://schemas.microsoft.com/office/drawing/2014/main" id="{100C419A-8A5B-5AA2-D3BB-A2087561E4F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8FD6AAC-E0D8-C6DE-7173-8952BDC11FDD}"/>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1067235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2F741-3BBC-8F70-0016-AC4FBF6616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7B31026-CD4B-CC2A-8562-1F0F7AD5CF5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9F6B10-7566-E54D-FE68-4106C109C26F}"/>
              </a:ext>
            </a:extLst>
          </p:cNvPr>
          <p:cNvSpPr>
            <a:spLocks noGrp="1"/>
          </p:cNvSpPr>
          <p:nvPr>
            <p:ph type="dt" sz="half" idx="10"/>
          </p:nvPr>
        </p:nvSpPr>
        <p:spPr/>
        <p:txBody>
          <a:bodyPr/>
          <a:lstStyle/>
          <a:p>
            <a:fld id="{B92F345B-7A45-4853-B65A-F82B5A16987B}" type="datetimeFigureOut">
              <a:rPr lang="en-GB" smtClean="0"/>
              <a:t>30/04/2024</a:t>
            </a:fld>
            <a:endParaRPr lang="en-GB"/>
          </a:p>
        </p:txBody>
      </p:sp>
      <p:sp>
        <p:nvSpPr>
          <p:cNvPr id="5" name="Footer Placeholder 4">
            <a:extLst>
              <a:ext uri="{FF2B5EF4-FFF2-40B4-BE49-F238E27FC236}">
                <a16:creationId xmlns:a16="http://schemas.microsoft.com/office/drawing/2014/main" id="{07E9C09C-5755-0073-9D22-FD9D4FBEAC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8A051BE-7F48-F3FC-9291-80E974EBA6B0}"/>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1969619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F57DD-793A-0C63-D66D-9A28B18320D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13EE868-83A3-4E3F-37A0-3398C5734DD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0F50855-BC84-FE39-8FD9-719895FF45B3}"/>
              </a:ext>
            </a:extLst>
          </p:cNvPr>
          <p:cNvSpPr>
            <a:spLocks noGrp="1"/>
          </p:cNvSpPr>
          <p:nvPr>
            <p:ph type="dt" sz="half" idx="10"/>
          </p:nvPr>
        </p:nvSpPr>
        <p:spPr/>
        <p:txBody>
          <a:bodyPr/>
          <a:lstStyle/>
          <a:p>
            <a:fld id="{B92F345B-7A45-4853-B65A-F82B5A16987B}" type="datetimeFigureOut">
              <a:rPr lang="en-GB" smtClean="0"/>
              <a:t>30/04/2024</a:t>
            </a:fld>
            <a:endParaRPr lang="en-GB"/>
          </a:p>
        </p:txBody>
      </p:sp>
      <p:sp>
        <p:nvSpPr>
          <p:cNvPr id="5" name="Footer Placeholder 4">
            <a:extLst>
              <a:ext uri="{FF2B5EF4-FFF2-40B4-BE49-F238E27FC236}">
                <a16:creationId xmlns:a16="http://schemas.microsoft.com/office/drawing/2014/main" id="{CDC73781-29E4-3E7A-F4B5-3FA074EA3A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FBEBC8-14A7-281A-5543-08815E23FB84}"/>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3260886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D7B4E-1FA3-B999-0B21-52A0F79C8B1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C0419FF-6682-011E-E534-BF0BC4F73E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DF980C1-14D3-1C67-A85B-39D1FB203BA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97A5878-E989-E44D-C868-85D52064B683}"/>
              </a:ext>
            </a:extLst>
          </p:cNvPr>
          <p:cNvSpPr>
            <a:spLocks noGrp="1"/>
          </p:cNvSpPr>
          <p:nvPr>
            <p:ph type="dt" sz="half" idx="10"/>
          </p:nvPr>
        </p:nvSpPr>
        <p:spPr/>
        <p:txBody>
          <a:bodyPr/>
          <a:lstStyle/>
          <a:p>
            <a:fld id="{B92F345B-7A45-4853-B65A-F82B5A16987B}" type="datetimeFigureOut">
              <a:rPr lang="en-GB" smtClean="0"/>
              <a:t>30/04/2024</a:t>
            </a:fld>
            <a:endParaRPr lang="en-GB"/>
          </a:p>
        </p:txBody>
      </p:sp>
      <p:sp>
        <p:nvSpPr>
          <p:cNvPr id="6" name="Footer Placeholder 5">
            <a:extLst>
              <a:ext uri="{FF2B5EF4-FFF2-40B4-BE49-F238E27FC236}">
                <a16:creationId xmlns:a16="http://schemas.microsoft.com/office/drawing/2014/main" id="{41532BFE-64B7-4CD1-8F9D-6D63E8AF41D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AAA78F9-C3A0-1090-1140-0180071E5731}"/>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2594610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6C535-7CF7-7514-464D-5E5EFE54E06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5CC7BDC-5508-E924-E5C9-C008A6E398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6E4B74-7A0C-7816-029F-CE4F8D62DD3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5121805-689C-2679-CB59-9D119F3C1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450200E-EDCD-C55F-8A8F-83A03C04146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61268E5-4889-C245-9598-144C69B5F1F7}"/>
              </a:ext>
            </a:extLst>
          </p:cNvPr>
          <p:cNvSpPr>
            <a:spLocks noGrp="1"/>
          </p:cNvSpPr>
          <p:nvPr>
            <p:ph type="dt" sz="half" idx="10"/>
          </p:nvPr>
        </p:nvSpPr>
        <p:spPr/>
        <p:txBody>
          <a:bodyPr/>
          <a:lstStyle/>
          <a:p>
            <a:fld id="{B92F345B-7A45-4853-B65A-F82B5A16987B}" type="datetimeFigureOut">
              <a:rPr lang="en-GB" smtClean="0"/>
              <a:t>30/04/2024</a:t>
            </a:fld>
            <a:endParaRPr lang="en-GB"/>
          </a:p>
        </p:txBody>
      </p:sp>
      <p:sp>
        <p:nvSpPr>
          <p:cNvPr id="8" name="Footer Placeholder 7">
            <a:extLst>
              <a:ext uri="{FF2B5EF4-FFF2-40B4-BE49-F238E27FC236}">
                <a16:creationId xmlns:a16="http://schemas.microsoft.com/office/drawing/2014/main" id="{F5827DCA-B4EC-6DCB-CEBE-A7BBC1D62A0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155AAC6-F87A-834F-0FC5-94EB75BAAD6D}"/>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3633742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24BFB-0758-7E97-5447-1711E2F4171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1283C3D-D36E-2FE5-4C73-56ACAED54BB9}"/>
              </a:ext>
            </a:extLst>
          </p:cNvPr>
          <p:cNvSpPr>
            <a:spLocks noGrp="1"/>
          </p:cNvSpPr>
          <p:nvPr>
            <p:ph type="dt" sz="half" idx="10"/>
          </p:nvPr>
        </p:nvSpPr>
        <p:spPr/>
        <p:txBody>
          <a:bodyPr/>
          <a:lstStyle/>
          <a:p>
            <a:fld id="{B92F345B-7A45-4853-B65A-F82B5A16987B}" type="datetimeFigureOut">
              <a:rPr lang="en-GB" smtClean="0"/>
              <a:t>30/04/2024</a:t>
            </a:fld>
            <a:endParaRPr lang="en-GB"/>
          </a:p>
        </p:txBody>
      </p:sp>
      <p:sp>
        <p:nvSpPr>
          <p:cNvPr id="4" name="Footer Placeholder 3">
            <a:extLst>
              <a:ext uri="{FF2B5EF4-FFF2-40B4-BE49-F238E27FC236}">
                <a16:creationId xmlns:a16="http://schemas.microsoft.com/office/drawing/2014/main" id="{89AE0242-E15A-83B0-F545-3081F2F5A38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97A6344-B2CC-13AF-A8E7-C0D6964441BD}"/>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1062223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305C8B-CCA3-B18B-4D98-080A69E66B13}"/>
              </a:ext>
            </a:extLst>
          </p:cNvPr>
          <p:cNvSpPr>
            <a:spLocks noGrp="1"/>
          </p:cNvSpPr>
          <p:nvPr>
            <p:ph type="dt" sz="half" idx="10"/>
          </p:nvPr>
        </p:nvSpPr>
        <p:spPr/>
        <p:txBody>
          <a:bodyPr/>
          <a:lstStyle/>
          <a:p>
            <a:fld id="{B92F345B-7A45-4853-B65A-F82B5A16987B}" type="datetimeFigureOut">
              <a:rPr lang="en-GB" smtClean="0"/>
              <a:t>30/04/2024</a:t>
            </a:fld>
            <a:endParaRPr lang="en-GB"/>
          </a:p>
        </p:txBody>
      </p:sp>
      <p:sp>
        <p:nvSpPr>
          <p:cNvPr id="3" name="Footer Placeholder 2">
            <a:extLst>
              <a:ext uri="{FF2B5EF4-FFF2-40B4-BE49-F238E27FC236}">
                <a16:creationId xmlns:a16="http://schemas.microsoft.com/office/drawing/2014/main" id="{C0DE2875-53A0-AE4A-BAE2-2BEF347581A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0E3890D-0F8C-700D-AB86-08F0600BEDDF}"/>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1485481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5D83D-793F-0254-1CD7-1A49D6AF12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BB0A822-A57B-D833-BCCA-C35013C9F9A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C3DB9A2-94D5-DE98-2E6F-3E33D06C28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8FA7D0-697D-C352-6053-4F40048FA162}"/>
              </a:ext>
            </a:extLst>
          </p:cNvPr>
          <p:cNvSpPr>
            <a:spLocks noGrp="1"/>
          </p:cNvSpPr>
          <p:nvPr>
            <p:ph type="dt" sz="half" idx="10"/>
          </p:nvPr>
        </p:nvSpPr>
        <p:spPr/>
        <p:txBody>
          <a:bodyPr/>
          <a:lstStyle/>
          <a:p>
            <a:fld id="{B92F345B-7A45-4853-B65A-F82B5A16987B}" type="datetimeFigureOut">
              <a:rPr lang="en-GB" smtClean="0"/>
              <a:t>30/04/2024</a:t>
            </a:fld>
            <a:endParaRPr lang="en-GB"/>
          </a:p>
        </p:txBody>
      </p:sp>
      <p:sp>
        <p:nvSpPr>
          <p:cNvPr id="6" name="Footer Placeholder 5">
            <a:extLst>
              <a:ext uri="{FF2B5EF4-FFF2-40B4-BE49-F238E27FC236}">
                <a16:creationId xmlns:a16="http://schemas.microsoft.com/office/drawing/2014/main" id="{8FE6493E-1F73-6A89-272A-6BE5D0C582B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59F0276-1EA3-7C68-46C0-9E5A41BC0128}"/>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3917211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6FD-3175-EE18-3CB3-3780776A78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16FEA9E-534E-7451-E3E3-F002CDCDAA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765144A-55F5-4EC4-4AB5-B160807E8D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058F99-EB4E-F6DF-719F-06C681D436B5}"/>
              </a:ext>
            </a:extLst>
          </p:cNvPr>
          <p:cNvSpPr>
            <a:spLocks noGrp="1"/>
          </p:cNvSpPr>
          <p:nvPr>
            <p:ph type="dt" sz="half" idx="10"/>
          </p:nvPr>
        </p:nvSpPr>
        <p:spPr/>
        <p:txBody>
          <a:bodyPr/>
          <a:lstStyle/>
          <a:p>
            <a:fld id="{B92F345B-7A45-4853-B65A-F82B5A16987B}" type="datetimeFigureOut">
              <a:rPr lang="en-GB" smtClean="0"/>
              <a:t>30/04/2024</a:t>
            </a:fld>
            <a:endParaRPr lang="en-GB"/>
          </a:p>
        </p:txBody>
      </p:sp>
      <p:sp>
        <p:nvSpPr>
          <p:cNvPr id="6" name="Footer Placeholder 5">
            <a:extLst>
              <a:ext uri="{FF2B5EF4-FFF2-40B4-BE49-F238E27FC236}">
                <a16:creationId xmlns:a16="http://schemas.microsoft.com/office/drawing/2014/main" id="{F6A088BC-E099-351D-07B5-88440D4FB5C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2008851-0CD9-9DB0-4A74-6A0A0E9B9838}"/>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901305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396AAF-2503-643A-7265-337815034E7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01DAC45-9CD7-A370-88F3-0CCB6E4F19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35ABA0-6744-2532-DB83-00C2193C89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92F345B-7A45-4853-B65A-F82B5A16987B}" type="datetimeFigureOut">
              <a:rPr lang="en-GB" smtClean="0"/>
              <a:t>30/04/2024</a:t>
            </a:fld>
            <a:endParaRPr lang="en-GB"/>
          </a:p>
        </p:txBody>
      </p:sp>
      <p:sp>
        <p:nvSpPr>
          <p:cNvPr id="5" name="Footer Placeholder 4">
            <a:extLst>
              <a:ext uri="{FF2B5EF4-FFF2-40B4-BE49-F238E27FC236}">
                <a16:creationId xmlns:a16="http://schemas.microsoft.com/office/drawing/2014/main" id="{65737789-147B-8A26-9E70-424476CF2C0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97E0BE5D-FF19-55EB-A019-B82CDD53C3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D63E488-82AC-4F87-BC23-0173576F4031}" type="slidenum">
              <a:rPr lang="en-GB" smtClean="0"/>
              <a:t>‹#›</a:t>
            </a:fld>
            <a:endParaRPr lang="en-GB"/>
          </a:p>
        </p:txBody>
      </p:sp>
    </p:spTree>
    <p:extLst>
      <p:ext uri="{BB962C8B-B14F-4D97-AF65-F5344CB8AC3E}">
        <p14:creationId xmlns:p14="http://schemas.microsoft.com/office/powerpoint/2010/main" val="34322145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microsoft.com/office/2018/10/relationships/comments" Target="../comments/modernComment_101_45E507A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microsoft.com/office/2018/10/relationships/comments" Target="../comments/modernComment_102_B3C3176E.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E31189F-2587-112E-34E9-7E9B44108145}"/>
              </a:ext>
            </a:extLst>
          </p:cNvPr>
          <p:cNvSpPr txBox="1"/>
          <p:nvPr/>
        </p:nvSpPr>
        <p:spPr>
          <a:xfrm>
            <a:off x="571715" y="724597"/>
            <a:ext cx="11048570" cy="2893100"/>
          </a:xfrm>
          <a:prstGeom prst="rect">
            <a:avLst/>
          </a:prstGeom>
          <a:solidFill>
            <a:schemeClr val="bg1"/>
          </a:solidFill>
          <a:ln w="38100">
            <a:solidFill>
              <a:schemeClr val="accent4">
                <a:lumMod val="50000"/>
              </a:schemeClr>
            </a:solidFill>
          </a:ln>
        </p:spPr>
        <p:txBody>
          <a:bodyPr wrap="square" rtlCol="0">
            <a:spAutoFit/>
          </a:bodyPr>
          <a:lstStyle/>
          <a:p>
            <a:r>
              <a:rPr lang="es-AR" sz="1300" dirty="0"/>
              <a:t>La IFLA se funda en la convicción de que las asociaciones de bibliotecas, las bibliotecas, los profesionales de las bibliotecas y la información, y otros, podemos lograr más objetivos trabajando junto a la comunidad internacional que si lo hacemos por separado. En particular:      </a:t>
            </a:r>
          </a:p>
          <a:p>
            <a:r>
              <a:rPr lang="es-AR" sz="1300" dirty="0"/>
              <a:t>	1. Tenemos tantos puntos en común en las metas que nos proponemos, los valores que defendemos y los retos a los que nos enfrentamos que resulta posible y valioso intercambiar experiencias y producir normas, directrices y otros puntos de referencia compartidos a nivel internacional.</a:t>
            </a:r>
          </a:p>
          <a:p>
            <a:r>
              <a:rPr lang="es-AR" sz="1300" dirty="0"/>
              <a:t>	2. La cooperación práctica es la mejor forma que tienen las bibliotecas de apoyar a los usuarios y a las comunidades en un contexto global de información. Esto es posible gracias a estructuras y herramientas que facilitan la colaboración.</a:t>
            </a:r>
          </a:p>
          <a:p>
            <a:r>
              <a:rPr lang="es-AR" sz="1300" dirty="0"/>
              <a:t>	3. Los debates y las decisiones que surgen en el ámbito mundial no sólo repercuten en las bibliotecas, sino que también se nutren de las contribuciones de las bibliotecas. Es importante que las bibliotecas tengan una voz en esta cuestión. </a:t>
            </a:r>
          </a:p>
          <a:p>
            <a:r>
              <a:rPr lang="es-AR" sz="1300" dirty="0"/>
              <a:t>	4. Podemos formar alianzas a nivel global que beneficien a las asociaciones de bibliotecas, instituciones y a su personal en cualquier parte del mundo.</a:t>
            </a:r>
          </a:p>
          <a:p>
            <a:r>
              <a:rPr lang="es-AR" sz="1300" dirty="0"/>
              <a:t>	5. Tenemos un compromiso mutuo y un sentido de solidaridad que puede reflejarse en resultados a través de la acción internacional.</a:t>
            </a:r>
          </a:p>
          <a:p>
            <a:r>
              <a:rPr lang="es-AR" sz="1300" dirty="0"/>
              <a:t>Esta Estrategia trabaja para concretar nuestra misión y explotar nuestro potencial para lograr cambios en el sector bibliotecario global y, por tanto, en las comunidades a las que brinda sus servicios.</a:t>
            </a:r>
          </a:p>
        </p:txBody>
      </p:sp>
      <p:sp>
        <p:nvSpPr>
          <p:cNvPr id="5" name="TextBox 4">
            <a:extLst>
              <a:ext uri="{FF2B5EF4-FFF2-40B4-BE49-F238E27FC236}">
                <a16:creationId xmlns:a16="http://schemas.microsoft.com/office/drawing/2014/main" id="{493B4D0F-96C7-B3FB-AA0C-B838EF375BC1}"/>
              </a:ext>
            </a:extLst>
          </p:cNvPr>
          <p:cNvSpPr txBox="1"/>
          <p:nvPr/>
        </p:nvSpPr>
        <p:spPr>
          <a:xfrm>
            <a:off x="571715" y="139822"/>
            <a:ext cx="11048570" cy="584775"/>
          </a:xfrm>
          <a:prstGeom prst="rect">
            <a:avLst/>
          </a:prstGeom>
          <a:solidFill>
            <a:schemeClr val="bg1"/>
          </a:solidFill>
          <a:ln w="38100">
            <a:solidFill>
              <a:schemeClr val="accent4">
                <a:lumMod val="50000"/>
              </a:schemeClr>
            </a:solidFill>
          </a:ln>
        </p:spPr>
        <p:txBody>
          <a:bodyPr wrap="square" rtlCol="0">
            <a:spAutoFit/>
          </a:bodyPr>
          <a:lstStyle/>
          <a:p>
            <a:r>
              <a:rPr lang="es-ES_tradnl" sz="3200" b="1" dirty="0"/>
              <a:t>¿Por qué trabajar con la comunidad internacional?</a:t>
            </a:r>
            <a:endParaRPr lang="es-AR" sz="3200" dirty="0"/>
          </a:p>
        </p:txBody>
      </p:sp>
      <p:sp>
        <p:nvSpPr>
          <p:cNvPr id="2" name="TextBox 1">
            <a:extLst>
              <a:ext uri="{FF2B5EF4-FFF2-40B4-BE49-F238E27FC236}">
                <a16:creationId xmlns:a16="http://schemas.microsoft.com/office/drawing/2014/main" id="{EF61356D-2BAF-A956-412F-A27DC3CF60FD}"/>
              </a:ext>
            </a:extLst>
          </p:cNvPr>
          <p:cNvSpPr txBox="1"/>
          <p:nvPr/>
        </p:nvSpPr>
        <p:spPr>
          <a:xfrm>
            <a:off x="571715" y="4202472"/>
            <a:ext cx="11048570" cy="2492990"/>
          </a:xfrm>
          <a:prstGeom prst="rect">
            <a:avLst/>
          </a:prstGeom>
          <a:solidFill>
            <a:schemeClr val="bg1"/>
          </a:solidFill>
          <a:ln w="38100">
            <a:solidFill>
              <a:schemeClr val="accent4">
                <a:lumMod val="50000"/>
              </a:schemeClr>
            </a:solidFill>
          </a:ln>
        </p:spPr>
        <p:txBody>
          <a:bodyPr wrap="square" rtlCol="0">
            <a:spAutoFit/>
          </a:bodyPr>
          <a:lstStyle/>
          <a:p>
            <a:r>
              <a:rPr lang="es-AR" sz="1300" dirty="0"/>
              <a:t>La Estrategia presenta nuestra teoría respecto de las consecuencias que los cambios generados por las acciones de la IFLA —a través de sus grupos de voluntarios, el compromiso de sus miembros, su Sede, entre otros—  provocan en la vida real y, en particular, expone cuáles deberían ser los efectos de nuestro trabajo en el sector bibliotecario global. </a:t>
            </a:r>
          </a:p>
          <a:p>
            <a:r>
              <a:rPr lang="es-AR" sz="1300" dirty="0"/>
              <a:t>Todos los sectores de la IFLA tienen la capacidad de contribuir con todas las áreas de impacto y se debe tener en cuenta esto al momento de desarrollar los planes de acción. Asimismo, las diferentes áreas de impacto se complementan, no operan de manera independiente o en silos. Del mismo modo, existen diferentes maneras de utilizar esta estrategia, desde conocer a la IFLA hasta identificar oportunidades para participar, e incluso como estructura para otras estrategias.</a:t>
            </a:r>
          </a:p>
          <a:p>
            <a:r>
              <a:rPr lang="es-AR" sz="1300" dirty="0"/>
              <a:t>La IFLA también elaborará un diagrama donde se incluirán mediciones de resultados e indicadores clave de rendimiento para el seguimiento de los avances. </a:t>
            </a:r>
          </a:p>
          <a:p>
            <a:r>
              <a:rPr lang="es-AR" sz="1300" dirty="0"/>
              <a:t>Por último, además de la Estrategia, desarrollaremos planes a 1 año, donde se incluirá una proyección sugerida a 2 años, para que nuestras acciones sean más concretas.</a:t>
            </a:r>
          </a:p>
          <a:p>
            <a:endParaRPr lang="en-GB" sz="1300" dirty="0"/>
          </a:p>
        </p:txBody>
      </p:sp>
      <p:sp>
        <p:nvSpPr>
          <p:cNvPr id="3" name="TextBox 2">
            <a:extLst>
              <a:ext uri="{FF2B5EF4-FFF2-40B4-BE49-F238E27FC236}">
                <a16:creationId xmlns:a16="http://schemas.microsoft.com/office/drawing/2014/main" id="{A18CA071-2C6F-9396-406E-516CA6EC1EA1}"/>
              </a:ext>
            </a:extLst>
          </p:cNvPr>
          <p:cNvSpPr txBox="1"/>
          <p:nvPr/>
        </p:nvSpPr>
        <p:spPr>
          <a:xfrm>
            <a:off x="571715" y="3617697"/>
            <a:ext cx="11048570" cy="584775"/>
          </a:xfrm>
          <a:prstGeom prst="rect">
            <a:avLst/>
          </a:prstGeom>
          <a:solidFill>
            <a:schemeClr val="bg1"/>
          </a:solidFill>
          <a:ln w="38100">
            <a:solidFill>
              <a:schemeClr val="accent4">
                <a:lumMod val="50000"/>
              </a:schemeClr>
            </a:solidFill>
          </a:ln>
        </p:spPr>
        <p:txBody>
          <a:bodyPr wrap="square" rtlCol="0">
            <a:spAutoFit/>
          </a:bodyPr>
          <a:lstStyle/>
          <a:p>
            <a:r>
              <a:rPr lang="es-ES_tradnl" sz="3200" b="1" dirty="0"/>
              <a:t>Cómo leer esta Estrategia</a:t>
            </a:r>
            <a:endParaRPr lang="es-AR" sz="3200" dirty="0"/>
          </a:p>
        </p:txBody>
      </p:sp>
    </p:spTree>
    <p:extLst>
      <p:ext uri="{BB962C8B-B14F-4D97-AF65-F5344CB8AC3E}">
        <p14:creationId xmlns:p14="http://schemas.microsoft.com/office/powerpoint/2010/main" val="1312623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EC3C0E-04D2-492B-6C9D-415FB097912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EB3F8F1-0B52-BD7B-9CFE-A51D0249FC33}"/>
              </a:ext>
            </a:extLst>
          </p:cNvPr>
          <p:cNvSpPr txBox="1"/>
          <p:nvPr/>
        </p:nvSpPr>
        <p:spPr>
          <a:xfrm>
            <a:off x="599090" y="238124"/>
            <a:ext cx="10970246" cy="369332"/>
          </a:xfrm>
          <a:prstGeom prst="rect">
            <a:avLst/>
          </a:prstGeom>
          <a:solidFill>
            <a:schemeClr val="bg1"/>
          </a:solidFill>
          <a:ln w="38100">
            <a:solidFill>
              <a:schemeClr val="accent4">
                <a:lumMod val="50000"/>
              </a:schemeClr>
            </a:solidFill>
          </a:ln>
        </p:spPr>
        <p:txBody>
          <a:bodyPr wrap="square" rtlCol="0">
            <a:spAutoFit/>
          </a:bodyPr>
          <a:lstStyle/>
          <a:p>
            <a:r>
              <a:rPr lang="es-ES_tradnl" b="1" dirty="0"/>
              <a:t>Visión: </a:t>
            </a:r>
            <a:r>
              <a:rPr lang="es-ES_tradnl" dirty="0"/>
              <a:t>Construir un</a:t>
            </a:r>
            <a:r>
              <a:rPr lang="es-ES_tradnl" b="1" dirty="0"/>
              <a:t> </a:t>
            </a:r>
            <a:r>
              <a:rPr lang="es-ES_tradnl" dirty="0"/>
              <a:t>futuro sostenible para todos a través del conocimiento y la información.</a:t>
            </a:r>
            <a:endParaRPr lang="es-AR" dirty="0"/>
          </a:p>
        </p:txBody>
      </p:sp>
      <p:sp>
        <p:nvSpPr>
          <p:cNvPr id="5" name="TextBox 4">
            <a:extLst>
              <a:ext uri="{FF2B5EF4-FFF2-40B4-BE49-F238E27FC236}">
                <a16:creationId xmlns:a16="http://schemas.microsoft.com/office/drawing/2014/main" id="{BD391B6E-ADB0-F323-E70D-C4826FF43B71}"/>
              </a:ext>
            </a:extLst>
          </p:cNvPr>
          <p:cNvSpPr txBox="1"/>
          <p:nvPr/>
        </p:nvSpPr>
        <p:spPr>
          <a:xfrm>
            <a:off x="599090" y="607456"/>
            <a:ext cx="10971532" cy="923330"/>
          </a:xfrm>
          <a:prstGeom prst="rect">
            <a:avLst/>
          </a:prstGeom>
          <a:solidFill>
            <a:schemeClr val="bg1"/>
          </a:solidFill>
          <a:ln w="38100">
            <a:solidFill>
              <a:schemeClr val="accent4">
                <a:lumMod val="50000"/>
              </a:schemeClr>
            </a:solidFill>
          </a:ln>
        </p:spPr>
        <p:txBody>
          <a:bodyPr wrap="square" rtlCol="0">
            <a:spAutoFit/>
          </a:bodyPr>
          <a:lstStyle/>
          <a:p>
            <a:r>
              <a:rPr lang="es-ES_tradnl" b="1" dirty="0"/>
              <a:t>Cómo lograrlo: </a:t>
            </a:r>
            <a:r>
              <a:rPr lang="es-ES_tradnl" dirty="0"/>
              <a:t>Las bibliotecas, su personal y sus asociaciones en todo el mundo tienen la capacidad, los contactos, la confianza y la solidez para explotar su potencial e impulsar el desarrollo sostenible en un mundo que evoluciona rápidamente.</a:t>
            </a:r>
            <a:endParaRPr lang="es-AR" dirty="0"/>
          </a:p>
        </p:txBody>
      </p:sp>
      <p:sp>
        <p:nvSpPr>
          <p:cNvPr id="6" name="TextBox 5">
            <a:extLst>
              <a:ext uri="{FF2B5EF4-FFF2-40B4-BE49-F238E27FC236}">
                <a16:creationId xmlns:a16="http://schemas.microsoft.com/office/drawing/2014/main" id="{8FC87E05-6A17-D35A-4AEE-E41C9D1338A1}"/>
              </a:ext>
            </a:extLst>
          </p:cNvPr>
          <p:cNvSpPr txBox="1"/>
          <p:nvPr/>
        </p:nvSpPr>
        <p:spPr>
          <a:xfrm>
            <a:off x="1857774" y="3684122"/>
            <a:ext cx="3178067" cy="2031325"/>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es-AR" sz="1400" b="1" dirty="0"/>
              <a:t>Comunidades profesionales globales y dinámicas</a:t>
            </a:r>
          </a:p>
          <a:p>
            <a:r>
              <a:rPr lang="es-AR" sz="1200" dirty="0"/>
              <a:t>• Grupos de voluntarios diversos y de alto desempeño</a:t>
            </a:r>
          </a:p>
          <a:p>
            <a:r>
              <a:rPr lang="es-AR" sz="1200" dirty="0"/>
              <a:t>• Comunidades de práctica dinámicas que ofrezcan importantes oportunidades de participación </a:t>
            </a:r>
          </a:p>
          <a:p>
            <a:r>
              <a:rPr lang="es-AR" sz="1200" dirty="0"/>
              <a:t>• Una membresía amplia y comprometida</a:t>
            </a:r>
          </a:p>
          <a:p>
            <a:r>
              <a:rPr lang="es-AR" sz="1200" dirty="0"/>
              <a:t>• Normas de prestigio mundial</a:t>
            </a:r>
          </a:p>
          <a:p>
            <a:r>
              <a:rPr lang="es-AR" sz="1200" dirty="0"/>
              <a:t>• Espacios y lugares para conectarse</a:t>
            </a:r>
          </a:p>
        </p:txBody>
      </p:sp>
      <p:sp>
        <p:nvSpPr>
          <p:cNvPr id="7" name="TextBox 6">
            <a:extLst>
              <a:ext uri="{FF2B5EF4-FFF2-40B4-BE49-F238E27FC236}">
                <a16:creationId xmlns:a16="http://schemas.microsoft.com/office/drawing/2014/main" id="{05029050-4FCC-EBE9-0980-CD12D6DC38EA}"/>
              </a:ext>
            </a:extLst>
          </p:cNvPr>
          <p:cNvSpPr txBox="1"/>
          <p:nvPr/>
        </p:nvSpPr>
        <p:spPr>
          <a:xfrm>
            <a:off x="599090" y="3674764"/>
            <a:ext cx="1242593" cy="1600438"/>
          </a:xfrm>
          <a:prstGeom prst="rect">
            <a:avLst/>
          </a:prstGeom>
          <a:solidFill>
            <a:schemeClr val="bg1"/>
          </a:solidFill>
          <a:ln w="38100">
            <a:solidFill>
              <a:schemeClr val="accent4">
                <a:lumMod val="50000"/>
              </a:schemeClr>
            </a:solidFill>
          </a:ln>
        </p:spPr>
        <p:txBody>
          <a:bodyPr wrap="square" rtlCol="0">
            <a:spAutoFit/>
          </a:bodyPr>
          <a:lstStyle/>
          <a:p>
            <a:endParaRPr lang="nl-NL" sz="1400" b="1" dirty="0"/>
          </a:p>
          <a:p>
            <a:endParaRPr lang="nl-NL" sz="1400" b="1" dirty="0"/>
          </a:p>
          <a:p>
            <a:r>
              <a:rPr lang="es-AR" sz="1400" b="1" dirty="0"/>
              <a:t>¿Cómo hará IFLA para lograrlo?</a:t>
            </a:r>
            <a:endParaRPr lang="nl-NL" sz="1400" b="1" dirty="0"/>
          </a:p>
          <a:p>
            <a:endParaRPr lang="en-GB" sz="1400" dirty="0"/>
          </a:p>
          <a:p>
            <a:endParaRPr lang="en-GB" sz="1400" dirty="0"/>
          </a:p>
        </p:txBody>
      </p:sp>
      <p:sp>
        <p:nvSpPr>
          <p:cNvPr id="13" name="TextBox 12">
            <a:extLst>
              <a:ext uri="{FF2B5EF4-FFF2-40B4-BE49-F238E27FC236}">
                <a16:creationId xmlns:a16="http://schemas.microsoft.com/office/drawing/2014/main" id="{E4A99E05-DCEC-800E-9907-3A3724C8A61F}"/>
              </a:ext>
            </a:extLst>
          </p:cNvPr>
          <p:cNvSpPr txBox="1"/>
          <p:nvPr/>
        </p:nvSpPr>
        <p:spPr>
          <a:xfrm>
            <a:off x="599090" y="1542091"/>
            <a:ext cx="1244703" cy="1815882"/>
          </a:xfrm>
          <a:prstGeom prst="rect">
            <a:avLst/>
          </a:prstGeom>
          <a:solidFill>
            <a:schemeClr val="bg1"/>
          </a:solidFill>
          <a:ln w="38100">
            <a:solidFill>
              <a:schemeClr val="accent4">
                <a:lumMod val="50000"/>
              </a:schemeClr>
            </a:solidFill>
          </a:ln>
        </p:spPr>
        <p:txBody>
          <a:bodyPr wrap="square" rtlCol="0">
            <a:spAutoFit/>
          </a:bodyPr>
          <a:lstStyle/>
          <a:p>
            <a:endParaRPr lang="nl-NL" sz="1400" b="1" dirty="0"/>
          </a:p>
          <a:p>
            <a:r>
              <a:rPr lang="es-ES_tradnl" sz="1400" b="1" dirty="0"/>
              <a:t>¿Qué significa esto para el sector bibliotecario global?</a:t>
            </a:r>
            <a:endParaRPr lang="es-AR" sz="1400" dirty="0"/>
          </a:p>
          <a:p>
            <a:endParaRPr lang="en-GB" sz="1400" dirty="0"/>
          </a:p>
        </p:txBody>
      </p:sp>
      <p:sp>
        <p:nvSpPr>
          <p:cNvPr id="3" name="TextBox 2">
            <a:extLst>
              <a:ext uri="{FF2B5EF4-FFF2-40B4-BE49-F238E27FC236}">
                <a16:creationId xmlns:a16="http://schemas.microsoft.com/office/drawing/2014/main" id="{ABBD554C-5D14-AABF-9922-A77A30D53074}"/>
              </a:ext>
            </a:extLst>
          </p:cNvPr>
          <p:cNvSpPr txBox="1"/>
          <p:nvPr/>
        </p:nvSpPr>
        <p:spPr>
          <a:xfrm>
            <a:off x="5116470" y="3699518"/>
            <a:ext cx="3178067" cy="1908215"/>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es-AR" sz="1400" b="1" dirty="0"/>
              <a:t>Bibliotecas reconocidas, representadas y valoradas como aliadas</a:t>
            </a:r>
          </a:p>
          <a:p>
            <a:r>
              <a:rPr lang="es-AR" sz="1400" dirty="0"/>
              <a:t>• </a:t>
            </a:r>
            <a:r>
              <a:rPr lang="es-AR" sz="1200" dirty="0"/>
              <a:t>Impulso efectivo para garantizar el reconocimiento y el apoyo a las bibliotecas en los espacios internacionales</a:t>
            </a:r>
          </a:p>
          <a:p>
            <a:r>
              <a:rPr lang="es-AR" sz="1200" dirty="0"/>
              <a:t>• Una red amplia y constructiva formada por socios y partes interesadas</a:t>
            </a:r>
          </a:p>
          <a:p>
            <a:r>
              <a:rPr lang="es-AR" sz="1200" dirty="0"/>
              <a:t>• Valores sólidos, liderazgo intelectual</a:t>
            </a:r>
          </a:p>
        </p:txBody>
      </p:sp>
      <p:sp>
        <p:nvSpPr>
          <p:cNvPr id="17" name="TextBox 16">
            <a:extLst>
              <a:ext uri="{FF2B5EF4-FFF2-40B4-BE49-F238E27FC236}">
                <a16:creationId xmlns:a16="http://schemas.microsoft.com/office/drawing/2014/main" id="{5C5D8E53-52AD-EE61-C1A9-A000EE7A0C29}"/>
              </a:ext>
            </a:extLst>
          </p:cNvPr>
          <p:cNvSpPr txBox="1"/>
          <p:nvPr/>
        </p:nvSpPr>
        <p:spPr>
          <a:xfrm>
            <a:off x="8391255" y="3699518"/>
            <a:ext cx="3178067" cy="2062103"/>
          </a:xfrm>
          <a:prstGeom prst="rect">
            <a:avLst/>
          </a:prstGeom>
          <a:solidFill>
            <a:schemeClr val="bg1"/>
          </a:solidFill>
          <a:ln w="38100">
            <a:solidFill>
              <a:schemeClr val="accent4">
                <a:lumMod val="50000"/>
              </a:schemeClr>
            </a:solidFill>
          </a:ln>
        </p:spPr>
        <p:txBody>
          <a:bodyPr wrap="square" rtlCol="0">
            <a:spAutoFit/>
          </a:bodyPr>
          <a:lstStyle/>
          <a:p>
            <a:r>
              <a:rPr lang="es-AR" sz="1400" b="1" dirty="0"/>
              <a:t>Las bibliotecas pueden lograr cambios significativos en todos los niveles</a:t>
            </a:r>
          </a:p>
          <a:p>
            <a:r>
              <a:rPr lang="es-AR" sz="1400" dirty="0"/>
              <a:t>• </a:t>
            </a:r>
            <a:r>
              <a:rPr lang="es-AR" sz="1200" dirty="0"/>
              <a:t>Las estructuras regionales permiten tener una voz regional potente, planes de trabajo articulados y acciones coordinadas</a:t>
            </a:r>
          </a:p>
          <a:p>
            <a:r>
              <a:rPr lang="es-AR" sz="1200" dirty="0"/>
              <a:t>• Formación relevante y sólida</a:t>
            </a:r>
          </a:p>
          <a:p>
            <a:r>
              <a:rPr lang="es-AR" sz="1200" dirty="0"/>
              <a:t>• Apoyo a asociaciones y sectores más amplios como infraestructuras para el cambio</a:t>
            </a:r>
          </a:p>
        </p:txBody>
      </p:sp>
      <p:sp>
        <p:nvSpPr>
          <p:cNvPr id="18" name="TextBox 17">
            <a:extLst>
              <a:ext uri="{FF2B5EF4-FFF2-40B4-BE49-F238E27FC236}">
                <a16:creationId xmlns:a16="http://schemas.microsoft.com/office/drawing/2014/main" id="{CB12689B-A8CC-663C-AA9C-B6ADBD04AC11}"/>
              </a:ext>
            </a:extLst>
          </p:cNvPr>
          <p:cNvSpPr txBox="1"/>
          <p:nvPr/>
        </p:nvSpPr>
        <p:spPr>
          <a:xfrm>
            <a:off x="1841684" y="5761621"/>
            <a:ext cx="9712848" cy="492443"/>
          </a:xfrm>
          <a:prstGeom prst="rect">
            <a:avLst/>
          </a:prstGeom>
          <a:solidFill>
            <a:schemeClr val="bg1"/>
          </a:solidFill>
          <a:ln w="38100">
            <a:solidFill>
              <a:schemeClr val="accent4">
                <a:lumMod val="50000"/>
              </a:schemeClr>
            </a:solidFill>
          </a:ln>
        </p:spPr>
        <p:txBody>
          <a:bodyPr wrap="square" rtlCol="0">
            <a:spAutoFit/>
          </a:bodyPr>
          <a:lstStyle/>
          <a:p>
            <a:r>
              <a:rPr lang="es-AR" sz="1400" b="1" dirty="0"/>
              <a:t>Facilitador: Preparar a la IFLA para el futuro</a:t>
            </a:r>
          </a:p>
          <a:p>
            <a:r>
              <a:rPr lang="es-AR" sz="1200" dirty="0"/>
              <a:t>• Creación de alianzas, gestión/Transparencia y buen gobierno/ejecución eficiente/Sede bien gestionada/enfoque de impacto/Sostenibilidad</a:t>
            </a:r>
          </a:p>
        </p:txBody>
      </p:sp>
      <p:sp>
        <p:nvSpPr>
          <p:cNvPr id="19" name="TextBox 18">
            <a:extLst>
              <a:ext uri="{FF2B5EF4-FFF2-40B4-BE49-F238E27FC236}">
                <a16:creationId xmlns:a16="http://schemas.microsoft.com/office/drawing/2014/main" id="{B022971E-F8AD-20D9-F043-69DAFDEE28C3}"/>
              </a:ext>
            </a:extLst>
          </p:cNvPr>
          <p:cNvSpPr txBox="1"/>
          <p:nvPr/>
        </p:nvSpPr>
        <p:spPr>
          <a:xfrm>
            <a:off x="1841683" y="1566158"/>
            <a:ext cx="3178067" cy="1446550"/>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es-ES_tradnl" sz="1400" b="1" dirty="0"/>
              <a:t>Práctica profesional innovadora, efectiva y ética</a:t>
            </a:r>
            <a:endParaRPr lang="es-AR" sz="1400" dirty="0"/>
          </a:p>
          <a:p>
            <a:r>
              <a:rPr lang="es-AR" sz="1200" dirty="0"/>
              <a:t>El personal de las bibliotecas y la información desarrolla conocimientos y dispone de herramientas que potencian su capacidad para cumplir su misión en beneficio de los usuarios.</a:t>
            </a:r>
            <a:endParaRPr lang="en-GB" sz="1200" dirty="0"/>
          </a:p>
        </p:txBody>
      </p:sp>
      <p:sp>
        <p:nvSpPr>
          <p:cNvPr id="20" name="TextBox 19">
            <a:extLst>
              <a:ext uri="{FF2B5EF4-FFF2-40B4-BE49-F238E27FC236}">
                <a16:creationId xmlns:a16="http://schemas.microsoft.com/office/drawing/2014/main" id="{09199729-946A-7E54-0E85-860E4E29E181}"/>
              </a:ext>
            </a:extLst>
          </p:cNvPr>
          <p:cNvSpPr txBox="1"/>
          <p:nvPr/>
        </p:nvSpPr>
        <p:spPr>
          <a:xfrm>
            <a:off x="5109074" y="1550769"/>
            <a:ext cx="3178067" cy="1477328"/>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es-AR" sz="1400" b="1" dirty="0"/>
              <a:t>Compromiso sólido con las partes interesadas y las comunidades</a:t>
            </a:r>
          </a:p>
          <a:p>
            <a:r>
              <a:rPr lang="es-AR" sz="1200" dirty="0"/>
              <a:t>El personal de las bibliotecas y la información de todo el mundo tiene la confianza, las habilidades y los recursos para defender a las bibliotecas que cuentan con el apoyo adecuado. </a:t>
            </a:r>
          </a:p>
        </p:txBody>
      </p:sp>
      <p:sp>
        <p:nvSpPr>
          <p:cNvPr id="21" name="TextBox 20">
            <a:extLst>
              <a:ext uri="{FF2B5EF4-FFF2-40B4-BE49-F238E27FC236}">
                <a16:creationId xmlns:a16="http://schemas.microsoft.com/office/drawing/2014/main" id="{ADBC7BFE-5F9B-F464-04B2-7E6A6903CD1E}"/>
              </a:ext>
            </a:extLst>
          </p:cNvPr>
          <p:cNvSpPr txBox="1"/>
          <p:nvPr/>
        </p:nvSpPr>
        <p:spPr>
          <a:xfrm>
            <a:off x="8392555" y="1550769"/>
            <a:ext cx="3178067" cy="1477328"/>
          </a:xfrm>
          <a:prstGeom prst="rect">
            <a:avLst/>
          </a:prstGeom>
          <a:solidFill>
            <a:schemeClr val="bg1"/>
          </a:solidFill>
          <a:ln w="38100">
            <a:solidFill>
              <a:schemeClr val="accent4">
                <a:lumMod val="50000"/>
              </a:schemeClr>
            </a:solidFill>
          </a:ln>
        </p:spPr>
        <p:txBody>
          <a:bodyPr wrap="square" rtlCol="0">
            <a:spAutoFit/>
          </a:bodyPr>
          <a:lstStyle/>
          <a:p>
            <a:r>
              <a:rPr lang="es-AR" sz="1400" b="1" dirty="0"/>
              <a:t>Estructuras y capacidad para alcanzar los objetivos de desarrollo</a:t>
            </a:r>
          </a:p>
          <a:p>
            <a:r>
              <a:rPr lang="es-AR" sz="1200" dirty="0"/>
              <a:t>El personal de las bibliotecas y la información de todos los niveles cuenta con las estructuras y redes necesarias para prestar servicios y evaluar su rendimiento.</a:t>
            </a:r>
          </a:p>
        </p:txBody>
      </p:sp>
      <p:sp>
        <p:nvSpPr>
          <p:cNvPr id="22" name="TextBox 21">
            <a:extLst>
              <a:ext uri="{FF2B5EF4-FFF2-40B4-BE49-F238E27FC236}">
                <a16:creationId xmlns:a16="http://schemas.microsoft.com/office/drawing/2014/main" id="{A782E3DC-1DF4-4C07-1061-62E8127B7FB1}"/>
              </a:ext>
            </a:extLst>
          </p:cNvPr>
          <p:cNvSpPr txBox="1"/>
          <p:nvPr/>
        </p:nvSpPr>
        <p:spPr>
          <a:xfrm>
            <a:off x="1843793" y="3028096"/>
            <a:ext cx="9710739" cy="523220"/>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es-ES_tradnl" sz="1400" b="1" dirty="0"/>
              <a:t>El compromiso con la labor bibliotecaria internacional representa un pilar fundamental del trabajo de las asociaciones de bibliotecarios, las bibliotecas y los profesionales de las bibliotecas y la información.</a:t>
            </a:r>
            <a:endParaRPr lang="es-AR" sz="1400" dirty="0"/>
          </a:p>
        </p:txBody>
      </p:sp>
      <p:sp>
        <p:nvSpPr>
          <p:cNvPr id="23" name="TextBox 22">
            <a:extLst>
              <a:ext uri="{FF2B5EF4-FFF2-40B4-BE49-F238E27FC236}">
                <a16:creationId xmlns:a16="http://schemas.microsoft.com/office/drawing/2014/main" id="{DB7E516F-8D34-94A4-A36C-C9539AB42A01}"/>
              </a:ext>
            </a:extLst>
          </p:cNvPr>
          <p:cNvSpPr txBox="1"/>
          <p:nvPr/>
        </p:nvSpPr>
        <p:spPr>
          <a:xfrm>
            <a:off x="766709" y="6379788"/>
            <a:ext cx="10802613" cy="400110"/>
          </a:xfrm>
          <a:prstGeom prst="rect">
            <a:avLst/>
          </a:prstGeom>
          <a:solidFill>
            <a:schemeClr val="bg1"/>
          </a:solidFill>
          <a:ln w="38100">
            <a:solidFill>
              <a:schemeClr val="accent4">
                <a:lumMod val="50000"/>
              </a:schemeClr>
            </a:solidFill>
          </a:ln>
        </p:spPr>
        <p:txBody>
          <a:bodyPr wrap="square" rtlCol="0">
            <a:spAutoFit/>
          </a:bodyPr>
          <a:lstStyle/>
          <a:p>
            <a:pPr algn="ctr"/>
            <a:r>
              <a:rPr lang="nl-NL" sz="2000" b="1" dirty="0"/>
              <a:t>INDICADORES DEL ÉXITO</a:t>
            </a:r>
            <a:endParaRPr lang="en-GB" sz="2000" dirty="0"/>
          </a:p>
        </p:txBody>
      </p:sp>
    </p:spTree>
    <p:extLst>
      <p:ext uri="{BB962C8B-B14F-4D97-AF65-F5344CB8AC3E}">
        <p14:creationId xmlns:p14="http://schemas.microsoft.com/office/powerpoint/2010/main" val="1172637600"/>
      </p:ext>
    </p:extLst>
  </p:cSld>
  <p:clrMapOvr>
    <a:masterClrMapping/>
  </p:clrMapOvr>
  <p:extLst>
    <p:ext uri="{6950BFC3-D8DA-4A85-94F7-54DA5524770B}">
      <p188:commentRel xmlns:p188="http://schemas.microsoft.com/office/powerpoint/2018/8/main" r:id="rId2"/>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46510" y="220187"/>
            <a:ext cx="11541326" cy="1600438"/>
          </a:xfrm>
          <a:prstGeom prst="rect">
            <a:avLst/>
          </a:prstGeom>
          <a:solidFill>
            <a:schemeClr val="accent2">
              <a:lumMod val="20000"/>
              <a:lumOff val="80000"/>
            </a:schemeClr>
          </a:solidFill>
          <a:ln w="38100">
            <a:solidFill>
              <a:schemeClr val="accent4">
                <a:lumMod val="50000"/>
              </a:schemeClr>
            </a:solidFill>
          </a:ln>
        </p:spPr>
        <p:txBody>
          <a:bodyPr wrap="square" lIns="91440" tIns="45720" rIns="91440" bIns="45720" rtlCol="0" anchor="t">
            <a:spAutoFit/>
          </a:bodyPr>
          <a:lstStyle/>
          <a:p>
            <a:r>
              <a:rPr lang="es-AR" b="1" dirty="0"/>
              <a:t>Área de impacto 1: Comunidades profesionales globales y dinámicas</a:t>
            </a:r>
          </a:p>
          <a:p>
            <a:r>
              <a:rPr lang="es-AR" sz="1600" i="1" dirty="0"/>
              <a:t>Nuestra comunidad de miembros y voluntarios es clave para lograr el cambio. Estamos en una posición única —como organización mundial de bibliotecas— para proporcionar un espacio y colaboración para el intercambio, el aprendizaje y la inspiración, así como para el desarrollo de normas y directrices pertinentes. De este modo, ayudamos a las bibliotecas de todo el mundo a prestar el mejor servicio posible a sus comunidades y a aprovechar las posibilidades que ofrece formar parte de una organización mundial.</a:t>
            </a:r>
          </a:p>
        </p:txBody>
      </p:sp>
      <p:sp>
        <p:nvSpPr>
          <p:cNvPr id="5" name="TextBox 4">
            <a:extLst>
              <a:ext uri="{FF2B5EF4-FFF2-40B4-BE49-F238E27FC236}">
                <a16:creationId xmlns:a16="http://schemas.microsoft.com/office/drawing/2014/main" id="{828A1BB1-FF24-1C83-C149-2DA436D1ADB1}"/>
              </a:ext>
            </a:extLst>
          </p:cNvPr>
          <p:cNvSpPr txBox="1"/>
          <p:nvPr/>
        </p:nvSpPr>
        <p:spPr>
          <a:xfrm>
            <a:off x="346509" y="1814905"/>
            <a:ext cx="11541326" cy="1692771"/>
          </a:xfrm>
          <a:prstGeom prst="rect">
            <a:avLst/>
          </a:prstGeom>
          <a:solidFill>
            <a:schemeClr val="bg1"/>
          </a:solidFill>
          <a:ln w="38100">
            <a:solidFill>
              <a:schemeClr val="accent4">
                <a:lumMod val="50000"/>
              </a:schemeClr>
            </a:solidFill>
          </a:ln>
        </p:spPr>
        <p:txBody>
          <a:bodyPr wrap="square" rtlCol="0">
            <a:spAutoFit/>
          </a:bodyPr>
          <a:lstStyle/>
          <a:p>
            <a:r>
              <a:rPr lang="es-AR" sz="1600" b="1" dirty="0"/>
              <a:t>Nuestro trabajo en esta área incluye:</a:t>
            </a:r>
          </a:p>
          <a:p>
            <a:pPr marL="285750" indent="-285750">
              <a:buFont typeface="Arial" panose="020B0604020202020204" pitchFamily="34" charset="0"/>
              <a:buChar char="•"/>
            </a:pPr>
            <a:r>
              <a:rPr lang="es-AR" sz="1400" dirty="0"/>
              <a:t>Promover grupos de voluntarios dinámicos y de alto desempeño que sirvan como espacios de aprendizaje e impulsores de ideas innovadoras.</a:t>
            </a:r>
          </a:p>
          <a:p>
            <a:pPr marL="285750" indent="-285750">
              <a:buFont typeface="Arial" panose="020B0604020202020204" pitchFamily="34" charset="0"/>
              <a:buChar char="•"/>
            </a:pPr>
            <a:r>
              <a:rPr lang="es-AR" sz="1400" dirty="0"/>
              <a:t>Mantener y ampliar el número de miembros comprometidos que aportan experiencia y energía al sector.</a:t>
            </a:r>
          </a:p>
          <a:p>
            <a:pPr marL="285750" indent="-285750">
              <a:buFont typeface="Arial" panose="020B0604020202020204" pitchFamily="34" charset="0"/>
              <a:buChar char="•"/>
            </a:pPr>
            <a:r>
              <a:rPr lang="es-AR" sz="1400" dirty="0"/>
              <a:t>Desarrollar comunidades más amplias, activas y comprometidas, que permitan a todos los miembros de nuestro sector encontrar su lugar en nuestro trabajo.</a:t>
            </a:r>
          </a:p>
          <a:p>
            <a:pPr marL="285750" indent="-285750">
              <a:buFont typeface="Arial" panose="020B0604020202020204" pitchFamily="34" charset="0"/>
              <a:buChar char="•"/>
            </a:pPr>
            <a:r>
              <a:rPr lang="es-AR" sz="1400" dirty="0"/>
              <a:t>Mantener y crear normas y directrices de prestigio mundial que faciliten la evolución continua y el trabajo internacional.</a:t>
            </a:r>
          </a:p>
        </p:txBody>
      </p:sp>
      <p:sp>
        <p:nvSpPr>
          <p:cNvPr id="6" name="TextBox 5">
            <a:extLst>
              <a:ext uri="{FF2B5EF4-FFF2-40B4-BE49-F238E27FC236}">
                <a16:creationId xmlns:a16="http://schemas.microsoft.com/office/drawing/2014/main" id="{BE652E24-163A-C640-739F-6A485C69A6E8}"/>
              </a:ext>
            </a:extLst>
          </p:cNvPr>
          <p:cNvSpPr txBox="1"/>
          <p:nvPr/>
        </p:nvSpPr>
        <p:spPr>
          <a:xfrm>
            <a:off x="346509" y="3434799"/>
            <a:ext cx="11541326" cy="984885"/>
          </a:xfrm>
          <a:prstGeom prst="rect">
            <a:avLst/>
          </a:prstGeom>
          <a:solidFill>
            <a:schemeClr val="bg1"/>
          </a:solidFill>
          <a:ln w="38100">
            <a:solidFill>
              <a:schemeClr val="accent4">
                <a:lumMod val="50000"/>
              </a:schemeClr>
            </a:solidFill>
          </a:ln>
        </p:spPr>
        <p:txBody>
          <a:bodyPr wrap="square" rtlCol="0">
            <a:spAutoFit/>
          </a:bodyPr>
          <a:lstStyle/>
          <a:p>
            <a:r>
              <a:rPr lang="es-AR" sz="1600" b="1" dirty="0"/>
              <a:t>¿Qué significa esto para el sector bibliotecario global?</a:t>
            </a:r>
          </a:p>
          <a:p>
            <a:r>
              <a:rPr lang="es-AR" sz="1400" dirty="0"/>
              <a:t>Las bibliotecas y el personal de las bibliotecas y la información de todo el mundo se benefician de una amplia gama de oportunidades para aprender, perfeccionarse y contribuir al desarrollo, así como también de herramientas accesibles y útiles. A nivel colectivo, podemos trabajar juntos para conectar instituciones, colecciones y servicios para alcanzar el objetivo del acceso a la información a nivel internacional.</a:t>
            </a:r>
            <a:endParaRPr lang="en-GB" sz="1400" dirty="0"/>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419684"/>
            <a:ext cx="11541326" cy="1200329"/>
          </a:xfrm>
          <a:prstGeom prst="rect">
            <a:avLst/>
          </a:prstGeom>
          <a:solidFill>
            <a:schemeClr val="bg1"/>
          </a:solidFill>
          <a:ln w="38100">
            <a:solidFill>
              <a:schemeClr val="accent4">
                <a:lumMod val="50000"/>
              </a:schemeClr>
            </a:solidFill>
          </a:ln>
        </p:spPr>
        <p:txBody>
          <a:bodyPr wrap="square" rtlCol="0">
            <a:spAutoFit/>
          </a:bodyPr>
          <a:lstStyle/>
          <a:p>
            <a:r>
              <a:rPr lang="es-AR" sz="1600" b="1" dirty="0"/>
              <a:t>Sabemos que lo hemos logrado si</a:t>
            </a:r>
          </a:p>
          <a:p>
            <a:r>
              <a:rPr lang="es-AR" sz="1400" dirty="0"/>
              <a:t>Nuestros grupos de voluntarios desarrollan y ejecutan acciones que mejoran la capacidad del sector para generar cambios. Nuestra membresía crece, en particular en áreas donde actualmente estamos poco representados, y los miembros no sólo participan activamente, sino que también aplican y comparten los resultados de su participación en la IFLA. Las bibliotecas de todo el mundo utilizan habitualmente normas actualizadas y de alta calidad.</a:t>
            </a:r>
          </a:p>
        </p:txBody>
      </p:sp>
      <p:sp>
        <p:nvSpPr>
          <p:cNvPr id="8" name="TextBox 7">
            <a:extLst>
              <a:ext uri="{FF2B5EF4-FFF2-40B4-BE49-F238E27FC236}">
                <a16:creationId xmlns:a16="http://schemas.microsoft.com/office/drawing/2014/main" id="{6B6D0889-D96B-50D2-5BF4-355FFB6EBFA1}"/>
              </a:ext>
            </a:extLst>
          </p:cNvPr>
          <p:cNvSpPr txBox="1"/>
          <p:nvPr/>
        </p:nvSpPr>
        <p:spPr>
          <a:xfrm>
            <a:off x="346510" y="5598553"/>
            <a:ext cx="11541325" cy="1015663"/>
          </a:xfrm>
          <a:prstGeom prst="rect">
            <a:avLst/>
          </a:prstGeom>
          <a:solidFill>
            <a:schemeClr val="bg1"/>
          </a:solidFill>
          <a:ln w="38100">
            <a:solidFill>
              <a:schemeClr val="accent4">
                <a:lumMod val="50000"/>
              </a:schemeClr>
            </a:solidFill>
          </a:ln>
        </p:spPr>
        <p:txBody>
          <a:bodyPr wrap="square" rtlCol="0">
            <a:spAutoFit/>
          </a:bodyPr>
          <a:lstStyle/>
          <a:p>
            <a:r>
              <a:rPr lang="es-AR" sz="1600" b="1" dirty="0"/>
              <a:t>Para monitorear el progreso, usamos los siguientes indicadores:</a:t>
            </a:r>
          </a:p>
          <a:p>
            <a:r>
              <a:rPr lang="es-AR" sz="1400" dirty="0"/>
              <a:t>Índice de promotores netos entre los miembros; descarga de normas y materiales de la IFLA, y resultados de encuestas a usuarios; encuestas sobre las experiencias de los voluntarios; medición de la diversidad de los voluntarios; medición de las habilidades y confianza de los voluntarios.</a:t>
            </a:r>
          </a:p>
        </p:txBody>
      </p:sp>
    </p:spTree>
    <p:extLst>
      <p:ext uri="{BB962C8B-B14F-4D97-AF65-F5344CB8AC3E}">
        <p14:creationId xmlns:p14="http://schemas.microsoft.com/office/powerpoint/2010/main" val="190635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46509" y="143814"/>
            <a:ext cx="11541326" cy="1600438"/>
          </a:xfrm>
          <a:prstGeom prst="rect">
            <a:avLst/>
          </a:prstGeom>
          <a:solidFill>
            <a:schemeClr val="tx2">
              <a:lumMod val="10000"/>
              <a:lumOff val="90000"/>
            </a:schemeClr>
          </a:solidFill>
          <a:ln w="38100">
            <a:solidFill>
              <a:schemeClr val="accent4">
                <a:lumMod val="50000"/>
              </a:schemeClr>
            </a:solidFill>
          </a:ln>
        </p:spPr>
        <p:txBody>
          <a:bodyPr wrap="square" rtlCol="0">
            <a:spAutoFit/>
          </a:bodyPr>
          <a:lstStyle/>
          <a:p>
            <a:r>
              <a:rPr lang="es-ES_tradnl" b="1" dirty="0"/>
              <a:t>Área de impacto 2: Bibliotecas reconocidas, representadas y valoradas como aliadas en todo el mundo</a:t>
            </a:r>
            <a:endParaRPr lang="es-AR" dirty="0"/>
          </a:p>
          <a:p>
            <a:r>
              <a:rPr lang="es-ES_tradnl" sz="1600" i="1" dirty="0"/>
              <a:t>Sólo podremos explotar el potencial de las bibliotecas para cambiar la sociedad si podemos garantizar las leyes y los recursos que necesitamos, a través de la efectiva promoción y creación de alianzas. Esto requiere de un esfuerzo coordinado en todos los niveles, desde el reconocimiento sólido y amplio del papel de las bibliotecas en espacios políticos globales, hasta bibliotecas capaces y empoderadas a nivel local. También debemos ser un socio fuerte, capaz de hablar el idioma de otras partes interesadas.</a:t>
            </a:r>
            <a:endParaRPr lang="es-AR" sz="1600" dirty="0"/>
          </a:p>
        </p:txBody>
      </p:sp>
      <p:sp>
        <p:nvSpPr>
          <p:cNvPr id="5" name="TextBox 4">
            <a:extLst>
              <a:ext uri="{FF2B5EF4-FFF2-40B4-BE49-F238E27FC236}">
                <a16:creationId xmlns:a16="http://schemas.microsoft.com/office/drawing/2014/main" id="{828A1BB1-FF24-1C83-C149-2DA436D1ADB1}"/>
              </a:ext>
            </a:extLst>
          </p:cNvPr>
          <p:cNvSpPr txBox="1"/>
          <p:nvPr/>
        </p:nvSpPr>
        <p:spPr>
          <a:xfrm>
            <a:off x="346509" y="1744252"/>
            <a:ext cx="11541326" cy="1631216"/>
          </a:xfrm>
          <a:prstGeom prst="rect">
            <a:avLst/>
          </a:prstGeom>
          <a:solidFill>
            <a:schemeClr val="bg1"/>
          </a:solidFill>
          <a:ln w="38100">
            <a:solidFill>
              <a:schemeClr val="accent4">
                <a:lumMod val="50000"/>
              </a:schemeClr>
            </a:solidFill>
          </a:ln>
        </p:spPr>
        <p:txBody>
          <a:bodyPr wrap="square" rtlCol="0">
            <a:spAutoFit/>
          </a:bodyPr>
          <a:lstStyle/>
          <a:p>
            <a:r>
              <a:rPr lang="es-AR" sz="1600" b="1" dirty="0"/>
              <a:t>Nuestro trabajo en esta área incluye:</a:t>
            </a:r>
          </a:p>
          <a:p>
            <a:pPr marL="285750" indent="-285750">
              <a:buFont typeface="Arial" panose="020B0604020202020204" pitchFamily="34" charset="0"/>
              <a:buChar char="•"/>
            </a:pPr>
            <a:r>
              <a:rPr lang="es-AR" sz="1400" dirty="0"/>
              <a:t>Construir una voz y un perfil e influir en los espacios políticos internacionales relevantes en los que la IFLA tiene una capacidad única para contribuir.</a:t>
            </a:r>
          </a:p>
          <a:p>
            <a:pPr marL="285750" indent="-285750">
              <a:buFont typeface="Arial" panose="020B0604020202020204" pitchFamily="34" charset="0"/>
              <a:buChar char="•"/>
            </a:pPr>
            <a:r>
              <a:rPr lang="es-AR" sz="1400" dirty="0"/>
              <a:t>Identificar y desarrollar estrategias de alianzas con otros, en línea con nuestra estrategia y como medio para alcanzar objetivos compartidos.</a:t>
            </a:r>
          </a:p>
          <a:p>
            <a:pPr marL="285750" indent="-285750">
              <a:buFont typeface="Arial" panose="020B0604020202020204" pitchFamily="34" charset="0"/>
              <a:buChar char="•"/>
            </a:pPr>
            <a:r>
              <a:rPr lang="es-AR" sz="1400" dirty="0"/>
              <a:t>Brindar un liderazgo intelectual dentro del sector en cuestiones sobre políticas y promover los valores de las bibliotecas.</a:t>
            </a:r>
          </a:p>
          <a:p>
            <a:pPr marL="285750" indent="-285750">
              <a:buFont typeface="Arial" panose="020B0604020202020204" pitchFamily="34" charset="0"/>
              <a:buChar char="•"/>
            </a:pPr>
            <a:r>
              <a:rPr lang="es-AR" sz="1400" dirty="0"/>
              <a:t>Garantizar que los recursos y las habilidades en materia de promoción se extiendan por todo el sector, para que nuestra labor a nivel mundial tenga un mayor impacto.</a:t>
            </a:r>
          </a:p>
        </p:txBody>
      </p:sp>
      <p:sp>
        <p:nvSpPr>
          <p:cNvPr id="6" name="TextBox 5">
            <a:extLst>
              <a:ext uri="{FF2B5EF4-FFF2-40B4-BE49-F238E27FC236}">
                <a16:creationId xmlns:a16="http://schemas.microsoft.com/office/drawing/2014/main" id="{BE652E24-163A-C640-739F-6A485C69A6E8}"/>
              </a:ext>
            </a:extLst>
          </p:cNvPr>
          <p:cNvSpPr txBox="1"/>
          <p:nvPr/>
        </p:nvSpPr>
        <p:spPr>
          <a:xfrm>
            <a:off x="346507" y="3339645"/>
            <a:ext cx="11541326" cy="1200329"/>
          </a:xfrm>
          <a:prstGeom prst="rect">
            <a:avLst/>
          </a:prstGeom>
          <a:solidFill>
            <a:schemeClr val="bg1"/>
          </a:solidFill>
          <a:ln w="38100">
            <a:solidFill>
              <a:schemeClr val="accent4">
                <a:lumMod val="50000"/>
              </a:schemeClr>
            </a:solidFill>
          </a:ln>
        </p:spPr>
        <p:txBody>
          <a:bodyPr wrap="square" rtlCol="0">
            <a:spAutoFit/>
          </a:bodyPr>
          <a:lstStyle/>
          <a:p>
            <a:r>
              <a:rPr lang="es-AR" sz="1600" b="1" dirty="0"/>
              <a:t>¿Qué significa esto para el sector bibliotecario global?</a:t>
            </a:r>
          </a:p>
          <a:p>
            <a:r>
              <a:rPr lang="es-AR" sz="1400" dirty="0"/>
              <a:t>La voz global de las bibliotecas es fuerte, y las bibliotecas y el personal de las bibliotecas y la información de todo el mundo pueden aprovechar nuestros éxitos a nivel mundial en su propia defensa de la profesión y en la creación de alianzas, así como también participar eficazmente en actividades internacionales. Pueden basarse en el trabajo de la IFLA para definir y defender los valores de las bibliotecas, y en recursos que les ayuden a convertirse en una voz autorizada en defensa de las bibliotecas.</a:t>
            </a:r>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563343"/>
            <a:ext cx="11541326" cy="1200329"/>
          </a:xfrm>
          <a:prstGeom prst="rect">
            <a:avLst/>
          </a:prstGeom>
          <a:solidFill>
            <a:schemeClr val="bg1"/>
          </a:solidFill>
          <a:ln w="38100">
            <a:solidFill>
              <a:schemeClr val="accent4">
                <a:lumMod val="50000"/>
              </a:schemeClr>
            </a:solidFill>
          </a:ln>
        </p:spPr>
        <p:txBody>
          <a:bodyPr wrap="square" rtlCol="0">
            <a:spAutoFit/>
          </a:bodyPr>
          <a:lstStyle/>
          <a:p>
            <a:r>
              <a:rPr lang="es-ES_tradnl" sz="1600" b="1" dirty="0"/>
              <a:t>Sabemos que lo hemos logrado si</a:t>
            </a:r>
            <a:endParaRPr lang="es-AR" sz="1600" dirty="0"/>
          </a:p>
          <a:p>
            <a:r>
              <a:rPr lang="es-ES_tradnl" sz="1400" dirty="0"/>
              <a:t>Las prioridades de las bibliotecas son reconocidas en textos fundamentales en el ámbito global, como, por ejemplo, en la agenda post-2030 de la ONU. Nuestra comunidad utiliza con regularidad materiales y oportunidades creados por IFLA para mejorar la labor en promoción y defensa de la profesión y en las alianzas (y puede hablar el idioma de los socios), y tiene un mayor sentido de la agencia. Los valores de las bibliotecas, como la libertad intelectual y la ciencia abierta, se reflejan en la legislación y en las políticas.</a:t>
            </a:r>
            <a:endParaRPr lang="es-AR" sz="1400" dirty="0"/>
          </a:p>
        </p:txBody>
      </p:sp>
      <p:sp>
        <p:nvSpPr>
          <p:cNvPr id="8" name="TextBox 7">
            <a:extLst>
              <a:ext uri="{FF2B5EF4-FFF2-40B4-BE49-F238E27FC236}">
                <a16:creationId xmlns:a16="http://schemas.microsoft.com/office/drawing/2014/main" id="{6B6D0889-D96B-50D2-5BF4-355FFB6EBFA1}"/>
              </a:ext>
            </a:extLst>
          </p:cNvPr>
          <p:cNvSpPr txBox="1"/>
          <p:nvPr/>
        </p:nvSpPr>
        <p:spPr>
          <a:xfrm>
            <a:off x="346508" y="5773034"/>
            <a:ext cx="11541325" cy="984885"/>
          </a:xfrm>
          <a:prstGeom prst="rect">
            <a:avLst/>
          </a:prstGeom>
          <a:solidFill>
            <a:schemeClr val="bg1"/>
          </a:solidFill>
          <a:ln w="38100">
            <a:solidFill>
              <a:schemeClr val="accent4">
                <a:lumMod val="50000"/>
              </a:schemeClr>
            </a:solidFill>
          </a:ln>
        </p:spPr>
        <p:txBody>
          <a:bodyPr wrap="square" rtlCol="0">
            <a:spAutoFit/>
          </a:bodyPr>
          <a:lstStyle/>
          <a:p>
            <a:r>
              <a:rPr lang="es-AR" sz="1600" b="1" dirty="0"/>
              <a:t>Para monitorear el progreso, usamos los siguientes indicadores:</a:t>
            </a:r>
          </a:p>
          <a:p>
            <a:r>
              <a:rPr lang="es-AR" sz="1400" dirty="0"/>
              <a:t>Indicadores de referencias bibliotecarias en textos clave; enfoques proactivos con respecto a las bibliotecas por parte de organismos intergubernamentales; número de acciones llevadas a cabo en asociación con otros; uso de las políticas de la IFLA y materiales de promoción (medido a través de encuestas).</a:t>
            </a:r>
          </a:p>
        </p:txBody>
      </p:sp>
    </p:spTree>
    <p:extLst>
      <p:ext uri="{BB962C8B-B14F-4D97-AF65-F5344CB8AC3E}">
        <p14:creationId xmlns:p14="http://schemas.microsoft.com/office/powerpoint/2010/main" val="3015907182"/>
      </p:ext>
    </p:extLst>
  </p:cSld>
  <p:clrMapOvr>
    <a:masterClrMapping/>
  </p:clrMapOvr>
  <p:extLst>
    <p:ext uri="{6950BFC3-D8DA-4A85-94F7-54DA5524770B}">
      <p188:commentRel xmlns:p188="http://schemas.microsoft.com/office/powerpoint/2018/8/main" r:id="rId2"/>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46507" y="146208"/>
            <a:ext cx="11541326" cy="1631216"/>
          </a:xfrm>
          <a:prstGeom prst="rect">
            <a:avLst/>
          </a:prstGeom>
          <a:solidFill>
            <a:schemeClr val="accent6">
              <a:lumMod val="20000"/>
              <a:lumOff val="80000"/>
            </a:schemeClr>
          </a:solidFill>
          <a:ln w="38100">
            <a:solidFill>
              <a:schemeClr val="accent4">
                <a:lumMod val="50000"/>
              </a:schemeClr>
            </a:solidFill>
          </a:ln>
        </p:spPr>
        <p:txBody>
          <a:bodyPr wrap="square" rtlCol="0">
            <a:spAutoFit/>
          </a:bodyPr>
          <a:lstStyle/>
          <a:p>
            <a:r>
              <a:rPr lang="es-ES_tradnl" b="1" dirty="0"/>
              <a:t>Área de impacto 3: Las bibliotecas pueden lograr cambios significativos en todos los niveles</a:t>
            </a:r>
            <a:endParaRPr lang="es-AR" dirty="0"/>
          </a:p>
          <a:p>
            <a:r>
              <a:rPr lang="es-ES_tradnl" sz="1600" i="1" dirty="0"/>
              <a:t>Si bien cada biblioteca se centra en las necesidades de las personas y las comunidades a las presta sus servicios, las bibliotecas —como colectivo— tienen un potencial único para motivar un cambio sistemático en las áreas en las que trabajamos. Para lograrlo, requerimos las estructuras y habilidades necesarias para diseñar, ejecutar y evaluar proyectos, programas e iniciativas que conduzcan a un cambio positivo. La IFLA se encuentra en una posición única para facilitar esta tarea, debido a su alcance global y a los conocimientos y redes que podemos utilizar.</a:t>
            </a:r>
            <a:endParaRPr lang="es-AR" sz="1600" dirty="0"/>
          </a:p>
        </p:txBody>
      </p:sp>
      <p:sp>
        <p:nvSpPr>
          <p:cNvPr id="5" name="TextBox 4">
            <a:extLst>
              <a:ext uri="{FF2B5EF4-FFF2-40B4-BE49-F238E27FC236}">
                <a16:creationId xmlns:a16="http://schemas.microsoft.com/office/drawing/2014/main" id="{828A1BB1-FF24-1C83-C149-2DA436D1ADB1}"/>
              </a:ext>
            </a:extLst>
          </p:cNvPr>
          <p:cNvSpPr txBox="1"/>
          <p:nvPr/>
        </p:nvSpPr>
        <p:spPr>
          <a:xfrm>
            <a:off x="346509" y="1744252"/>
            <a:ext cx="11541326" cy="1200329"/>
          </a:xfrm>
          <a:prstGeom prst="rect">
            <a:avLst/>
          </a:prstGeom>
          <a:solidFill>
            <a:schemeClr val="bg1"/>
          </a:solidFill>
          <a:ln w="38100">
            <a:solidFill>
              <a:schemeClr val="accent4">
                <a:lumMod val="50000"/>
              </a:schemeClr>
            </a:solidFill>
          </a:ln>
        </p:spPr>
        <p:txBody>
          <a:bodyPr wrap="square" rtlCol="0">
            <a:spAutoFit/>
          </a:bodyPr>
          <a:lstStyle/>
          <a:p>
            <a:r>
              <a:rPr lang="es-AR" sz="1600" b="1" dirty="0"/>
              <a:t>Nuestro trabajo en esta área incluye:</a:t>
            </a:r>
          </a:p>
          <a:p>
            <a:pPr marL="285750" indent="-285750">
              <a:buFont typeface="Arial" panose="020B0604020202020204" pitchFamily="34" charset="0"/>
              <a:buChar char="•"/>
            </a:pPr>
            <a:r>
              <a:rPr lang="es-AR" sz="1400" dirty="0"/>
              <a:t>Desarrollar estructuras regionales que sean capaces de articular las prioridades globales en sus niveles y crear programas de trabajo de alto impacto en torno a necesidades específicas dentro del contexto de la estrategia general de la IFLA.</a:t>
            </a:r>
          </a:p>
          <a:p>
            <a:pPr marL="285750" indent="-285750">
              <a:buFont typeface="Arial" panose="020B0604020202020204" pitchFamily="34" charset="0"/>
              <a:buChar char="•"/>
            </a:pPr>
            <a:r>
              <a:rPr lang="es-AR" sz="1400" dirty="0"/>
              <a:t>Desarrollar una oferta de formación pertinente que aporte valor a la ya existente y responda a las necesidades identificadas.</a:t>
            </a:r>
          </a:p>
          <a:p>
            <a:pPr marL="285750" indent="-285750">
              <a:buFont typeface="Arial" panose="020B0604020202020204" pitchFamily="34" charset="0"/>
              <a:buChar char="•"/>
            </a:pPr>
            <a:r>
              <a:rPr lang="es-AR" sz="1400" dirty="0"/>
              <a:t>Apoyar el desarrollo de las asociaciones de bibliotecas, en el contexto del intento de construir sectores bibliotecarios sólidos.</a:t>
            </a:r>
          </a:p>
        </p:txBody>
      </p:sp>
      <p:sp>
        <p:nvSpPr>
          <p:cNvPr id="6" name="TextBox 5">
            <a:extLst>
              <a:ext uri="{FF2B5EF4-FFF2-40B4-BE49-F238E27FC236}">
                <a16:creationId xmlns:a16="http://schemas.microsoft.com/office/drawing/2014/main" id="{BE652E24-163A-C640-739F-6A485C69A6E8}"/>
              </a:ext>
            </a:extLst>
          </p:cNvPr>
          <p:cNvSpPr txBox="1"/>
          <p:nvPr/>
        </p:nvSpPr>
        <p:spPr>
          <a:xfrm>
            <a:off x="346507" y="2944581"/>
            <a:ext cx="11541326" cy="984885"/>
          </a:xfrm>
          <a:prstGeom prst="rect">
            <a:avLst/>
          </a:prstGeom>
          <a:solidFill>
            <a:schemeClr val="bg1"/>
          </a:solidFill>
          <a:ln w="38100">
            <a:solidFill>
              <a:schemeClr val="accent4">
                <a:lumMod val="50000"/>
              </a:schemeClr>
            </a:solidFill>
          </a:ln>
        </p:spPr>
        <p:txBody>
          <a:bodyPr wrap="square" rtlCol="0">
            <a:spAutoFit/>
          </a:bodyPr>
          <a:lstStyle/>
          <a:p>
            <a:r>
              <a:rPr lang="es-AR" sz="1600" b="1" dirty="0"/>
              <a:t>¿Qué significa esto para el sector bibliotecario global?</a:t>
            </a:r>
          </a:p>
          <a:p>
            <a:r>
              <a:rPr lang="es-AR" sz="1400" dirty="0"/>
              <a:t>Las bibliotecas y el personal de las bibliotecas y la información de todo el mundo cuentan con estructuras más sólidas en todos los niveles que les ayudan enfrentar los cambios, crear posibilidades de participación e intercambio, así como formar parte de proyectos que produzcan un cambio general en sus sociedades. También se ven beneficiados de un mayor apoyo a su trabajo.</a:t>
            </a:r>
          </a:p>
        </p:txBody>
      </p:sp>
      <p:sp>
        <p:nvSpPr>
          <p:cNvPr id="7" name="TextBox 6">
            <a:extLst>
              <a:ext uri="{FF2B5EF4-FFF2-40B4-BE49-F238E27FC236}">
                <a16:creationId xmlns:a16="http://schemas.microsoft.com/office/drawing/2014/main" id="{4FACD8D8-A3FF-A9B4-2019-FEF2385A4708}"/>
              </a:ext>
            </a:extLst>
          </p:cNvPr>
          <p:cNvSpPr txBox="1"/>
          <p:nvPr/>
        </p:nvSpPr>
        <p:spPr>
          <a:xfrm>
            <a:off x="346507" y="3929466"/>
            <a:ext cx="11541326" cy="1200329"/>
          </a:xfrm>
          <a:prstGeom prst="rect">
            <a:avLst/>
          </a:prstGeom>
          <a:solidFill>
            <a:schemeClr val="bg1"/>
          </a:solidFill>
          <a:ln w="38100">
            <a:solidFill>
              <a:schemeClr val="accent4">
                <a:lumMod val="50000"/>
              </a:schemeClr>
            </a:solidFill>
          </a:ln>
        </p:spPr>
        <p:txBody>
          <a:bodyPr wrap="square" rtlCol="0">
            <a:spAutoFit/>
          </a:bodyPr>
          <a:lstStyle/>
          <a:p>
            <a:r>
              <a:rPr lang="es-AR" sz="1600" b="1" dirty="0"/>
              <a:t>Sabemos que lo hemos logrado si</a:t>
            </a:r>
          </a:p>
          <a:p>
            <a:r>
              <a:rPr lang="es-AR" sz="1400" dirty="0"/>
              <a:t>Hemos consolidado un perfil regional más fuerte, con comités y oficinas de relevancia que cuenten con un historial de proyectos de gran impacto. También contamos con una serie de actividades de formación, en particular en torno a la creación de impacto, que ofrecen lecciones que se plasman en el trabajo práctico de los participantes. Podemos demostrar un fortalecimiento de las asociaciones de bibliotecas, así como de los sectores bibliotecarios, en términos de capacidad de prestar servicios</a:t>
            </a:r>
            <a:r>
              <a:rPr lang="es-AR" sz="1400" b="1" dirty="0"/>
              <a:t>.</a:t>
            </a:r>
          </a:p>
        </p:txBody>
      </p:sp>
      <p:sp>
        <p:nvSpPr>
          <p:cNvPr id="8" name="TextBox 7">
            <a:extLst>
              <a:ext uri="{FF2B5EF4-FFF2-40B4-BE49-F238E27FC236}">
                <a16:creationId xmlns:a16="http://schemas.microsoft.com/office/drawing/2014/main" id="{6B6D0889-D96B-50D2-5BF4-355FFB6EBFA1}"/>
              </a:ext>
            </a:extLst>
          </p:cNvPr>
          <p:cNvSpPr txBox="1"/>
          <p:nvPr/>
        </p:nvSpPr>
        <p:spPr>
          <a:xfrm>
            <a:off x="346510" y="5120031"/>
            <a:ext cx="11541325" cy="984885"/>
          </a:xfrm>
          <a:prstGeom prst="rect">
            <a:avLst/>
          </a:prstGeom>
          <a:solidFill>
            <a:schemeClr val="bg1"/>
          </a:solidFill>
          <a:ln w="38100">
            <a:solidFill>
              <a:schemeClr val="accent4">
                <a:lumMod val="50000"/>
              </a:schemeClr>
            </a:solidFill>
          </a:ln>
        </p:spPr>
        <p:txBody>
          <a:bodyPr wrap="square" rtlCol="0">
            <a:spAutoFit/>
          </a:bodyPr>
          <a:lstStyle/>
          <a:p>
            <a:r>
              <a:rPr lang="es-AR" sz="1600" b="1" dirty="0"/>
              <a:t>Para monitorear el progreso, usamos los siguientes indicadores:</a:t>
            </a:r>
          </a:p>
          <a:p>
            <a:r>
              <a:rPr lang="es-AR" sz="1400" dirty="0"/>
              <a:t>Opiniones de los miembros a través de una encuesta sobre el trabajo de las estructuras regionales; proyectos lanzados con socios externos a nivel regional; alcance, participación, finalización y seguimiento de los cursos de formación; asociaciones de bibliotecas que adoptan medidas pertinentes para causar impacto y sostenibilidad.</a:t>
            </a:r>
          </a:p>
        </p:txBody>
      </p:sp>
    </p:spTree>
    <p:extLst>
      <p:ext uri="{BB962C8B-B14F-4D97-AF65-F5344CB8AC3E}">
        <p14:creationId xmlns:p14="http://schemas.microsoft.com/office/powerpoint/2010/main" val="1941935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46509" y="114677"/>
            <a:ext cx="11541326" cy="1631216"/>
          </a:xfrm>
          <a:prstGeom prst="rect">
            <a:avLst/>
          </a:prstGeom>
          <a:solidFill>
            <a:schemeClr val="accent5">
              <a:lumMod val="20000"/>
              <a:lumOff val="80000"/>
            </a:schemeClr>
          </a:solidFill>
          <a:ln w="38100">
            <a:solidFill>
              <a:schemeClr val="accent4">
                <a:lumMod val="50000"/>
              </a:schemeClr>
            </a:solidFill>
          </a:ln>
        </p:spPr>
        <p:txBody>
          <a:bodyPr wrap="square" rtlCol="0">
            <a:spAutoFit/>
          </a:bodyPr>
          <a:lstStyle/>
          <a:p>
            <a:r>
              <a:rPr lang="es-AR" b="1" dirty="0"/>
              <a:t>Facilitador: Preparar a la IFLA para el futuro</a:t>
            </a:r>
          </a:p>
          <a:p>
            <a:r>
              <a:rPr lang="es-AR" sz="1600" i="1" dirty="0"/>
              <a:t>La IFLA se encuentra en una posición única, gracias a su alcance mundial, su comunidad de miembros y voluntarios, y su relación con actores internacionales, para desempeñar las funciones establecidas en esta Estrategia. Para lograrlo, llegando a nuestro segundo siglo, debemos centrarnos permanentemente en la manera más efectiva de ofrecer los servicios tanto a nuestros miembros como a nuestros socios. Gracias a ello, podemos garantizar un círculo virtuoso que nos permita cumplir cada vez mejor con nuestro objetivo de lograr el progreso a través de las bibliotecas de </a:t>
            </a:r>
            <a:r>
              <a:rPr lang="es-AR" sz="1600" i="1"/>
              <a:t>manera sostenible. </a:t>
            </a:r>
            <a:endParaRPr lang="es-AR" sz="1600" i="1" dirty="0"/>
          </a:p>
        </p:txBody>
      </p:sp>
      <p:sp>
        <p:nvSpPr>
          <p:cNvPr id="5" name="TextBox 4">
            <a:extLst>
              <a:ext uri="{FF2B5EF4-FFF2-40B4-BE49-F238E27FC236}">
                <a16:creationId xmlns:a16="http://schemas.microsoft.com/office/drawing/2014/main" id="{828A1BB1-FF24-1C83-C149-2DA436D1ADB1}"/>
              </a:ext>
            </a:extLst>
          </p:cNvPr>
          <p:cNvSpPr txBox="1"/>
          <p:nvPr/>
        </p:nvSpPr>
        <p:spPr>
          <a:xfrm>
            <a:off x="346509" y="1744252"/>
            <a:ext cx="11541326" cy="1631216"/>
          </a:xfrm>
          <a:prstGeom prst="rect">
            <a:avLst/>
          </a:prstGeom>
          <a:solidFill>
            <a:schemeClr val="bg1"/>
          </a:solidFill>
          <a:ln w="38100">
            <a:solidFill>
              <a:schemeClr val="accent4">
                <a:lumMod val="50000"/>
              </a:schemeClr>
            </a:solidFill>
          </a:ln>
        </p:spPr>
        <p:txBody>
          <a:bodyPr wrap="square" rtlCol="0">
            <a:spAutoFit/>
          </a:bodyPr>
          <a:lstStyle/>
          <a:p>
            <a:r>
              <a:rPr lang="es-AR" sz="1600" b="1" dirty="0"/>
              <a:t>Nuestro trabajo en esta área incluye:</a:t>
            </a:r>
          </a:p>
          <a:p>
            <a:pPr marL="285750" indent="-285750">
              <a:buFont typeface="Arial" panose="020B0604020202020204" pitchFamily="34" charset="0"/>
              <a:buChar char="•"/>
            </a:pPr>
            <a:r>
              <a:rPr lang="es-AR" sz="1400" dirty="0"/>
              <a:t>Garantizar que nuestra gobernanza sea eficaz, transparente y adecuada a nuestro propósito, siendo la voz de toda nuestra comunidad.</a:t>
            </a:r>
          </a:p>
          <a:p>
            <a:pPr marL="285750" indent="-285750">
              <a:buFont typeface="Arial" panose="020B0604020202020204" pitchFamily="34" charset="0"/>
              <a:buChar char="•"/>
            </a:pPr>
            <a:r>
              <a:rPr lang="es-AR" sz="1400" dirty="0"/>
              <a:t>Garantizar la eficacia y confiabilidad de nuestros proyectos e iniciativas, en particular con respecto a las alianzas.</a:t>
            </a:r>
          </a:p>
          <a:p>
            <a:pPr marL="285750" indent="-285750">
              <a:buFont typeface="Arial" panose="020B0604020202020204" pitchFamily="34" charset="0"/>
              <a:buChar char="•"/>
            </a:pPr>
            <a:r>
              <a:rPr lang="es-AR" sz="1400" dirty="0"/>
              <a:t>Seguir invirtiendo en nuestro equipo de la Sede Central para que pueda responder a las necesidades de la comunidad y construir pensando en el futuro.</a:t>
            </a:r>
          </a:p>
          <a:p>
            <a:pPr marL="285750" indent="-285750">
              <a:buFont typeface="Arial" panose="020B0604020202020204" pitchFamily="34" charset="0"/>
              <a:buChar char="•"/>
            </a:pPr>
            <a:r>
              <a:rPr lang="es-AR" sz="1400" dirty="0"/>
              <a:t>Desarrollar e implementar una estrategia de sostenibilidad exitosa que nos permita diversificar el financiamiento y cumplir con nuestros objetivos.</a:t>
            </a:r>
          </a:p>
        </p:txBody>
      </p:sp>
      <p:sp>
        <p:nvSpPr>
          <p:cNvPr id="6" name="TextBox 5">
            <a:extLst>
              <a:ext uri="{FF2B5EF4-FFF2-40B4-BE49-F238E27FC236}">
                <a16:creationId xmlns:a16="http://schemas.microsoft.com/office/drawing/2014/main" id="{BE652E24-163A-C640-739F-6A485C69A6E8}"/>
              </a:ext>
            </a:extLst>
          </p:cNvPr>
          <p:cNvSpPr txBox="1"/>
          <p:nvPr/>
        </p:nvSpPr>
        <p:spPr>
          <a:xfrm>
            <a:off x="346509" y="3375468"/>
            <a:ext cx="11541326" cy="984885"/>
          </a:xfrm>
          <a:prstGeom prst="rect">
            <a:avLst/>
          </a:prstGeom>
          <a:solidFill>
            <a:schemeClr val="bg1"/>
          </a:solidFill>
          <a:ln w="38100">
            <a:solidFill>
              <a:schemeClr val="accent4">
                <a:lumMod val="50000"/>
              </a:schemeClr>
            </a:solidFill>
          </a:ln>
        </p:spPr>
        <p:txBody>
          <a:bodyPr wrap="square" rtlCol="0">
            <a:spAutoFit/>
          </a:bodyPr>
          <a:lstStyle/>
          <a:p>
            <a:r>
              <a:rPr lang="es-AR" sz="1600" b="1" dirty="0"/>
              <a:t>¿Qué significa esto para el sector bibliotecario global?</a:t>
            </a:r>
          </a:p>
          <a:p>
            <a:r>
              <a:rPr lang="es-AR" sz="1400" dirty="0"/>
              <a:t>Las bibliotecas y el personal de las bibliotecas y la información de todo el mundo pueden seguir recurriendo a la IFLA como espacio de intercambio profesional, como la voz de las bibliotecas a nivel mundial, y como una fuente de formación y oportunidades para mejorar su propio trabajo. Participar en la IFLA se convierte en una vía para formar parte de proyectos emocionantes e innovadores que aportan más beneficios.</a:t>
            </a:r>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367462"/>
            <a:ext cx="11541326" cy="1200329"/>
          </a:xfrm>
          <a:prstGeom prst="rect">
            <a:avLst/>
          </a:prstGeom>
          <a:solidFill>
            <a:schemeClr val="bg1"/>
          </a:solidFill>
          <a:ln w="38100">
            <a:solidFill>
              <a:schemeClr val="accent4">
                <a:lumMod val="50000"/>
              </a:schemeClr>
            </a:solidFill>
          </a:ln>
        </p:spPr>
        <p:txBody>
          <a:bodyPr wrap="square" rtlCol="0">
            <a:spAutoFit/>
          </a:bodyPr>
          <a:lstStyle/>
          <a:p>
            <a:r>
              <a:rPr lang="es-AR" sz="1600" b="1" dirty="0"/>
              <a:t>Sabemos que lo hemos logrado si</a:t>
            </a:r>
          </a:p>
          <a:p>
            <a:r>
              <a:rPr lang="es-AR" sz="1400" dirty="0"/>
              <a:t>Las comunidades de miembros y voluntarios de la IFLA comprender lo que la Federación es y puede ofrecer, y lo valoran. Contamos con una variedad de proyectos ejecutados con éxito que han dado lugar a relaciones a largo plazo con quienes proveen fondos y otros socios. En la Sede Central, contamos con un equipo dinámico y motivado, capaz de responder de forma eficiente e innovadora a las necesidades de la comunidad.</a:t>
            </a:r>
          </a:p>
        </p:txBody>
      </p:sp>
      <p:sp>
        <p:nvSpPr>
          <p:cNvPr id="8" name="TextBox 7">
            <a:extLst>
              <a:ext uri="{FF2B5EF4-FFF2-40B4-BE49-F238E27FC236}">
                <a16:creationId xmlns:a16="http://schemas.microsoft.com/office/drawing/2014/main" id="{6B6D0889-D96B-50D2-5BF4-355FFB6EBFA1}"/>
              </a:ext>
            </a:extLst>
          </p:cNvPr>
          <p:cNvSpPr txBox="1"/>
          <p:nvPr/>
        </p:nvSpPr>
        <p:spPr>
          <a:xfrm>
            <a:off x="346507" y="5579303"/>
            <a:ext cx="11541325" cy="769441"/>
          </a:xfrm>
          <a:prstGeom prst="rect">
            <a:avLst/>
          </a:prstGeom>
          <a:solidFill>
            <a:schemeClr val="bg1"/>
          </a:solidFill>
          <a:ln w="38100">
            <a:solidFill>
              <a:schemeClr val="accent4">
                <a:lumMod val="50000"/>
              </a:schemeClr>
            </a:solidFill>
          </a:ln>
        </p:spPr>
        <p:txBody>
          <a:bodyPr wrap="square" rtlCol="0">
            <a:spAutoFit/>
          </a:bodyPr>
          <a:lstStyle/>
          <a:p>
            <a:r>
              <a:rPr lang="es-AR" sz="1600" b="1" dirty="0"/>
              <a:t>Para monitorear el progreso, usamos los siguientes indicadores:</a:t>
            </a:r>
          </a:p>
          <a:p>
            <a:r>
              <a:rPr lang="es-AR" sz="1400" dirty="0"/>
              <a:t>Comentarios de la encuesta a los miembros e índice de promotores netos; proyectos ejecutados con éxito; evolución de los comentarios a las encuestas del personal a lo largo del tiempo; número de alianzas estratégicas (y crecimiento).</a:t>
            </a:r>
          </a:p>
        </p:txBody>
      </p:sp>
    </p:spTree>
    <p:extLst>
      <p:ext uri="{BB962C8B-B14F-4D97-AF65-F5344CB8AC3E}">
        <p14:creationId xmlns:p14="http://schemas.microsoft.com/office/powerpoint/2010/main" val="18738125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aed86671-ceca-4ccc-a07c-33fb66ba0904">
      <UserInfo>
        <DisplayName>Megan Price</DisplayName>
        <AccountId>29</AccountId>
        <AccountType/>
      </UserInfo>
      <UserInfo>
        <DisplayName>Claire McGuire</DisplayName>
        <AccountId>31</AccountId>
        <AccountType/>
      </UserInfo>
      <UserInfo>
        <DisplayName>Louis Takács</DisplayName>
        <AccountId>12</AccountId>
        <AccountType/>
      </UserInfo>
      <UserInfo>
        <DisplayName>Despina Gerasimidou</DisplayName>
        <AccountId>17</AccountId>
        <AccountType/>
      </UserInfo>
      <UserInfo>
        <DisplayName>Kristine Paberza</DisplayName>
        <AccountId>16</AccountId>
        <AccountType/>
      </UserInfo>
      <UserInfo>
        <DisplayName>Helen Mandl</DisplayName>
        <AccountId>14</AccountId>
        <AccountType/>
      </UserInfo>
      <UserInfo>
        <DisplayName>Stephen Wyber</DisplayName>
        <AccountId>9</AccountId>
        <AccountType/>
      </UserInfo>
      <UserInfo>
        <DisplayName>Maria De Brasdefer</DisplayName>
        <AccountId>34</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8EDEC9E842C324C90A851AB44863371" ma:contentTypeVersion="6" ma:contentTypeDescription="Create a new document." ma:contentTypeScope="" ma:versionID="6c4b54df19ced1cccb338bd0cd26262b">
  <xsd:schema xmlns:xsd="http://www.w3.org/2001/XMLSchema" xmlns:xs="http://www.w3.org/2001/XMLSchema" xmlns:p="http://schemas.microsoft.com/office/2006/metadata/properties" xmlns:ns2="749f6082-1a60-4361-b735-54f0380d385a" xmlns:ns3="aed86671-ceca-4ccc-a07c-33fb66ba0904" targetNamespace="http://schemas.microsoft.com/office/2006/metadata/properties" ma:root="true" ma:fieldsID="56de4eb2355f3b85fe1fbb1c06c6c8a4" ns2:_="" ns3:_="">
    <xsd:import namespace="749f6082-1a60-4361-b735-54f0380d385a"/>
    <xsd:import namespace="aed86671-ceca-4ccc-a07c-33fb66ba090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9f6082-1a60-4361-b735-54f0380d38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ed86671-ceca-4ccc-a07c-33fb66ba090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E263BB-6511-43B7-9C0C-F6C15F73D927}">
  <ds:schemaRefs>
    <ds:schemaRef ds:uri="http://schemas.microsoft.com/sharepoint/v3/contenttype/forms"/>
  </ds:schemaRefs>
</ds:datastoreItem>
</file>

<file path=customXml/itemProps2.xml><?xml version="1.0" encoding="utf-8"?>
<ds:datastoreItem xmlns:ds="http://schemas.openxmlformats.org/officeDocument/2006/customXml" ds:itemID="{353C69BC-2ED0-47A8-A3B8-C79DF06BA498}">
  <ds:schemaRefs>
    <ds:schemaRef ds:uri="http://purl.org/dc/terms/"/>
    <ds:schemaRef ds:uri="http://schemas.microsoft.com/office/infopath/2007/PartnerControls"/>
    <ds:schemaRef ds:uri="http://schemas.microsoft.com/office/2006/documentManagement/types"/>
    <ds:schemaRef ds:uri="http://purl.org/dc/dcmitype/"/>
    <ds:schemaRef ds:uri="http://schemas.openxmlformats.org/package/2006/metadata/core-properties"/>
    <ds:schemaRef ds:uri="aed86671-ceca-4ccc-a07c-33fb66ba0904"/>
    <ds:schemaRef ds:uri="749f6082-1a60-4361-b735-54f0380d385a"/>
    <ds:schemaRef ds:uri="http://schemas.microsoft.com/office/2006/metadata/properties"/>
    <ds:schemaRef ds:uri="http://www.w3.org/XML/1998/namespace"/>
    <ds:schemaRef ds:uri="http://purl.org/dc/elements/1.1/"/>
  </ds:schemaRefs>
</ds:datastoreItem>
</file>

<file path=customXml/itemProps3.xml><?xml version="1.0" encoding="utf-8"?>
<ds:datastoreItem xmlns:ds="http://schemas.openxmlformats.org/officeDocument/2006/customXml" ds:itemID="{1B442733-AC65-4385-915B-E914C619B011}">
  <ds:schemaRefs>
    <ds:schemaRef ds:uri="749f6082-1a60-4361-b735-54f0380d385a"/>
    <ds:schemaRef ds:uri="aed86671-ceca-4ccc-a07c-33fb66ba090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68</TotalTime>
  <Words>2595</Words>
  <Application>Microsoft Office PowerPoint</Application>
  <PresentationFormat>Widescreen</PresentationFormat>
  <Paragraphs>96</Paragraphs>
  <Slides>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Aptos</vt:lpstr>
      <vt:lpstr>Aptos Display</vt: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Wyber</dc:creator>
  <cp:lastModifiedBy>Stephen Wyber</cp:lastModifiedBy>
  <cp:revision>77</cp:revision>
  <cp:lastPrinted>2024-03-19T11:36:38Z</cp:lastPrinted>
  <dcterms:created xsi:type="dcterms:W3CDTF">2024-03-04T13:16:56Z</dcterms:created>
  <dcterms:modified xsi:type="dcterms:W3CDTF">2024-04-30T17:04:10Z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0x01010048EDEC9E842C324C90A851AB44863371</vt:lpwstr>
  </property>
</Properties>
</file>