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97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37373-14F4-4FA9-960F-230BE1B215BF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15D4E-7825-414D-BC33-1A7E956D8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38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547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2000" dirty="0"/>
              <a:t>A</a:t>
            </a:r>
            <a:r>
              <a:rPr lang="en-GB" sz="2000" dirty="0"/>
              <a:t> screenshot shows a collapsed and expanded contextual example. </a:t>
            </a:r>
            <a:endParaRPr lang="hr-HR" sz="2000" dirty="0"/>
          </a:p>
          <a:p>
            <a:r>
              <a:rPr lang="en-GB" sz="2000" dirty="0"/>
              <a:t>The problem for a PDF version is that it becomes very large to expand all the examples at once, while in the interactive version there is no scaling problem. </a:t>
            </a:r>
            <a:endParaRPr lang="hr-HR" sz="2000" dirty="0"/>
          </a:p>
          <a:p>
            <a:r>
              <a:rPr lang="en-GB" sz="2000" dirty="0"/>
              <a:t>There is no serious scaling problem for full examples, because a PDF version can be a set of separate publications.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047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470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100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983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063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dirty="0"/>
              <a:t>Example of editorial or explanatory </a:t>
            </a:r>
            <a:r>
              <a:rPr lang="hr-HR" sz="2000"/>
              <a:t>note</a:t>
            </a:r>
            <a:r>
              <a:rPr lang="en-GB" sz="2000"/>
              <a:t> </a:t>
            </a:r>
            <a:r>
              <a:rPr lang="en-GB" sz="2000" dirty="0"/>
              <a:t>that is not specific </a:t>
            </a:r>
            <a:r>
              <a:rPr lang="en-GB" sz="2000" dirty="0" err="1"/>
              <a:t>instan</a:t>
            </a:r>
            <a:r>
              <a:rPr lang="hr-HR" sz="2000" dirty="0" err="1"/>
              <a:t>ce</a:t>
            </a:r>
            <a:r>
              <a:rPr lang="en-GB" sz="2000" dirty="0"/>
              <a:t> of a manifestation.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/>
              <a:t>Example of examples in context of stipulations; also shows the recording methods/types for related entities.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829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19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sz="2000" dirty="0"/>
              <a:t>Full example: First part o</a:t>
            </a:r>
            <a:r>
              <a:rPr lang="hr-HR" sz="2000" dirty="0"/>
              <a:t>f</a:t>
            </a:r>
            <a:r>
              <a:rPr lang="en-GB" sz="2000" dirty="0"/>
              <a:t> full example.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151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example: </a:t>
            </a:r>
            <a:r>
              <a:rPr kumimoji="0" lang="hr-H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part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 full example.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93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49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16FBE-2945-65F0-4231-7B035093D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4C01AD-C5F6-0ABA-1CEA-D3F71CD8D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B1E13-46DD-802A-1870-57C383D3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17FE2-F7BB-416A-0BA2-3F92FDB4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B946B-6D5F-59D9-41E5-ABA58B41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3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AAFC4-8D19-D0CC-69C2-9C1152E8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19D5C0-1076-BABF-99CC-04BD0C01E6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24FD0-63D8-F69C-476D-98C732DC0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D2A5C-DB96-1149-9C3C-29AC56BD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4FCE6-E5BD-E204-B9CC-358D67B9C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11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1DB342-6DF2-2347-D2E6-254A78F924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834005-B39A-69F9-F011-4F1B3B2B21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7281E-51F1-8C1D-AA67-B98E58B71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34C8D-74D7-288C-179B-1C62FFC1E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3BD2B-6075-7D76-BD72-4FAD5955B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45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6EE06-D67C-22B6-5FBD-EF802830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33D86-FF6F-1D90-F995-6E40AE78A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58667-1F8B-6B73-A3DD-7AA317951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642DE-FD54-E770-FC21-8AC134F5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A917D-5FF3-D4A2-5E0A-E69254BFC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54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F9A3-5995-A1C6-3F95-3F628F7C5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BAA89-52F6-D8AE-B4E6-1BA81787A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BE523-CEB6-1A36-CE55-315A66508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E9FD4-0E56-3D5A-E31B-42334C5DA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A0DBF-30CF-F87B-D998-4E3E8CE9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98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BD211-0F17-C622-4A88-45DF05D32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4894F-DCF2-92D0-6567-72BA303CE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E9C7C2-F9EE-1BD0-51D9-6BBDE1744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4C353-6AAE-29C9-B19D-0C1F92E80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1B601-8FD7-33CE-3FFF-B2F793EF9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74958-F7A3-2579-A0CE-970F47D1C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80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2AF7E-1A0F-5C2C-AA3B-126625779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99791-C73A-96AA-D513-E77C720A8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35FAA-BF80-9FB9-3CA4-43E0334E2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AB5DDF-33B9-C1E8-C0D6-A87CE2F019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12643E-E0C9-CBED-38B8-533A9AFE44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2E81C5-11B3-1D14-88DF-EBC8DF95F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E5B3D5-BD00-473A-1844-5837F51F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0142A8-2E2F-B940-175B-BC7B98C40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120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59966-B8EC-250D-6666-9D072D250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BE846-2DED-3267-8E4A-86E30B82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973924-79C1-07EF-055B-CB0E57241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AF307-A57A-60C7-B3AE-87EFB1958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690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62571C-770F-05EB-4266-5BAA6172B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4346C0-5B63-42E8-D0BC-646396F1E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F84E4-9ED8-6FDB-448A-3C6DBBE17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2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22A6E-C435-F4AD-7359-32FCF6C3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A4F37-6BDB-7C20-FD20-70DDFE733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901CA-5040-B763-062C-437D587ED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9DDCBC-FADD-5BDF-1D78-ADC4BD400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653FC-A6D5-6F71-7F9A-D30B4D595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794D70-2930-79BE-FCBF-6CB594CE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52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18BE3-4837-D278-11EF-96C596889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334A1B-0D86-5210-00A4-59FEF5DFC2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BD61A-9980-B163-73AC-31FFA7EE2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3408D-52A1-D3D5-7367-0F078089B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42779-AC60-30A8-9BB2-C37047A3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C4D15-0CDC-9C10-BC34-650336B11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58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8F1C52-2554-F892-DB3E-98C071D9F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613990-60B0-CD50-017B-762EA2FE8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6CA5C-2BFD-5DF9-7B92-86A405E4C3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1B385-50A8-4222-806A-44A50A356BA1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63871-BB88-CD44-D17A-8828F8E71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3E70B-2813-FF1E-4D0E-24A2816B00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CDD4-DB33-48B7-99BE-DCE36811AF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89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A91C2-AD81-3A90-B5AD-D8CC9E41A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399" y="1122363"/>
            <a:ext cx="6336900" cy="238760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</a:rPr>
              <a:t>ISBDM Examples Task &amp; Finish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18A32B-0936-ACD2-BFDD-75326DB7D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8399" y="3906838"/>
            <a:ext cx="6336900" cy="1655762"/>
          </a:xfrm>
        </p:spPr>
        <p:txBody>
          <a:bodyPr/>
          <a:lstStyle/>
          <a:p>
            <a:r>
              <a:rPr lang="en-GB" dirty="0"/>
              <a:t>Mirna Willer</a:t>
            </a:r>
          </a:p>
          <a:p>
            <a:r>
              <a:rPr lang="en-GB" dirty="0"/>
              <a:t>Presented to the IFLA webinar “From ISBD to ISBDM”, 26 January 2023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-80682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9796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pPr algn="l"/>
            <a:r>
              <a:rPr lang="en-GB" sz="2000" dirty="0">
                <a:latin typeface="+mn-lt"/>
              </a:rPr>
              <a:t>Issue no. 4: The </a:t>
            </a:r>
            <a:r>
              <a:rPr lang="en-GB" sz="2000" b="1" dirty="0">
                <a:latin typeface="+mn-lt"/>
              </a:rPr>
              <a:t>publication format </a:t>
            </a:r>
            <a:r>
              <a:rPr lang="en-GB" sz="2000" dirty="0">
                <a:latin typeface="+mn-lt"/>
              </a:rPr>
              <a:t>of the ISBDM: interactive online tool and/or PDF.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Issue no. 4.1: There is a </a:t>
            </a:r>
            <a:r>
              <a:rPr lang="en-GB" sz="2000" b="1" dirty="0">
                <a:latin typeface="+mn-lt"/>
              </a:rPr>
              <a:t>scaling problem </a:t>
            </a:r>
            <a:r>
              <a:rPr lang="en-GB" sz="2000" dirty="0">
                <a:latin typeface="+mn-lt"/>
              </a:rPr>
              <a:t>for examples in a PDF version of ISBDM that is not applicable to an interactive online version</a:t>
            </a:r>
            <a:r>
              <a:rPr lang="hr-HR" sz="2000" dirty="0">
                <a:latin typeface="+mn-lt"/>
              </a:rPr>
              <a:t>.</a:t>
            </a:r>
            <a:r>
              <a:rPr lang="en-GB" sz="2000" dirty="0">
                <a:latin typeface="+mn-lt"/>
              </a:rPr>
              <a:t> </a:t>
            </a: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390349-57EE-E9CF-898F-12BD13DDF9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741" y="1766047"/>
            <a:ext cx="10595766" cy="518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22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pPr algn="l"/>
            <a:r>
              <a:rPr lang="en-GB" sz="2000" dirty="0">
                <a:latin typeface="+mn-lt"/>
              </a:rPr>
              <a:t>Issue no. 4: The </a:t>
            </a:r>
            <a:r>
              <a:rPr lang="en-GB" sz="2000" b="1" dirty="0">
                <a:latin typeface="+mn-lt"/>
              </a:rPr>
              <a:t>publication format </a:t>
            </a:r>
            <a:r>
              <a:rPr lang="en-GB" sz="2000" dirty="0">
                <a:latin typeface="+mn-lt"/>
              </a:rPr>
              <a:t>of the ISBDM: interactive online tool and/or PDF.</a:t>
            </a:r>
            <a:br>
              <a:rPr lang="en-GB" sz="20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Issue no. 4.2: </a:t>
            </a:r>
            <a:r>
              <a:rPr lang="en-GB" sz="2000" b="1" dirty="0">
                <a:latin typeface="+mn-lt"/>
              </a:rPr>
              <a:t>Interactivity</a:t>
            </a:r>
            <a:r>
              <a:rPr lang="en-GB" sz="2000" dirty="0">
                <a:latin typeface="+mn-lt"/>
              </a:rPr>
              <a:t>: the user has more control in expanding/collapsing the contextual examples.</a:t>
            </a:r>
            <a:br>
              <a:rPr lang="en-GB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r>
              <a:rPr lang="en-GB" sz="2000" dirty="0">
                <a:latin typeface="+mn-lt"/>
              </a:rPr>
              <a:t>Issue no. 4.3: </a:t>
            </a:r>
            <a:r>
              <a:rPr lang="en-GB" sz="2000" b="1" dirty="0">
                <a:latin typeface="+mn-lt"/>
              </a:rPr>
              <a:t>Functionality</a:t>
            </a:r>
            <a:r>
              <a:rPr lang="en-GB" sz="2000" dirty="0">
                <a:latin typeface="+mn-lt"/>
              </a:rPr>
              <a:t>: in an interactive online version, we can link the contextual example to a full example. This is very powerful for orientation and confirmation of overall context in operational cataloguing.</a:t>
            </a:r>
            <a:br>
              <a:rPr lang="en-GB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r>
              <a:rPr lang="en-GB" sz="2000" dirty="0">
                <a:latin typeface="+mn-lt"/>
              </a:rPr>
              <a:t>Issue no. 4.4: Interactivity beyond ISBDM: </a:t>
            </a:r>
            <a:r>
              <a:rPr lang="en-GB" sz="2000" b="1" dirty="0">
                <a:latin typeface="+mn-lt"/>
              </a:rPr>
              <a:t>coordination with PUC </a:t>
            </a:r>
            <a:r>
              <a:rPr lang="en-GB" sz="2000" dirty="0">
                <a:latin typeface="+mn-lt"/>
              </a:rPr>
              <a:t>(Permanent UNIMARC Committee) can aim to make UNIMARC manuals and ISBDM stipulations and examples interact: click on an ISBDM 'element' example and see it encoded in UNIMARC, and vice-versa. </a:t>
            </a:r>
            <a:br>
              <a:rPr lang="en-GB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553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br>
              <a:rPr lang="hr-HR" sz="5400" dirty="0">
                <a:latin typeface="+mn-lt"/>
              </a:rPr>
            </a:br>
            <a:br>
              <a:rPr lang="hr-HR" sz="5400" dirty="0">
                <a:latin typeface="+mn-lt"/>
              </a:rPr>
            </a:br>
            <a:r>
              <a:rPr lang="en-GB" sz="4000" dirty="0">
                <a:latin typeface="+mn-lt"/>
              </a:rPr>
              <a:t>Thank you!</a:t>
            </a:r>
            <a:br>
              <a:rPr lang="en-GB" sz="4000" dirty="0">
                <a:latin typeface="+mn-lt"/>
              </a:rPr>
            </a:br>
            <a:br>
              <a:rPr lang="en-GB" sz="4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061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 fontScale="90000"/>
          </a:bodyPr>
          <a:lstStyle/>
          <a:p>
            <a:pPr algn="l"/>
            <a:r>
              <a:rPr lang="en-GB" sz="2400" dirty="0">
                <a:latin typeface="+mn-lt"/>
              </a:rPr>
              <a:t>Examples in the </a:t>
            </a:r>
            <a:r>
              <a:rPr lang="en-GB" sz="2400" b="1" dirty="0">
                <a:latin typeface="+mn-lt"/>
              </a:rPr>
              <a:t>current ISBD </a:t>
            </a:r>
            <a:r>
              <a:rPr lang="en-GB" sz="2400" dirty="0">
                <a:latin typeface="+mn-lt"/>
              </a:rPr>
              <a:t>are not suitable for ISBD for Manifestation (ISBDM) because:</a:t>
            </a:r>
            <a:br>
              <a:rPr lang="hr-HR" sz="2400" dirty="0">
                <a:latin typeface="+mn-lt"/>
              </a:rPr>
            </a:br>
            <a:br>
              <a:rPr lang="en-GB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They assume a </a:t>
            </a:r>
            <a:r>
              <a:rPr lang="en-GB" sz="2400" b="1" dirty="0">
                <a:latin typeface="+mn-lt"/>
              </a:rPr>
              <a:t>context of ‘resource</a:t>
            </a:r>
            <a:r>
              <a:rPr lang="en-GB" sz="2400" dirty="0">
                <a:latin typeface="+mn-lt"/>
              </a:rPr>
              <a:t>’ that is too broad for the Manifestation entity.</a:t>
            </a:r>
            <a:br>
              <a:rPr lang="en-GB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They conflate </a:t>
            </a:r>
            <a:r>
              <a:rPr lang="en-GB" sz="2400" b="1" dirty="0">
                <a:latin typeface="+mn-lt"/>
              </a:rPr>
              <a:t>transcription and recording</a:t>
            </a:r>
            <a:r>
              <a:rPr lang="en-GB" sz="2400" dirty="0">
                <a:latin typeface="+mn-lt"/>
              </a:rPr>
              <a:t>, which are separated in ISBDM.</a:t>
            </a:r>
            <a:br>
              <a:rPr lang="en-GB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They embed </a:t>
            </a:r>
            <a:r>
              <a:rPr lang="en-GB" sz="2400" b="1" dirty="0">
                <a:latin typeface="+mn-lt"/>
              </a:rPr>
              <a:t>prescribed punctuation</a:t>
            </a:r>
            <a:r>
              <a:rPr lang="en-GB" sz="2400" dirty="0">
                <a:latin typeface="+mn-lt"/>
              </a:rPr>
              <a:t> that is not appropriate for ISBDM.</a:t>
            </a:r>
            <a:br>
              <a:rPr lang="hr-HR" sz="2400" dirty="0">
                <a:latin typeface="+mn-lt"/>
              </a:rPr>
            </a:br>
            <a:br>
              <a:rPr lang="hr-HR" sz="2400" dirty="0">
                <a:latin typeface="+mn-lt"/>
              </a:rPr>
            </a:br>
            <a:r>
              <a:rPr lang="en-GB" sz="2400" dirty="0">
                <a:latin typeface="+mn-lt"/>
              </a:rPr>
              <a:t>Also:</a:t>
            </a:r>
            <a:br>
              <a:rPr lang="hr-HR" sz="2400" dirty="0">
                <a:latin typeface="+mn-lt"/>
              </a:rPr>
            </a:br>
            <a:br>
              <a:rPr lang="hr-HR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The coverage of examples for </a:t>
            </a:r>
            <a:r>
              <a:rPr lang="en-GB" sz="2400" b="1" dirty="0">
                <a:latin typeface="+mn-lt"/>
              </a:rPr>
              <a:t>different categories </a:t>
            </a:r>
            <a:r>
              <a:rPr lang="en-GB" sz="2400" dirty="0">
                <a:latin typeface="+mn-lt"/>
              </a:rPr>
              <a:t>of Manifestation is uneven. </a:t>
            </a:r>
            <a:br>
              <a:rPr lang="en-GB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There is a preponderance of examples of printed volumes created with traditional </a:t>
            </a:r>
            <a:r>
              <a:rPr lang="en-GB" sz="2400" b="1" dirty="0">
                <a:latin typeface="+mn-lt"/>
              </a:rPr>
              <a:t>Western publishing methods</a:t>
            </a:r>
            <a:r>
              <a:rPr lang="en-GB" sz="2400" dirty="0">
                <a:latin typeface="+mn-lt"/>
              </a:rPr>
              <a:t>. </a:t>
            </a:r>
            <a:br>
              <a:rPr lang="en-GB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The only </a:t>
            </a:r>
            <a:r>
              <a:rPr lang="en-GB" sz="2400" b="1" dirty="0">
                <a:latin typeface="+mn-lt"/>
              </a:rPr>
              <a:t>non-Latin scripts</a:t>
            </a:r>
            <a:r>
              <a:rPr lang="en-GB" sz="2400" dirty="0">
                <a:latin typeface="+mn-lt"/>
              </a:rPr>
              <a:t> appear to be Chinese, Japanese, and Korean with few examples in Cyrillic.</a:t>
            </a:r>
            <a:br>
              <a:rPr lang="en-GB" sz="2400" dirty="0">
                <a:latin typeface="+mn-lt"/>
              </a:rPr>
            </a:br>
            <a:r>
              <a:rPr lang="hr-HR" sz="2400" dirty="0">
                <a:latin typeface="+mn-lt"/>
              </a:rPr>
              <a:t>- </a:t>
            </a:r>
            <a:r>
              <a:rPr lang="en-GB" sz="2400" dirty="0">
                <a:latin typeface="+mn-lt"/>
              </a:rPr>
              <a:t>No representation of any </a:t>
            </a:r>
            <a:r>
              <a:rPr lang="en-GB" sz="2400" b="1" dirty="0">
                <a:latin typeface="+mn-lt"/>
              </a:rPr>
              <a:t>languages</a:t>
            </a:r>
            <a:r>
              <a:rPr lang="en-GB" sz="2400" dirty="0">
                <a:latin typeface="+mn-lt"/>
              </a:rPr>
              <a:t> of indigenous minorities, or of any African languages.</a:t>
            </a:r>
            <a:br>
              <a:rPr lang="en-GB" sz="2400" dirty="0">
                <a:latin typeface="+mn-lt"/>
              </a:rPr>
            </a:br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794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pPr algn="l"/>
            <a:r>
              <a:rPr lang="en-GB" sz="3200" dirty="0">
                <a:latin typeface="+mn-lt"/>
              </a:rPr>
              <a:t>Aim</a:t>
            </a:r>
            <a:r>
              <a:rPr lang="hr-HR" sz="3200" dirty="0">
                <a:latin typeface="+mn-lt"/>
              </a:rPr>
              <a:t> </a:t>
            </a:r>
            <a:r>
              <a:rPr lang="en-GB" sz="3200" dirty="0">
                <a:latin typeface="+mn-lt"/>
              </a:rPr>
              <a:t>of</a:t>
            </a:r>
            <a:r>
              <a:rPr lang="hr-HR" sz="3200" dirty="0">
                <a:latin typeface="+mn-lt"/>
              </a:rPr>
              <a:t> </a:t>
            </a:r>
            <a:r>
              <a:rPr lang="en-GB" sz="3200" dirty="0">
                <a:latin typeface="+mn-lt"/>
              </a:rPr>
              <a:t>the</a:t>
            </a:r>
            <a:r>
              <a:rPr lang="hr-HR" sz="3200" dirty="0">
                <a:latin typeface="+mn-lt"/>
              </a:rPr>
              <a:t> </a:t>
            </a:r>
            <a:r>
              <a:rPr lang="en-GB" sz="3200" dirty="0">
                <a:latin typeface="+mn-lt"/>
              </a:rPr>
              <a:t>ISBDM Examples Task &amp; Finish Group</a:t>
            </a:r>
            <a:r>
              <a:rPr lang="en-GB" sz="2800" dirty="0">
                <a:latin typeface="+mn-lt"/>
              </a:rPr>
              <a:t>:</a:t>
            </a:r>
            <a:br>
              <a:rPr lang="en-GB" sz="2800" dirty="0">
                <a:latin typeface="+mn-lt"/>
              </a:rPr>
            </a:br>
            <a:br>
              <a:rPr lang="en-GB" sz="2800" dirty="0">
                <a:latin typeface="+mn-lt"/>
              </a:rPr>
            </a:br>
            <a:r>
              <a:rPr lang="hr-HR" sz="2800" dirty="0">
                <a:latin typeface="+mn-lt"/>
              </a:rPr>
              <a:t>- </a:t>
            </a:r>
            <a:r>
              <a:rPr lang="en-GB" sz="2800" dirty="0">
                <a:latin typeface="+mn-lt"/>
              </a:rPr>
              <a:t>To investigate the </a:t>
            </a:r>
            <a:r>
              <a:rPr lang="en-GB" sz="2800" b="1" dirty="0">
                <a:latin typeface="+mn-lt"/>
              </a:rPr>
              <a:t>specific issues </a:t>
            </a:r>
            <a:r>
              <a:rPr lang="en-GB" sz="2800" dirty="0">
                <a:latin typeface="+mn-lt"/>
              </a:rPr>
              <a:t>the ISBD for Manifestation Task Force has identified, and to make recommendations.</a:t>
            </a:r>
            <a:br>
              <a:rPr lang="en-GB" sz="2800" dirty="0">
                <a:latin typeface="+mn-lt"/>
              </a:rPr>
            </a:br>
            <a:r>
              <a:rPr lang="hr-HR" sz="2800" dirty="0">
                <a:latin typeface="+mn-lt"/>
              </a:rPr>
              <a:t>- </a:t>
            </a:r>
            <a:r>
              <a:rPr lang="en-GB" sz="2800" dirty="0">
                <a:latin typeface="+mn-lt"/>
              </a:rPr>
              <a:t>To propose </a:t>
            </a:r>
            <a:r>
              <a:rPr lang="en-GB" sz="2800" b="1" dirty="0">
                <a:latin typeface="+mn-lt"/>
              </a:rPr>
              <a:t>examples</a:t>
            </a:r>
            <a:r>
              <a:rPr lang="en-GB" sz="2800" dirty="0">
                <a:latin typeface="+mn-lt"/>
              </a:rPr>
              <a:t> for specific stipulations and areas of guidance.</a:t>
            </a:r>
            <a:br>
              <a:rPr lang="en-GB" sz="2800" dirty="0">
                <a:latin typeface="+mn-lt"/>
              </a:rPr>
            </a:br>
            <a:r>
              <a:rPr lang="hr-HR" sz="2800" dirty="0">
                <a:latin typeface="+mn-lt"/>
              </a:rPr>
              <a:t>-</a:t>
            </a:r>
            <a:r>
              <a:rPr lang="en-GB" sz="2800" dirty="0">
                <a:latin typeface="+mn-lt"/>
              </a:rPr>
              <a:t>To propose </a:t>
            </a:r>
            <a:r>
              <a:rPr lang="en-GB" sz="2800" b="1" dirty="0">
                <a:latin typeface="+mn-lt"/>
              </a:rPr>
              <a:t>full examples </a:t>
            </a:r>
            <a:r>
              <a:rPr lang="en-GB" sz="2800" dirty="0">
                <a:latin typeface="+mn-lt"/>
              </a:rPr>
              <a:t>for general categories of manifestation that provide context for specific stipulations and guidance, and context for operational metadata that is based on ISBD for Manifestation.</a:t>
            </a:r>
            <a:br>
              <a:rPr lang="en-GB" sz="2800" dirty="0">
                <a:latin typeface="+mn-lt"/>
              </a:rPr>
            </a:br>
            <a:r>
              <a:rPr lang="hr-HR" sz="2800" dirty="0">
                <a:latin typeface="+mn-lt"/>
              </a:rPr>
              <a:t>-</a:t>
            </a:r>
            <a:r>
              <a:rPr lang="en-GB" sz="2800" dirty="0">
                <a:latin typeface="+mn-lt"/>
              </a:rPr>
              <a:t>To </a:t>
            </a:r>
            <a:r>
              <a:rPr lang="en-GB" sz="2800" b="1" dirty="0">
                <a:latin typeface="+mn-lt"/>
              </a:rPr>
              <a:t>report back </a:t>
            </a:r>
            <a:r>
              <a:rPr lang="en-GB" sz="2800" dirty="0">
                <a:latin typeface="+mn-lt"/>
              </a:rPr>
              <a:t>to the ISBD for Manifestation Task Force.</a:t>
            </a:r>
            <a:br>
              <a:rPr lang="hr-HR" sz="28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2885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+mn-lt"/>
              </a:rPr>
              <a:t>Issue no. 1: Is an ‘</a:t>
            </a:r>
            <a:r>
              <a:rPr lang="en-GB" sz="2400" b="1" dirty="0">
                <a:latin typeface="+mn-lt"/>
              </a:rPr>
              <a:t>editorial note</a:t>
            </a:r>
            <a:r>
              <a:rPr lang="en-GB" sz="2400" dirty="0">
                <a:latin typeface="+mn-lt"/>
              </a:rPr>
              <a:t>’ required to explain some examples?</a:t>
            </a:r>
            <a:br>
              <a:rPr lang="hr-HR" sz="2400" dirty="0">
                <a:latin typeface="+mn-lt"/>
              </a:rPr>
            </a:br>
            <a:br>
              <a:rPr lang="hr-HR" sz="24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201262-5F50-F8C3-B1B4-05474C270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9626" y="1721344"/>
            <a:ext cx="8669263" cy="438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5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 fontScale="90000"/>
          </a:bodyPr>
          <a:lstStyle/>
          <a:p>
            <a:pPr algn="l"/>
            <a:r>
              <a:rPr lang="en-GB" sz="2400" dirty="0">
                <a:latin typeface="+mn-lt"/>
              </a:rPr>
              <a:t>Issue no 2: Is it better for readability if the </a:t>
            </a:r>
            <a:r>
              <a:rPr lang="en-GB" sz="2400" b="1" dirty="0">
                <a:latin typeface="+mn-lt"/>
              </a:rPr>
              <a:t>element label is repeated </a:t>
            </a:r>
            <a:r>
              <a:rPr lang="en-GB" sz="2400" dirty="0">
                <a:latin typeface="+mn-lt"/>
              </a:rPr>
              <a:t>for each example, or is only given for the first example under a stipulation? [shifting the focus of context from ‘record’ to entity-based structured metadata]</a:t>
            </a:r>
            <a:br>
              <a:rPr lang="en-GB" sz="2400" dirty="0">
                <a:latin typeface="+mn-lt"/>
              </a:rPr>
            </a:br>
            <a:br>
              <a:rPr lang="hr-HR" sz="24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077738-3924-5B10-47A9-8D478EB66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3775" y="1965048"/>
            <a:ext cx="7260965" cy="431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43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en-GB" sz="2000" dirty="0">
                <a:latin typeface="+mn-lt"/>
              </a:rPr>
              <a:t>Issue no 3: Is it feasible to include a </a:t>
            </a:r>
            <a:r>
              <a:rPr lang="en-GB" sz="2000" b="1" dirty="0">
                <a:latin typeface="+mn-lt"/>
              </a:rPr>
              <a:t>set of complete examples </a:t>
            </a:r>
            <a:r>
              <a:rPr lang="en-GB" sz="2000" dirty="0">
                <a:latin typeface="+mn-lt"/>
              </a:rPr>
              <a:t>or „full” examples, i.e., a set of elements with values that apply to a specific manifestation?</a:t>
            </a:r>
            <a:br>
              <a:rPr lang="hr-HR" sz="20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Issue 3.1: Can an </a:t>
            </a:r>
            <a:r>
              <a:rPr lang="en-GB" sz="2000" b="1" dirty="0">
                <a:latin typeface="+mn-lt"/>
              </a:rPr>
              <a:t>extract of a complete example set </a:t>
            </a:r>
            <a:r>
              <a:rPr lang="en-GB" sz="2000" dirty="0">
                <a:latin typeface="+mn-lt"/>
              </a:rPr>
              <a:t>be used as an example of a stipulation for a specific element to illustrate the context? </a:t>
            </a:r>
            <a:br>
              <a:rPr lang="hr-HR" sz="20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Issue no. 3.2: Is it feasible to include </a:t>
            </a:r>
            <a:r>
              <a:rPr lang="en-GB" sz="2000" b="1" dirty="0">
                <a:latin typeface="+mn-lt"/>
              </a:rPr>
              <a:t>reproductions of sources of information</a:t>
            </a:r>
            <a:r>
              <a:rPr lang="en-GB" sz="2000" dirty="0">
                <a:latin typeface="+mn-lt"/>
              </a:rPr>
              <a:t> for manifestation statement and note elements for complete examples for manifestation statement and note elements? [Issue of copyright]</a:t>
            </a: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hr-HR" sz="2000" dirty="0">
                <a:latin typeface="+mn-lt"/>
              </a:rPr>
            </a:br>
            <a:br>
              <a:rPr lang="en-GB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51BAF4-34D6-15AB-07E6-D2B265C4C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950" y="2754082"/>
            <a:ext cx="8754615" cy="541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1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DC7C707-FA0C-EEA2-16A3-61DC92207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585" y="359398"/>
            <a:ext cx="6620830" cy="6139204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6613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0436076-7D8B-8E83-F51B-87AC3D091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3214" y="1042209"/>
            <a:ext cx="7425572" cy="477358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0518" y="582706"/>
            <a:ext cx="8767481" cy="6168373"/>
          </a:xfrm>
        </p:spPr>
        <p:txBody>
          <a:bodyPr>
            <a:normAutofit/>
          </a:bodyPr>
          <a:lstStyle/>
          <a:p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5866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12725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F321F70-1A5E-98F6-A9C0-57168DCA9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438" y="767865"/>
            <a:ext cx="8913124" cy="5322269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9586F6A7-1A5B-3B02-3C1F-77BB81874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9438" y="582706"/>
            <a:ext cx="8767481" cy="6168373"/>
          </a:xfrm>
        </p:spPr>
        <p:txBody>
          <a:bodyPr>
            <a:normAutofit/>
          </a:bodyPr>
          <a:lstStyle/>
          <a:p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5954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934</Words>
  <Application>Microsoft Office PowerPoint</Application>
  <PresentationFormat>Widescreen</PresentationFormat>
  <Paragraphs>66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ISBDM Examples Task &amp; Finish Group</vt:lpstr>
      <vt:lpstr>Examples in the current ISBD are not suitable for ISBD for Manifestation (ISBDM) because:  - They assume a context of ‘resource’ that is too broad for the Manifestation entity. - They conflate transcription and recording, which are separated in ISBDM. - They embed prescribed punctuation that is not appropriate for ISBDM.  Also:  - The coverage of examples for different categories of Manifestation is uneven.  - There is a preponderance of examples of printed volumes created with traditional Western publishing methods.  - The only non-Latin scripts appear to be Chinese, Japanese, and Korean with few examples in Cyrillic. - No representation of any languages of indigenous minorities, or of any African languages. </vt:lpstr>
      <vt:lpstr>Aim of the ISBDM Examples Task &amp; Finish Group:  - To investigate the specific issues the ISBD for Manifestation Task Force has identified, and to make recommendations. - To propose examples for specific stipulations and areas of guidance. -To propose full examples for general categories of manifestation that provide context for specific stipulations and guidance, and context for operational metadata that is based on ISBD for Manifestation. -To report back to the ISBD for Manifestation Task Force.  </vt:lpstr>
      <vt:lpstr>Issue no. 1: Is an ‘editorial note’ required to explain some examples?                   </vt:lpstr>
      <vt:lpstr>Issue no 2: Is it better for readability if the element label is repeated for each example, or is only given for the first example under a stipulation? [shifting the focus of context from ‘record’ to entity-based structured metadata]                   </vt:lpstr>
      <vt:lpstr>Issue no 3: Is it feasible to include a set of complete examples or „full” examples, i.e., a set of elements with values that apply to a specific manifestation?  Issue 3.1: Can an extract of a complete example set be used as an example of a stipulation for a specific element to illustrate the context?   Issue no. 3.2: Is it feasible to include reproductions of sources of information for manifestation statement and note elements for complete examples for manifestation statement and note elements? [Issue of copyright]               </vt:lpstr>
      <vt:lpstr>PowerPoint Presentation</vt:lpstr>
      <vt:lpstr>PowerPoint Presentation</vt:lpstr>
      <vt:lpstr>PowerPoint Presentation</vt:lpstr>
      <vt:lpstr>Issue no. 4: The publication format of the ISBDM: interactive online tool and/or PDF. Issue no. 4.1: There is a scaling problem for examples in a PDF version of ISBDM that is not applicable to an interactive online version.                   </vt:lpstr>
      <vt:lpstr>Issue no. 4: The publication format of the ISBDM: interactive online tool and/or PDF.  Issue no. 4.2: Interactivity: the user has more control in expanding/collapsing the contextual examples.  Issue no. 4.3: Functionality: in an interactive online version, we can link the contextual example to a full example. This is very powerful for orientation and confirmation of overall context in operational cataloguing.  Issue no. 4.4: Interactivity beyond ISBDM: coordination with PUC (Permanent UNIMARC Committee) can aim to make UNIMARC manuals and ISBDM stipulations and examples interact: click on an ISBDM 'element' example and see it encoded in UNIMARC, and vice-versa.        </vt:lpstr>
      <vt:lpstr>  Thank you!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Entity-based cataloguing the new environment for ISBD</dc:title>
  <dc:creator>mwiller</dc:creator>
  <cp:lastModifiedBy>Rehab Ouf</cp:lastModifiedBy>
  <cp:revision>6</cp:revision>
  <dcterms:created xsi:type="dcterms:W3CDTF">2023-01-24T14:49:40Z</dcterms:created>
  <dcterms:modified xsi:type="dcterms:W3CDTF">2023-02-09T13:35:40Z</dcterms:modified>
</cp:coreProperties>
</file>