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8" r:id="rId3"/>
    <p:sldId id="996" r:id="rId4"/>
    <p:sldId id="997" r:id="rId5"/>
    <p:sldId id="992" r:id="rId6"/>
    <p:sldId id="259" r:id="rId7"/>
    <p:sldId id="995" r:id="rId8"/>
    <p:sldId id="998" r:id="rId9"/>
    <p:sldId id="1015" r:id="rId10"/>
    <p:sldId id="274" r:id="rId11"/>
    <p:sldId id="991" r:id="rId12"/>
    <p:sldId id="994" r:id="rId13"/>
    <p:sldId id="260" r:id="rId14"/>
    <p:sldId id="999" r:id="rId15"/>
    <p:sldId id="1000" r:id="rId16"/>
    <p:sldId id="1001" r:id="rId17"/>
    <p:sldId id="1002" r:id="rId18"/>
    <p:sldId id="1013" r:id="rId19"/>
    <p:sldId id="1018" r:id="rId20"/>
    <p:sldId id="1020" r:id="rId21"/>
    <p:sldId id="1021" r:id="rId22"/>
    <p:sldId id="1022" r:id="rId23"/>
    <p:sldId id="1023" r:id="rId24"/>
    <p:sldId id="1024" r:id="rId25"/>
    <p:sldId id="1025" r:id="rId26"/>
    <p:sldId id="1026" r:id="rId27"/>
    <p:sldId id="1027" r:id="rId28"/>
    <p:sldId id="1028" r:id="rId29"/>
    <p:sldId id="1029" r:id="rId30"/>
    <p:sldId id="1030" r:id="rId31"/>
    <p:sldId id="1031" r:id="rId32"/>
    <p:sldId id="1032" r:id="rId33"/>
    <p:sldId id="1033" r:id="rId34"/>
    <p:sldId id="1034" r:id="rId35"/>
    <p:sldId id="1035" r:id="rId36"/>
    <p:sldId id="1017" r:id="rId37"/>
    <p:sldId id="1019" r:id="rId38"/>
    <p:sldId id="1036" r:id="rId39"/>
    <p:sldId id="1037" r:id="rId40"/>
    <p:sldId id="1038" r:id="rId41"/>
    <p:sldId id="1016" r:id="rId42"/>
    <p:sldId id="1003" r:id="rId43"/>
    <p:sldId id="1008" r:id="rId44"/>
    <p:sldId id="1009" r:id="rId45"/>
    <p:sldId id="1012" r:id="rId46"/>
    <p:sldId id="1010" r:id="rId47"/>
    <p:sldId id="1014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8C957-D9E1-4BAE-AEBB-FBBCDCC48F4B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2778A-D645-472F-BAFD-6797161E4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4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816A5-A100-4B0A-9AB1-2F9330BC094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63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F29C-8C5F-969B-B2BB-34804E755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6BFF6A-9D71-543A-27E1-42E0FEF48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02096-6C66-791C-6B32-EC4B49AC4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FA88C-E16A-A322-1060-73F52FF5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5D601-81F3-BA59-6A67-5814A132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49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8C173-3182-2BFE-4657-38966E27B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004341-95FB-3201-3EFF-1F32742FA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13F4C-13FC-41AD-13F6-3CC32DB45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987F2-D497-6027-40CE-B7CF412FF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AA634-D3E2-C364-E5AA-598A26679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51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64079C-B7DF-0E4F-66FD-66D6B83121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9C49B6-06E2-EA37-3A1D-A3E003DEA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C65D7-41B9-C566-0288-624751AB4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C4452-5156-9A2E-B28E-F36C59508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741D1-9651-1615-6FCB-0A29B7010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7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93FE-A930-2BC6-2BA7-DD441751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042FB-B62F-D3A8-5398-22367724E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0CE14-587A-7D5A-0D04-2DD87689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4D51C-D989-A029-F40E-FBF6DD004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F14D2-CB3E-04ED-7233-8A54E2D11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40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934E-5021-550C-2E69-13E45ED7D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600BC-A7BD-EB3E-8329-2770A3140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D2E5-86E0-3648-8785-CA2EABF2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E7507-2227-123B-E944-8537A7D8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42491-2D91-09FE-B4DE-72D66D92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2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48C39-C91D-D0F1-9998-7448BC6A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23982-A60F-5E92-24B0-FBD7595C5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F4D00D-9EA7-667E-50EF-509644AEC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31E8B-F26F-7D2B-0736-04265F788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16EEF-1B6D-1E59-F25E-E961A74D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0A76C-9A5A-6A8A-A3FE-7BFC7D340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31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73930-CF92-D444-B631-0C000B73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41C8F-7B69-4538-9B70-F8CAC6567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1D8A3-CE76-EF83-1691-29EE8857B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00127-2518-39A6-A36A-13CA77963E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5D03D-00D9-1CBA-682D-31FF2E0D6F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07A589-6C63-ABC7-B4F0-B10BA7823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93F3C1-4B2F-703E-65FD-C9F186882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11F810-505F-5A4C-91E1-AA67FFCDB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99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F4B52-B8E4-9395-07BD-0BB6EB7D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216C91-A993-74F3-F8D2-96F2D035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CC4C9-E18D-8EEA-76A1-2E4830031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2350C-2E99-5515-6B77-3AA0A361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19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4936CB-99B5-11C1-BB51-A8E4BB394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7DEF58-8D18-350C-5AB3-946594774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D49D8-67BC-6AD1-0290-76B206C3A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32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AEA44-A82D-EFC6-974D-AA9D38F6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B48B-624C-F037-BB9E-AE832CE83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F0887A-63D7-7A57-F919-E8F2F8EEC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F6188-0393-48D0-2415-E77571A9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28992-14D4-D444-4872-04B538397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A36009-0FC9-DFC2-FBB9-77D7CF85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5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3C0AB-CE6D-8CBD-6206-79866B6A9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975EBE-EE33-79CD-B336-D5FD62C2B4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C411E3-2EF9-9E66-1758-77CC187EA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8CCFD-CEAC-4F84-906D-0B72EC8B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B4186-5ED5-7050-DA0A-589FE5EF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25BD7-3317-D3C9-0E86-174F0008F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36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3A7EC9-8A1E-2594-F1FC-A97E8123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6B450-CB18-4085-99B8-12C11C9CF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24D15-762B-6ADC-9FE8-EFC59E520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7B2A9-4195-4135-8AEA-2E14C9254A53}" type="datetimeFigureOut">
              <a:rPr lang="en-GB" smtClean="0"/>
              <a:t>2022-09-14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B99B2-21A9-A772-3F5F-5368E4EA0C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A21F8-631C-2646-CB10-0819B35F1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2DF5C-776F-4869-80C8-A51CA10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18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1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6723AB6-EC57-A475-435A-5EEDF9151240}"/>
              </a:ext>
            </a:extLst>
          </p:cNvPr>
          <p:cNvSpPr/>
          <p:nvPr/>
        </p:nvSpPr>
        <p:spPr>
          <a:xfrm>
            <a:off x="3678010" y="2197100"/>
            <a:ext cx="7256690" cy="2425700"/>
          </a:xfrm>
          <a:prstGeom prst="rect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7895E3-3E06-E45D-93BA-DBCCB47BC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9" y="2101824"/>
            <a:ext cx="2912891" cy="2654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778638-A47C-7D4B-97EC-C2C524571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925" y="6124574"/>
            <a:ext cx="2007112" cy="4678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59757E-1EC8-51E5-FF98-FAC7A0CBAC3B}"/>
              </a:ext>
            </a:extLst>
          </p:cNvPr>
          <p:cNvSpPr txBox="1"/>
          <p:nvPr/>
        </p:nvSpPr>
        <p:spPr>
          <a:xfrm>
            <a:off x="3870581" y="2459503"/>
            <a:ext cx="6819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405999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AB25D59-6B26-4C2E-A433-AC7F7D194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784" y="1149020"/>
            <a:ext cx="917701" cy="11599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21FCF0-7666-40E3-AB1D-A1E2E4BAA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2297" y="1928260"/>
            <a:ext cx="927462" cy="11720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C29E43-641F-4968-8DBC-FBF89FDD8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217" y="2666102"/>
            <a:ext cx="943216" cy="11720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C419C32-F45E-4A35-BB7E-79C3FAF983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8702" y="1149020"/>
            <a:ext cx="962727" cy="11720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77E6A2-7046-45E8-9A72-FD57CAD543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2506" y="1928260"/>
            <a:ext cx="980485" cy="12146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2E4E14B-E12D-4256-A0C1-C61D34F1E5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0660" y="2657406"/>
            <a:ext cx="976564" cy="12146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8F0B9EC-2946-4AE1-ACDF-9BC08E2833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1629" y="1149020"/>
            <a:ext cx="971705" cy="12146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47632FE-2E39-452C-96F0-B9235A067F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3668" y="1913443"/>
            <a:ext cx="962132" cy="12098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1DACA9C-5D2E-4485-AAB5-8EF6AAAE3A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70803" y="2657404"/>
            <a:ext cx="967834" cy="12146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266837C-E869-4D98-8673-9B3B76ABCF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3179" y="1154782"/>
            <a:ext cx="967834" cy="12146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40B75E-9C3D-4DFB-A0C7-2F55EEAC02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28170" y="1883927"/>
            <a:ext cx="966847" cy="12146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4E92E6-C226-4DC9-AB1E-A9CB9BE6A0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98489" y="2657402"/>
            <a:ext cx="984441" cy="12146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3BB42CD-3C3C-42AB-AD86-74255D9C58E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01499" y="1149017"/>
            <a:ext cx="975609" cy="121463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0FAFB5E-A428-4429-A530-FC7FC293591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93708" y="1870652"/>
            <a:ext cx="967833" cy="12146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3D5283F-A536-4A55-BEC4-ABE0D2C5DAF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647582" y="2666100"/>
            <a:ext cx="967836" cy="12220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A5D258F-B8D4-48C8-85BD-E7D1F10F362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865258" y="1146086"/>
            <a:ext cx="972673" cy="121463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8CFB73-E3A8-485A-AE17-B37E15DDE78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080573" y="1597523"/>
            <a:ext cx="980485" cy="121463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CBC35A4-FEB0-4139-ABCD-D88BA2CF1E9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06180" y="2088353"/>
            <a:ext cx="972215" cy="121160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19BE292-2E5F-42C6-B5F8-660F556797A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645583" y="2663747"/>
            <a:ext cx="984442" cy="121463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ED7C0A-9BF5-43F3-9A33-AF1BFDEAB2FE}"/>
              </a:ext>
            </a:extLst>
          </p:cNvPr>
          <p:cNvSpPr txBox="1"/>
          <p:nvPr/>
        </p:nvSpPr>
        <p:spPr>
          <a:xfrm>
            <a:off x="822304" y="4302253"/>
            <a:ext cx="99836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Univers "/>
              </a:rPr>
              <a:t>In total, 19 SDG targets talk about or imply the need to access information, but to achieve them, we need a coherent approach.</a:t>
            </a:r>
          </a:p>
          <a:p>
            <a:endParaRPr lang="en-GB" sz="700" dirty="0">
              <a:latin typeface="Univers "/>
            </a:endParaRPr>
          </a:p>
        </p:txBody>
      </p:sp>
      <p:pic>
        <p:nvPicPr>
          <p:cNvPr id="27" name="Picture 2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5D29444-2F82-42C2-80CD-0DEA72A81EB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716" y="6294234"/>
            <a:ext cx="1881331" cy="4328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FA2CBC-F00E-43A0-6DDB-356E4E089FB3}"/>
              </a:ext>
            </a:extLst>
          </p:cNvPr>
          <p:cNvSpPr txBox="1"/>
          <p:nvPr/>
        </p:nvSpPr>
        <p:spPr>
          <a:xfrm>
            <a:off x="3030368" y="439003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9757BD-5D65-A0F6-AA95-FC80397E5D3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A24CD4-89A0-3BB0-EEFF-AAD6EC0CDCD6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C1C48D-9F60-8A40-86B7-281CB2504062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E166C80-93FD-AF22-9881-4703FD1C00A9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1A6E735-969F-6887-3F2A-7768967341E4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443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1E91C009-B16C-4102-6E38-89A45FF244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0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5751D8A-B819-00C7-AAE2-1E2039F86193}"/>
              </a:ext>
            </a:extLst>
          </p:cNvPr>
          <p:cNvSpPr/>
          <p:nvPr/>
        </p:nvSpPr>
        <p:spPr>
          <a:xfrm>
            <a:off x="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2803775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123931" y="1214055"/>
            <a:ext cx="102869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b="1" dirty="0">
                <a:latin typeface="Univers" panose="020B0503020202020204" pitchFamily="34" charset="0"/>
              </a:rPr>
              <a:t>The SDGs are different because…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They are an agenda for all, not just developing countries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They define development broadly, including environmental issues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They take a holistic approach, focused on policy connections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They stress that everyone has a right to development (“Leave No-one Behind”)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They focus on partnerships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Univers" panose="020B0503020202020204" pitchFamily="34" charset="0"/>
              </a:rPr>
              <a:t>There are monitoring and follow-up mechanisms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464BB7-C6D6-28A1-223E-7AD218829DF3}"/>
              </a:ext>
            </a:extLst>
          </p:cNvPr>
          <p:cNvSpPr txBox="1"/>
          <p:nvPr/>
        </p:nvSpPr>
        <p:spPr>
          <a:xfrm>
            <a:off x="9468098" y="6228675"/>
            <a:ext cx="2499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Samir </a:t>
            </a:r>
            <a:r>
              <a:rPr lang="en-GB" sz="1200" dirty="0" err="1">
                <a:latin typeface="Univers" panose="020B0503020202020204" pitchFamily="34" charset="0"/>
              </a:rPr>
              <a:t>Cabbarov</a:t>
            </a:r>
            <a:r>
              <a:rPr lang="en-GB" sz="1200" dirty="0">
                <a:latin typeface="Univers" panose="020B0503020202020204" pitchFamily="34" charset="0"/>
              </a:rPr>
              <a:t>, CC-BY-SA 3.0, https://bit.ly/3q2GtzG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3C7961-AB18-65F9-E939-17B071131487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C60D35E-D329-D60C-4D84-632A98E5F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5C6218-7E3E-6D32-8F9E-B2132F0FE60B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A48F9B-65B3-DA06-2F19-926314387725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2A85AD-7959-7147-C509-F3B9977542D6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EEEB37D-FBB3-A685-4695-64196375CE24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692142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20BC45-A762-1D95-DC00-8C13C1EED8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5751D8A-B819-00C7-AAE2-1E2039F86193}"/>
              </a:ext>
            </a:extLst>
          </p:cNvPr>
          <p:cNvSpPr/>
          <p:nvPr/>
        </p:nvSpPr>
        <p:spPr>
          <a:xfrm>
            <a:off x="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2803775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076325" y="1283252"/>
            <a:ext cx="104203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b="1" dirty="0">
                <a:latin typeface="Univers" panose="020B0503020202020204" pitchFamily="34" charset="0"/>
              </a:rPr>
              <a:t>Development Accelerators and the Decade of Action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Successful development faces bottlenecks and accelerators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We need to identify these, and address them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Decade of Action declared already in 2019…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… but with the COVID-19 pandemic, there is a growing need to do things differently and “flip the script”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F9CA14-1CE0-B2A0-B8C1-FEFF55AD83C3}"/>
              </a:ext>
            </a:extLst>
          </p:cNvPr>
          <p:cNvSpPr/>
          <p:nvPr/>
        </p:nvSpPr>
        <p:spPr>
          <a:xfrm>
            <a:off x="6717840" y="6178476"/>
            <a:ext cx="532839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latin typeface="Century Gothic" panose="020B0502020202020204" pitchFamily="34" charset="0"/>
              </a:rPr>
              <a:t>IFLA Library Map of the World SDG Story: </a:t>
            </a:r>
            <a:r>
              <a:rPr lang="en-GB" sz="900" i="1" dirty="0">
                <a:latin typeface="Century Gothic" panose="020B0502020202020204" pitchFamily="34" charset="0"/>
              </a:rPr>
              <a:t>Library in Kibera, Africa’s Largest Informal Settlement, Improves Access to Education</a:t>
            </a:r>
            <a:r>
              <a:rPr lang="en-GB" sz="900" dirty="0">
                <a:latin typeface="Century Gothic" panose="020B0502020202020204" pitchFamily="34" charset="0"/>
              </a:rPr>
              <a:t>. Photo: “</a:t>
            </a:r>
            <a:r>
              <a:rPr lang="en-GB" sz="900" dirty="0" err="1">
                <a:latin typeface="Century Gothic" panose="020B0502020202020204" pitchFamily="34" charset="0"/>
              </a:rPr>
              <a:t>knlsKibera</a:t>
            </a:r>
            <a:r>
              <a:rPr lang="en-GB" sz="900" dirty="0">
                <a:latin typeface="Century Gothic" panose="020B0502020202020204" pitchFamily="34" charset="0"/>
              </a:rPr>
              <a:t> Community Library located within the urban slum” by </a:t>
            </a:r>
            <a:r>
              <a:rPr lang="en-GB" sz="900" dirty="0" err="1">
                <a:latin typeface="Century Gothic" panose="020B0502020202020204" pitchFamily="34" charset="0"/>
              </a:rPr>
              <a:t>knlsKibera</a:t>
            </a:r>
            <a:r>
              <a:rPr lang="en-GB" sz="900" dirty="0">
                <a:latin typeface="Century Gothic" panose="020B0502020202020204" pitchFamily="34" charset="0"/>
              </a:rPr>
              <a:t> Community Library (CC BY 4.0) bit.ly/2yiSveS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86669B-6D69-D004-EF8C-3ACC818D7626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08FD4C8-E10B-91C9-07C1-73F0AA524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B00F359-4DC0-90E8-0667-D3EA3CFA2ADE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5ECD180-DFF3-E9BF-BE94-AC7000E734C8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46FC1B-5B43-95FF-E502-788930C1F222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5363484-4D75-5806-22BF-829C8E203D9A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760164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6D04E9-66A8-9E55-53C8-880D0136B87F}"/>
              </a:ext>
            </a:extLst>
          </p:cNvPr>
          <p:cNvSpPr txBox="1"/>
          <p:nvPr/>
        </p:nvSpPr>
        <p:spPr>
          <a:xfrm>
            <a:off x="1076325" y="504825"/>
            <a:ext cx="91058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Univers Condensed" panose="020B0506020202050204" pitchFamily="34" charset="0"/>
              </a:rPr>
              <a:t>Why the do the SDGs matter for libraries?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076325" y="1895474"/>
            <a:ext cx="955738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affirmation</a:t>
            </a:r>
            <a:endParaRPr lang="es-419" sz="36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engagement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opportnity</a:t>
            </a:r>
            <a:endParaRPr lang="es-419" sz="36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shared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language</a:t>
            </a:r>
            <a:endParaRPr lang="es-419" sz="36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thought</a:t>
            </a:r>
            <a:r>
              <a:rPr lang="es-419" sz="3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dirty="0" err="1">
                <a:latin typeface="Univers" panose="020B0503020202020204" pitchFamily="34" charset="0"/>
                <a:cs typeface="Calibri" panose="020F0502020204030204" pitchFamily="34" charset="0"/>
              </a:rPr>
              <a:t>tool</a:t>
            </a:r>
            <a:endParaRPr lang="es-419" sz="36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5BDDE0-8B29-757C-7277-ACAD5449A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4236664-0B17-4073-A706-326E0C7ACFB9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E6BDD8-509D-D6A5-CBA5-6A14FF676F54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2D3B05-9ED5-5A61-C610-9B1A8F4C8D80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C09E15A-908A-C0B9-B269-0EB7B47B334B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85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hoto of Beseda v Místní knihovně Babice">
            <a:extLst>
              <a:ext uri="{FF2B5EF4-FFF2-40B4-BE49-F238E27FC236}">
                <a16:creationId xmlns:a16="http://schemas.microsoft.com/office/drawing/2014/main" id="{38CFF5D1-80D4-7EE8-B80D-0C7FEF5B2B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7" b="606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D9EC64-483B-B104-F113-AF9C0CA5A387}"/>
              </a:ext>
            </a:extLst>
          </p:cNvPr>
          <p:cNvSpPr/>
          <p:nvPr/>
        </p:nvSpPr>
        <p:spPr>
          <a:xfrm>
            <a:off x="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6D04E9-66A8-9E55-53C8-880D0136B87F}"/>
              </a:ext>
            </a:extLst>
          </p:cNvPr>
          <p:cNvSpPr txBox="1"/>
          <p:nvPr/>
        </p:nvSpPr>
        <p:spPr>
          <a:xfrm>
            <a:off x="2524127" y="369767"/>
            <a:ext cx="9105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Why the do the SDGs matter for libraries?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076325" y="1240782"/>
            <a:ext cx="95573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affirmation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establish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Access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explicit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goal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echo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’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emphasis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adapting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solutions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needs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individuals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underline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that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actors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need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be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engaged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implementation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7C8028-6CC4-8F8B-785F-F9792AB54C9C}"/>
              </a:ext>
            </a:extLst>
          </p:cNvPr>
          <p:cNvSpPr txBox="1"/>
          <p:nvPr/>
        </p:nvSpPr>
        <p:spPr>
          <a:xfrm>
            <a:off x="9221644" y="6057346"/>
            <a:ext cx="25307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latin typeface="Univers" panose="020B0503020202020204" pitchFamily="34" charset="0"/>
              </a:rPr>
              <a:t>Photo: Ivana </a:t>
            </a:r>
            <a:r>
              <a:rPr lang="en-GB" sz="1100" dirty="0" err="1">
                <a:latin typeface="Univers" panose="020B0503020202020204" pitchFamily="34" charset="0"/>
              </a:rPr>
              <a:t>Bizanova</a:t>
            </a:r>
            <a:r>
              <a:rPr lang="en-GB" sz="1100" dirty="0">
                <a:latin typeface="Univers" panose="020B0503020202020204" pitchFamily="34" charset="0"/>
              </a:rPr>
              <a:t>, CC-BY 4.0: bit.ly/3dSoskx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79707-31CF-B379-B697-7DB5BA5C68C9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56138E-ABE0-974B-BBBD-D79F082C4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6580C67-8A31-72DD-FD51-3070DB0130C7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A7DD10-9B27-30DB-DDF2-E1F9D994C9CA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BAD097-D03E-8A64-2A7C-6EB71B474500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EBFCAE7-69F4-591F-78B0-ED0698279607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798145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FLA International Advocacy Programme (IAP) Global Convening - Workshop: SDG  Storytelling for Showing the Impact of Libraries | Flickr">
            <a:extLst>
              <a:ext uri="{FF2B5EF4-FFF2-40B4-BE49-F238E27FC236}">
                <a16:creationId xmlns:a16="http://schemas.microsoft.com/office/drawing/2014/main" id="{1F441582-04DE-7C9F-6D3A-E931DAD602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29070" r="14276" b="344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60FB868-49A0-578B-DE9A-D7C5BA7445A0}"/>
              </a:ext>
            </a:extLst>
          </p:cNvPr>
          <p:cNvSpPr/>
          <p:nvPr/>
        </p:nvSpPr>
        <p:spPr>
          <a:xfrm>
            <a:off x="-20" y="-89013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6D04E9-66A8-9E55-53C8-880D0136B87F}"/>
              </a:ext>
            </a:extLst>
          </p:cNvPr>
          <p:cNvSpPr txBox="1"/>
          <p:nvPr/>
        </p:nvSpPr>
        <p:spPr>
          <a:xfrm>
            <a:off x="2524127" y="369767"/>
            <a:ext cx="9105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Why the do the SDGs matter for libraries?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990600" y="1066321"/>
            <a:ext cx="1011554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engagement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opportunity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Member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States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committed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developing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plans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implement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National and Local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offer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chances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input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including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new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contacts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Many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countries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SDG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committees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councils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become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key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reference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many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including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aid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A8D3D9-6467-EAC6-B4E6-AFFFBE238CF0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AA3C68-4784-43CC-C7D0-DE39C88D0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3942D75-5505-E6AB-C1DE-D1592BDCECB5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4237FE0-6C13-A02E-344F-0C76ADDF14F8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69ECE2-3776-2848-9279-8EE8326EFD55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1744834-D160-9481-F8EE-71009F286362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284150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ustainable Development Goals - Corporate sustainability - Onze organisatie  - PwC">
            <a:extLst>
              <a:ext uri="{FF2B5EF4-FFF2-40B4-BE49-F238E27FC236}">
                <a16:creationId xmlns:a16="http://schemas.microsoft.com/office/drawing/2014/main" id="{E27D6B73-75F1-3E12-41DA-BE71AE68C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89" y="504825"/>
            <a:ext cx="8048954" cy="49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E71AE1-8FD2-3E91-805B-B9C113FF9D13}"/>
              </a:ext>
            </a:extLst>
          </p:cNvPr>
          <p:cNvSpPr/>
          <p:nvPr/>
        </p:nvSpPr>
        <p:spPr>
          <a:xfrm>
            <a:off x="-20" y="-89013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6D04E9-66A8-9E55-53C8-880D0136B87F}"/>
              </a:ext>
            </a:extLst>
          </p:cNvPr>
          <p:cNvSpPr txBox="1"/>
          <p:nvPr/>
        </p:nvSpPr>
        <p:spPr>
          <a:xfrm>
            <a:off x="2524127" y="369767"/>
            <a:ext cx="9105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Why the do the SDGs matter for libraries?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981075" y="1233676"/>
            <a:ext cx="9557383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shared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language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11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Even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countries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where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UN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not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known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Goals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use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terminology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that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makes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sense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governments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Using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langauge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make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easie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get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others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–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inside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outside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government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–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understand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matter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so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much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F09D78-67BD-20FF-26AD-7C88842C8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555ECB-40D4-9808-F0A3-1A3DB8132C59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3CED16-3763-9430-3AE0-BA3913B5D15F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EE797F-A801-8DEA-92ED-F83D94891CCA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CB5E160-B634-43B7-FBE2-A5D3CAA9BDD6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598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DDA6EE-FB56-EDB8-9239-56FA98D42F64}"/>
              </a:ext>
            </a:extLst>
          </p:cNvPr>
          <p:cNvCxnSpPr/>
          <p:nvPr/>
        </p:nvCxnSpPr>
        <p:spPr>
          <a:xfrm>
            <a:off x="561975" y="504825"/>
            <a:ext cx="0" cy="6019800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36D04E9-66A8-9E55-53C8-880D0136B87F}"/>
              </a:ext>
            </a:extLst>
          </p:cNvPr>
          <p:cNvSpPr txBox="1"/>
          <p:nvPr/>
        </p:nvSpPr>
        <p:spPr>
          <a:xfrm>
            <a:off x="2524127" y="369767"/>
            <a:ext cx="9105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Why the do the SDGs matter for libraries?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971551" y="1179656"/>
            <a:ext cx="512444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thought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tool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goals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set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out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also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goals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endParaRPr lang="es-419" sz="24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can use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our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endParaRPr lang="es-419" sz="24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can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identify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where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can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impact</a:t>
            </a:r>
            <a:endParaRPr lang="es-419" sz="24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23323E-40FE-C52C-5591-39C26D59F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979" y="1085850"/>
            <a:ext cx="3658748" cy="50820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032109-0CD3-287E-59C6-2C83972A5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A505845-B3F2-A197-312C-9BE39E1830C8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8EA9CA-DF47-CBD7-0057-ECFB07E58E14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8E50463-4737-EF9E-BB2E-407F048C9CAB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096376C-FDA6-CFCD-8D7A-F18A99C94A89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9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047749" y="504825"/>
            <a:ext cx="955738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are Libraries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already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delivering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>
              <a:spcAft>
                <a:spcPts val="1200"/>
              </a:spcAft>
            </a:pP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Libraries in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parts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world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already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taking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actions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providing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services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that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making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reality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668041A-37C0-A546-2438-A18CF4251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D5D9185-2640-01A9-25BF-11913A58B3D4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CC684-78C5-6578-8AB1-C7785CC6C460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2F350B3-C648-C5C0-79AA-6F59B12C0E00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2408579-576A-ED2A-7A61-02F4F9B24E92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282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hoto of ">
            <a:extLst>
              <a:ext uri="{FF2B5EF4-FFF2-40B4-BE49-F238E27FC236}">
                <a16:creationId xmlns:a16="http://schemas.microsoft.com/office/drawing/2014/main" id="{C006415E-2B54-9968-2641-641CA7B59B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5" b="9915"/>
          <a:stretch/>
        </p:blipFill>
        <p:spPr bwMode="auto">
          <a:xfrm>
            <a:off x="0" y="0"/>
            <a:ext cx="122069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1282"/>
            <a:ext cx="12210288" cy="68567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</a:t>
            </a:r>
            <a:r>
              <a:rPr lang="en-GB" sz="1200" b="0" i="0" dirty="0">
                <a:effectLst/>
                <a:latin typeface="Univers" panose="020B0503020202020204" pitchFamily="34" charset="0"/>
              </a:rPr>
              <a:t>Dr </a:t>
            </a:r>
            <a:r>
              <a:rPr lang="en-GB" sz="1200" b="0" i="0" dirty="0" err="1">
                <a:effectLst/>
                <a:latin typeface="Univers" panose="020B0503020202020204" pitchFamily="34" charset="0"/>
              </a:rPr>
              <a:t>Rangashri</a:t>
            </a:r>
            <a:r>
              <a:rPr lang="en-GB" sz="1200" b="0" i="0" dirty="0">
                <a:effectLst/>
                <a:latin typeface="Univers" panose="020B0503020202020204" pitchFamily="34" charset="0"/>
              </a:rPr>
              <a:t> Kishore </a:t>
            </a:r>
            <a:r>
              <a:rPr lang="en-GB" sz="1200" dirty="0">
                <a:latin typeface="Univers" panose="020B0503020202020204" pitchFamily="34" charset="0"/>
              </a:rPr>
              <a:t>, CC-BY 4.0: bit.ly/3eT7a9w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EA85B9-7D0E-B7F6-2878-3032150F8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811" y="1223982"/>
            <a:ext cx="1200329" cy="12003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E04DA76-D504-98A2-8696-2E0A9E775EA0}"/>
              </a:ext>
            </a:extLst>
          </p:cNvPr>
          <p:cNvSpPr/>
          <p:nvPr/>
        </p:nvSpPr>
        <p:spPr>
          <a:xfrm>
            <a:off x="2711204" y="1223983"/>
            <a:ext cx="6539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End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poverty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its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forms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everywhere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0E9D59-CE0D-98E3-3571-277D2534646B}"/>
              </a:ext>
            </a:extLst>
          </p:cNvPr>
          <p:cNvSpPr/>
          <p:nvPr/>
        </p:nvSpPr>
        <p:spPr>
          <a:xfrm>
            <a:off x="1104810" y="2801478"/>
            <a:ext cx="105252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India,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Mobile Library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primary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secondary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schools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services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most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deprived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areas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helping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learn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new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and break free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cycle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poverty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B0B56E-AB4C-9EB9-BE0C-78EFEA3B6710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1ECABB0-D495-8BC2-73D9-325C0A4D00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A2A8FAC-E4DE-632E-7B63-8287A6B28CD7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DFE0919-EEFE-706F-03E7-DC3836F9346C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C11DE7-B372-3F17-84DE-3E20A159D970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E858FC7-48F3-80CB-5BB2-A47B273E0F69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96570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7895E3-3E06-E45D-93BA-DBCCB47BC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0BA7F4-D1A9-2D16-5CED-40EF92959535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59757E-1EC8-51E5-FF98-FAC7A0CBAC3B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DDA6EE-FB56-EDB8-9239-56FA98D42F64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8B2B0E2-A39E-FA8D-996E-2DB5DAED3CD8}"/>
              </a:ext>
            </a:extLst>
          </p:cNvPr>
          <p:cNvSpPr txBox="1"/>
          <p:nvPr/>
        </p:nvSpPr>
        <p:spPr>
          <a:xfrm>
            <a:off x="904876" y="504825"/>
            <a:ext cx="7953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Univers Condensed" panose="020B0506020202050204" pitchFamily="34" charset="0"/>
              </a:rPr>
              <a:t>What is sustainability?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4D0FB-8B78-322F-E1A8-3432DFA0ECBF}"/>
              </a:ext>
            </a:extLst>
          </p:cNvPr>
          <p:cNvSpPr txBox="1"/>
          <p:nvPr/>
        </p:nvSpPr>
        <p:spPr>
          <a:xfrm>
            <a:off x="904876" y="1659285"/>
            <a:ext cx="92011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>
                <a:solidFill>
                  <a:srgbClr val="333333"/>
                </a:solidFill>
                <a:effectLst/>
                <a:latin typeface="Univers "/>
              </a:rPr>
              <a:t>Sustainable development is: “development that meets the needs of the present without compromising the ability of future generations to meet their own needs” (Brundtland Report, 1987)</a:t>
            </a:r>
          </a:p>
          <a:p>
            <a:endParaRPr lang="en-US" sz="2800" dirty="0">
              <a:solidFill>
                <a:srgbClr val="333333"/>
              </a:solidFill>
              <a:latin typeface="Univers "/>
            </a:endParaRPr>
          </a:p>
          <a:p>
            <a:r>
              <a:rPr lang="en-US" sz="2800" dirty="0">
                <a:solidFill>
                  <a:srgbClr val="333333"/>
                </a:solidFill>
                <a:latin typeface="Univers "/>
              </a:rPr>
              <a:t>Traditionally seen as having three pillars: </a:t>
            </a:r>
            <a:r>
              <a:rPr lang="en-US" sz="2800" b="1" dirty="0">
                <a:solidFill>
                  <a:srgbClr val="333333"/>
                </a:solidFill>
                <a:latin typeface="Univers "/>
              </a:rPr>
              <a:t>economic</a:t>
            </a:r>
            <a:r>
              <a:rPr lang="en-US" sz="2800" dirty="0">
                <a:solidFill>
                  <a:srgbClr val="333333"/>
                </a:solidFill>
                <a:latin typeface="Univers "/>
              </a:rPr>
              <a:t>, </a:t>
            </a:r>
            <a:r>
              <a:rPr lang="en-US" sz="2800" b="1" dirty="0">
                <a:solidFill>
                  <a:srgbClr val="333333"/>
                </a:solidFill>
                <a:latin typeface="Univers "/>
              </a:rPr>
              <a:t>social</a:t>
            </a:r>
            <a:r>
              <a:rPr lang="en-US" sz="2800" dirty="0">
                <a:solidFill>
                  <a:srgbClr val="333333"/>
                </a:solidFill>
                <a:latin typeface="Univers "/>
              </a:rPr>
              <a:t> and </a:t>
            </a:r>
            <a:r>
              <a:rPr lang="en-US" sz="2800" b="1" dirty="0">
                <a:solidFill>
                  <a:srgbClr val="333333"/>
                </a:solidFill>
                <a:latin typeface="Univers "/>
              </a:rPr>
              <a:t>environmental</a:t>
            </a:r>
            <a:r>
              <a:rPr lang="en-US" sz="2800" dirty="0">
                <a:solidFill>
                  <a:srgbClr val="333333"/>
                </a:solidFill>
                <a:latin typeface="Univers "/>
              </a:rPr>
              <a:t> (although we would argue that culture also needs to be </a:t>
            </a:r>
            <a:r>
              <a:rPr lang="en-US" sz="2800" dirty="0" err="1">
                <a:solidFill>
                  <a:srgbClr val="333333"/>
                </a:solidFill>
                <a:latin typeface="Univers "/>
              </a:rPr>
              <a:t>recognised</a:t>
            </a:r>
            <a:r>
              <a:rPr lang="en-US" sz="2800" dirty="0">
                <a:solidFill>
                  <a:srgbClr val="333333"/>
                </a:solidFill>
                <a:latin typeface="Univers "/>
              </a:rPr>
              <a:t>)</a:t>
            </a:r>
            <a:endParaRPr lang="en-GB" sz="2800" dirty="0">
              <a:latin typeface="Univers 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E95F29-4AA9-C2C3-48C6-529120C79762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000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hoto of Librarian assisting farmer with the online application">
            <a:extLst>
              <a:ext uri="{FF2B5EF4-FFF2-40B4-BE49-F238E27FC236}">
                <a16:creationId xmlns:a16="http://schemas.microsoft.com/office/drawing/2014/main" id="{F1E73AFF-E343-BE94-074F-F0667828A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t="4221" r="-529" b="4221"/>
          <a:stretch/>
        </p:blipFill>
        <p:spPr bwMode="auto">
          <a:xfrm>
            <a:off x="0" y="0"/>
            <a:ext cx="122568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Cluj County Library, CC-BY 4.0: bit.ly/3Uaf3rc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967F7B-AFC2-75A6-08D6-545BA1B08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859" y="1191468"/>
            <a:ext cx="1258327" cy="126535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EB45C8-713D-3F02-FC9D-39360099362E}"/>
              </a:ext>
            </a:extLst>
          </p:cNvPr>
          <p:cNvSpPr/>
          <p:nvPr/>
        </p:nvSpPr>
        <p:spPr>
          <a:xfrm>
            <a:off x="2692717" y="1406930"/>
            <a:ext cx="93497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End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hunger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achieve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food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security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improved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nutrition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agriculture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157E75-27D4-4A00-2FDF-93A0E99C5D89}"/>
              </a:ext>
            </a:extLst>
          </p:cNvPr>
          <p:cNvSpPr/>
          <p:nvPr/>
        </p:nvSpPr>
        <p:spPr>
          <a:xfrm>
            <a:off x="1104810" y="2801478"/>
            <a:ext cx="105252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India, Cluj County Library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local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farmers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agricultural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workers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internet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connections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apply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$205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million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subsidies,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seeing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increase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224%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number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applications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filed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over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one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year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30F086-FA93-DCE9-52DE-C563B520FB25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4211A95-E832-7155-FB69-FD4F85871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546DEDC-7E24-09B8-5D4E-4BE2C1EFD134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802C739-5CC4-5B82-3985-094BF88C7F61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EFAAD9E-BFAB-25F4-1B2E-7668F4DE2A2A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4DCCD0C-84B1-E6B0-6641-204C12138A7F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472476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Photo of ">
            <a:extLst>
              <a:ext uri="{FF2B5EF4-FFF2-40B4-BE49-F238E27FC236}">
                <a16:creationId xmlns:a16="http://schemas.microsoft.com/office/drawing/2014/main" id="{0F742357-09CF-2CC2-60AC-600D960961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03"/>
          <a:stretch/>
        </p:blipFill>
        <p:spPr bwMode="auto">
          <a:xfrm>
            <a:off x="0" y="0"/>
            <a:ext cx="12243479" cy="703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0"/>
            <a:ext cx="12243479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National Medical </a:t>
            </a:r>
            <a:r>
              <a:rPr lang="en-GB" sz="1200" dirty="0" err="1">
                <a:latin typeface="Univers" panose="020B0503020202020204" pitchFamily="34" charset="0"/>
              </a:rPr>
              <a:t>LIbrary</a:t>
            </a:r>
            <a:r>
              <a:rPr lang="en-GB" sz="1200" dirty="0">
                <a:latin typeface="Univers" panose="020B0503020202020204" pitchFamily="34" charset="0"/>
              </a:rPr>
              <a:t>, CC-BY 4.0: bit.ly/3RSzebB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727F04-D0D4-9381-9569-2A010745D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48" y="1287012"/>
            <a:ext cx="1128468" cy="11221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75D71AA-443C-1B6C-5D5B-8736FB50D45F}"/>
              </a:ext>
            </a:extLst>
          </p:cNvPr>
          <p:cNvSpPr/>
          <p:nvPr/>
        </p:nvSpPr>
        <p:spPr>
          <a:xfrm>
            <a:off x="2711204" y="1223983"/>
            <a:ext cx="799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Ensure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healthy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lives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wellbeing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3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600" b="1" dirty="0" err="1">
                <a:latin typeface="Univers" panose="020B0503020202020204" pitchFamily="34" charset="0"/>
                <a:cs typeface="Calibri" panose="020F0502020204030204" pitchFamily="34" charset="0"/>
              </a:rPr>
              <a:t>ages</a:t>
            </a:r>
            <a:endParaRPr lang="es-419" sz="36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774D25-8749-3E6F-C73E-DAB1DB24471C}"/>
              </a:ext>
            </a:extLst>
          </p:cNvPr>
          <p:cNvSpPr/>
          <p:nvPr/>
        </p:nvSpPr>
        <p:spPr>
          <a:xfrm>
            <a:off x="1104814" y="2763321"/>
            <a:ext cx="105252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Cuba,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Bibliosida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ensures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sexual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health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Working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52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Havana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as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as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communities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has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seen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2 550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students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benefit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from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training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serving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limit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spread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HIV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4A72B3-F866-8CD5-FDDB-3FA41FD60029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F5A5603-29C4-290A-8C16-1C15E5C211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7537880-1363-C6AF-E921-B6E4FD28DF10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0A52225-B7DE-C9BA-5EDC-A039202CC464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C37D7C-14BB-89A9-9259-CF50F3691E94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1382A30-A6B8-D420-773E-9207D5B736EC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162050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hoto of ">
            <a:extLst>
              <a:ext uri="{FF2B5EF4-FFF2-40B4-BE49-F238E27FC236}">
                <a16:creationId xmlns:a16="http://schemas.microsoft.com/office/drawing/2014/main" id="{4D3E488D-33B4-DF8D-3C8C-9ADC9BD30C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" t="7284" r="130" b="15828"/>
          <a:stretch/>
        </p:blipFill>
        <p:spPr bwMode="auto">
          <a:xfrm>
            <a:off x="-15956" y="-1"/>
            <a:ext cx="1225593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-18048" y="0"/>
            <a:ext cx="12255931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</a:t>
            </a:r>
            <a:r>
              <a:rPr lang="en-GB" sz="1200" dirty="0" err="1">
                <a:latin typeface="Univers" panose="020B0503020202020204" pitchFamily="34" charset="0"/>
              </a:rPr>
              <a:t>knls</a:t>
            </a:r>
            <a:r>
              <a:rPr lang="en-GB" sz="1200" dirty="0">
                <a:latin typeface="Univers" panose="020B0503020202020204" pitchFamily="34" charset="0"/>
              </a:rPr>
              <a:t> Kibera Community Library, CC-BY 4.0: bit.ly/2nawDgu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0F02B4-BF8E-4E14-8DD6-FE54662E3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157" y="1105995"/>
            <a:ext cx="1143449" cy="11370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A32F90-489E-7B3F-F00B-77FFA79F1A1B}"/>
              </a:ext>
            </a:extLst>
          </p:cNvPr>
          <p:cNvSpPr/>
          <p:nvPr/>
        </p:nvSpPr>
        <p:spPr>
          <a:xfrm>
            <a:off x="2711203" y="1223983"/>
            <a:ext cx="7932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Ensure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inclusive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equitable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quality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lifelong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learning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opportunities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607766-AF78-9BB7-07B6-B7E3D6F0F870}"/>
              </a:ext>
            </a:extLst>
          </p:cNvPr>
          <p:cNvSpPr/>
          <p:nvPr/>
        </p:nvSpPr>
        <p:spPr>
          <a:xfrm>
            <a:off x="1104814" y="2514705"/>
            <a:ext cx="105252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commuity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Kibera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Africa’s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largest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informal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settlement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invaluable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resource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schools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communication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technology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Kids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Tab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guides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science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mathematics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hugely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boosting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exam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results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school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year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FACC16-6CAB-CC36-8FFC-36664CDD889C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113B4C7-9034-18D8-5D86-21A353B6D1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8296229-C0A9-8A87-8864-EA4EFAFD1DE6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A25C1FD-2BAA-BEB0-811C-0C5E5BD05712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5A098E-5010-E459-4F7D-F5FFE68A703A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423DF4-63A7-CC02-FFEC-A0E386518304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514759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hoto of Participantes del Círculo de Mujeres en la Biblioteca Comunitaria de Matheu">
            <a:extLst>
              <a:ext uri="{FF2B5EF4-FFF2-40B4-BE49-F238E27FC236}">
                <a16:creationId xmlns:a16="http://schemas.microsoft.com/office/drawing/2014/main" id="{2E3D682D-4A6F-AB85-FB9E-03CA4F90ED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" t="3922" r="131" b="17315"/>
          <a:stretch/>
        </p:blipFill>
        <p:spPr bwMode="auto">
          <a:xfrm>
            <a:off x="-1596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-118872" y="0"/>
            <a:ext cx="12326833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Ariana </a:t>
            </a:r>
            <a:r>
              <a:rPr lang="en-GB" sz="1200" dirty="0" err="1">
                <a:latin typeface="Univers" panose="020B0503020202020204" pitchFamily="34" charset="0"/>
              </a:rPr>
              <a:t>Herenu</a:t>
            </a:r>
            <a:r>
              <a:rPr lang="en-GB" sz="1200" dirty="0">
                <a:latin typeface="Univers" panose="020B0503020202020204" pitchFamily="34" charset="0"/>
              </a:rPr>
              <a:t>, CC-BY 4.0: bit.ly/3BjIGO9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0107D5-EF79-7DF3-7784-CD66AECB3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249490"/>
            <a:ext cx="1079874" cy="10738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2E5CBAE-2BDA-9F3A-C967-424F66016DD1}"/>
              </a:ext>
            </a:extLst>
          </p:cNvPr>
          <p:cNvSpPr/>
          <p:nvPr/>
        </p:nvSpPr>
        <p:spPr>
          <a:xfrm>
            <a:off x="2711203" y="1223983"/>
            <a:ext cx="79324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Achieve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gender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equality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empower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women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girls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14B8E2-1515-E325-0A2C-851A9AF8DF89}"/>
              </a:ext>
            </a:extLst>
          </p:cNvPr>
          <p:cNvSpPr/>
          <p:nvPr/>
        </p:nvSpPr>
        <p:spPr>
          <a:xfrm>
            <a:off x="1122531" y="2744560"/>
            <a:ext cx="105252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In Argentina,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in Matheu set up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Women’s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Circle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looking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address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under-reporting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violence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providing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rights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Participants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developed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networks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friendships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while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work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Circle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has led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judicial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action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at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least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ten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women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being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able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arrive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better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outcomes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CAB01B-5348-0E99-24B9-87E8E4DD5CBF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3B58C2F-323C-5920-69A4-0C2CEA145B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EFC1E2-6E14-1F8D-4BDA-E45B5E454955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851D44-AC05-EC0E-FB94-FE350C6FCCD2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0C85A1-5F2E-9527-4728-FE01BBB49687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F2F9571-82D8-6346-2081-D8EE586989FD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0235445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23D01DF-ACFF-78E6-7F68-BC2A17F51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" y="8554"/>
            <a:ext cx="12276764" cy="68334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-20" y="16042"/>
            <a:ext cx="12276764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Still from video: Maia Bolan, CC-BY 4.0: bit.ly/3U7pHPz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E9AA8B-7BD7-8042-8C43-A0584D36E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198" y="1185210"/>
            <a:ext cx="1341414" cy="13414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DC94FB7-AC9F-FE8E-B21C-4C7481F65F31}"/>
              </a:ext>
            </a:extLst>
          </p:cNvPr>
          <p:cNvSpPr/>
          <p:nvPr/>
        </p:nvSpPr>
        <p:spPr>
          <a:xfrm>
            <a:off x="2735221" y="1381060"/>
            <a:ext cx="793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Ensure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availability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management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wáter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sanitation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28224A-18A1-3232-8CA1-4CD154D8B9CF}"/>
              </a:ext>
            </a:extLst>
          </p:cNvPr>
          <p:cNvSpPr/>
          <p:nvPr/>
        </p:nvSpPr>
        <p:spPr>
          <a:xfrm>
            <a:off x="1104814" y="2609342"/>
            <a:ext cx="105252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Moldova,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Bilicenii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Vechi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took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lead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advocating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renovation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artisan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combatting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chronic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challenges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accessing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wáter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village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Thanks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initiative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local kindergarten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received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clean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wáter,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also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contributing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efforts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hygiene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sanitation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F9323B-E255-E2D4-B686-DC1609360B7E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D15511F-CDDB-CD70-5A86-BD618CBCB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0A27BFD-8A30-F15B-7CBB-DCDB05ECB0E1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3CC67D-CC47-F087-9AEA-0235A9A89AB7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0FB3086-7FF7-27EB-008D-081E868FFAF9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23DB16C-9BC4-3DE7-AD80-D92755935FC7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1763032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hoto of ">
            <a:extLst>
              <a:ext uri="{FF2B5EF4-FFF2-40B4-BE49-F238E27FC236}">
                <a16:creationId xmlns:a16="http://schemas.microsoft.com/office/drawing/2014/main" id="{660A6FA8-689F-B15E-7F85-B7D4FC997E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10970" r="50" b="10965"/>
          <a:stretch/>
        </p:blipFill>
        <p:spPr bwMode="auto">
          <a:xfrm>
            <a:off x="-6175" y="461"/>
            <a:ext cx="12292835" cy="685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-6176" y="-89013"/>
            <a:ext cx="12292835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Patrick </a:t>
            </a:r>
            <a:r>
              <a:rPr lang="en-GB" sz="1200" dirty="0" err="1">
                <a:latin typeface="Univers" panose="020B0503020202020204" pitchFamily="34" charset="0"/>
              </a:rPr>
              <a:t>Agwu</a:t>
            </a:r>
            <a:r>
              <a:rPr lang="en-GB" sz="1200" dirty="0">
                <a:latin typeface="Univers" panose="020B0503020202020204" pitchFamily="34" charset="0"/>
              </a:rPr>
              <a:t>, CC-BY 4.0: bit.ly/3Bet66q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87CC95-6B9C-AE22-1200-C2B0E69B5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112105"/>
            <a:ext cx="1292527" cy="12781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9790255-F7B2-5117-44C8-99A92B5CDC5E}"/>
              </a:ext>
            </a:extLst>
          </p:cNvPr>
          <p:cNvSpPr/>
          <p:nvPr/>
        </p:nvSpPr>
        <p:spPr>
          <a:xfrm>
            <a:off x="2711203" y="1223983"/>
            <a:ext cx="793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Ensure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affordable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reliable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modern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energy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0DED62-5036-A638-7A01-BCC28F2E5217}"/>
              </a:ext>
            </a:extLst>
          </p:cNvPr>
          <p:cNvSpPr/>
          <p:nvPr/>
        </p:nvSpPr>
        <p:spPr>
          <a:xfrm>
            <a:off x="1104809" y="2604663"/>
            <a:ext cx="105252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Nigeria,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Kenneth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Dike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Library at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University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Ibadan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chose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open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reading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room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24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hours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day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key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option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students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otherwise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no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reliable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energy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light at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night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strongly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appreciated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students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benefit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from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improve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performance.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E8E6DB7-E626-A77D-3AA3-2B404FE1BBDD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75C99C-C856-47B3-D4D0-F317324A2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1589536-F18F-1CEF-2475-3735F276875D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1D7B2E0-305C-3470-8F25-22A8B9D7C38B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10901E4-1CEF-945E-C52C-6E134EBE1F62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18D31B1-CA05-D546-4ED2-C97F46A2FF70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3867260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hoto of النساء في نادي محو الأمية الرقمية">
            <a:extLst>
              <a:ext uri="{FF2B5EF4-FFF2-40B4-BE49-F238E27FC236}">
                <a16:creationId xmlns:a16="http://schemas.microsoft.com/office/drawing/2014/main" id="{DED2E623-E1AC-7322-61D1-A2C2130885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t="1631" r="-65" b="12043"/>
          <a:stretch/>
        </p:blipFill>
        <p:spPr bwMode="auto">
          <a:xfrm>
            <a:off x="7872" y="13272"/>
            <a:ext cx="12192000" cy="684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-191298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</a:t>
            </a:r>
            <a:r>
              <a:rPr lang="en-GB" sz="1200" dirty="0" err="1">
                <a:latin typeface="Univers" panose="020B0503020202020204" pitchFamily="34" charset="0"/>
              </a:rPr>
              <a:t>Erriadh</a:t>
            </a:r>
            <a:r>
              <a:rPr lang="en-GB" sz="1200" dirty="0">
                <a:latin typeface="Univers" panose="020B0503020202020204" pitchFamily="34" charset="0"/>
              </a:rPr>
              <a:t> Public Library, Tunisia, CC-BY 4.0: bit.ly/3eTOKFo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85AE0D-0CA3-19B2-9C8B-A70FD224C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6" y="1112219"/>
            <a:ext cx="1264237" cy="127133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464A67-D39B-9755-F75B-291A9B9DFB25}"/>
              </a:ext>
            </a:extLst>
          </p:cNvPr>
          <p:cNvSpPr/>
          <p:nvPr/>
        </p:nvSpPr>
        <p:spPr>
          <a:xfrm>
            <a:off x="2711204" y="1183229"/>
            <a:ext cx="793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sustained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inclusive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economic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 inclusive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equitable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quality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lifelong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learning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opportunities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849447-52A3-ABA5-F4C0-BE5AABD6F921}"/>
              </a:ext>
            </a:extLst>
          </p:cNvPr>
          <p:cNvSpPr/>
          <p:nvPr/>
        </p:nvSpPr>
        <p:spPr>
          <a:xfrm>
            <a:off x="1104814" y="2732660"/>
            <a:ext cx="1052521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Tunisia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Erriadh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district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looked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address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comparatively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high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female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unemployment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rates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supporting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efforts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develop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literacy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general, and digital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literacy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particular.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high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pass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rates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initiative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helped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participants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both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use digital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expand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businesses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taking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on new and more productive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jobs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39EF83C-86AD-3496-B745-7B02723512D8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AD5D593-A1B3-4DBE-395A-6E6D52E5D5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5B2ACC4-8141-7A41-C785-403EC354D162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B04A7D0-B366-0705-8AF3-F474431C95E7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2B889C4-60E2-890A-9874-01D3F1A1D8CC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FF813DA-972A-A5DA-5291-1AA271877974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3907660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hoto of ">
            <a:extLst>
              <a:ext uri="{FF2B5EF4-FFF2-40B4-BE49-F238E27FC236}">
                <a16:creationId xmlns:a16="http://schemas.microsoft.com/office/drawing/2014/main" id="{6391ADE0-ECA2-A3A7-DDB3-172ED02453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51"/>
          <a:stretch/>
        </p:blipFill>
        <p:spPr bwMode="auto">
          <a:xfrm>
            <a:off x="0" y="22414"/>
            <a:ext cx="12192000" cy="683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-3288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000870" y="6178622"/>
            <a:ext cx="29588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</a:t>
            </a:r>
            <a:r>
              <a:rPr lang="en-GB" sz="1200" dirty="0" err="1">
                <a:latin typeface="Univers" panose="020B0503020202020204" pitchFamily="34" charset="0"/>
              </a:rPr>
              <a:t>Zakariyah</a:t>
            </a:r>
            <a:r>
              <a:rPr lang="en-GB" sz="1200" dirty="0">
                <a:latin typeface="Univers" panose="020B0503020202020204" pitchFamily="34" charset="0"/>
              </a:rPr>
              <a:t> Al-</a:t>
            </a:r>
            <a:r>
              <a:rPr lang="en-GB" sz="1200" dirty="0" err="1">
                <a:latin typeface="Univers" panose="020B0503020202020204" pitchFamily="34" charset="0"/>
              </a:rPr>
              <a:t>Atiyat</a:t>
            </a:r>
            <a:r>
              <a:rPr lang="en-GB" sz="1200" dirty="0">
                <a:latin typeface="Univers" panose="020B0503020202020204" pitchFamily="34" charset="0"/>
              </a:rPr>
              <a:t>, CC-BY 4.0: bit.ly/3LfIsfE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0D25B7-0010-48C2-9E55-4C33A19C1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103352"/>
            <a:ext cx="1169858" cy="11308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9C5AAF2-6780-9E0E-295E-F29836CCC259}"/>
              </a:ext>
            </a:extLst>
          </p:cNvPr>
          <p:cNvSpPr/>
          <p:nvPr/>
        </p:nvSpPr>
        <p:spPr>
          <a:xfrm>
            <a:off x="2672721" y="1220632"/>
            <a:ext cx="7932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resilient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infrastrucutre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inclusive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industrialisation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foster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innovation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6613F0-132E-A32D-E0B9-97E634FEE44E}"/>
              </a:ext>
            </a:extLst>
          </p:cNvPr>
          <p:cNvSpPr/>
          <p:nvPr/>
        </p:nvSpPr>
        <p:spPr>
          <a:xfrm>
            <a:off x="1104814" y="2516256"/>
            <a:ext cx="105252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Jordan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University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Jordan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has,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since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2005,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undertaken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digitisation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over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86 000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theses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representing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important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share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regional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scholarship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shared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users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across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members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Arab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Universities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providing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powerful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resource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students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staff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studies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FAFFC8-C434-3C34-43F2-E135C4A7BF38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EFC2257-A69E-1E7F-4FB5-3323DCBF77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D0C954A-B735-6802-17B2-71F54B37288F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0652C3-D93A-24EA-AA2A-1C39638FE038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8210B3-1CC0-8978-E083-764CEC09ED7B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F6625E3-F58E-715E-1317-03A54519504D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951969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hoto of ">
            <a:extLst>
              <a:ext uri="{FF2B5EF4-FFF2-40B4-BE49-F238E27FC236}">
                <a16:creationId xmlns:a16="http://schemas.microsoft.com/office/drawing/2014/main" id="{BBCE1A16-6F63-5424-58C5-AB69F55849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" t="3150" r="-336" b="12696"/>
          <a:stretch/>
        </p:blipFill>
        <p:spPr bwMode="auto">
          <a:xfrm>
            <a:off x="41107" y="-1"/>
            <a:ext cx="1222408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41107" y="-3288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Marina </a:t>
            </a:r>
            <a:r>
              <a:rPr lang="en-GB" sz="1200" dirty="0" err="1">
                <a:latin typeface="Univers" panose="020B0503020202020204" pitchFamily="34" charset="0"/>
              </a:rPr>
              <a:t>Poyarkova</a:t>
            </a:r>
            <a:r>
              <a:rPr lang="en-GB" sz="1200" dirty="0">
                <a:latin typeface="Univers" panose="020B0503020202020204" pitchFamily="34" charset="0"/>
              </a:rPr>
              <a:t>, CC-BY 4.0: bit.ly/3LhQjcs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3A20BD-3B75-D4CE-7850-BD4C81DE5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300" y="1135469"/>
            <a:ext cx="1131010" cy="11373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66AC2C6-A8C6-9DF7-BA2F-5D50D0A48F5F}"/>
              </a:ext>
            </a:extLst>
          </p:cNvPr>
          <p:cNvSpPr/>
          <p:nvPr/>
        </p:nvSpPr>
        <p:spPr>
          <a:xfrm>
            <a:off x="2711203" y="1223983"/>
            <a:ext cx="793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Reduce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inequality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within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among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countries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F97479-5BEB-7810-89DF-FF221F7F2E34}"/>
              </a:ext>
            </a:extLst>
          </p:cNvPr>
          <p:cNvSpPr/>
          <p:nvPr/>
        </p:nvSpPr>
        <p:spPr>
          <a:xfrm>
            <a:off x="1123931" y="2515909"/>
            <a:ext cx="1052521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Kazakhstan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Nazarbayev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Unviersity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Library has run Human Library Events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since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2016,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address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discrimination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other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social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issues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people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‘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read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’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other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people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instead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books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conquering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stereotypes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pre-conceptions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Most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visitors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felt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could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better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understand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biases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while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participants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saw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safe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space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sense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community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070115-3B24-6E52-806B-AF901E68659C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979D21F-C573-5947-E4B6-023B15B3F9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5C04173-9835-15F8-C844-EA863007B9CB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682C6A-AA67-8772-B972-E9D4336039EC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6BD60AE-1AF2-0FED-9ADD-303EB88BC235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FA6F291-EE91-4F2B-8EF6-C5133CAC95EF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93857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hoto of “Dialog in Deutsch”-Gesprächsgruppe in einer Stadtteilbibliothek">
            <a:extLst>
              <a:ext uri="{FF2B5EF4-FFF2-40B4-BE49-F238E27FC236}">
                <a16:creationId xmlns:a16="http://schemas.microsoft.com/office/drawing/2014/main" id="{8A0FDF44-C520-0443-B129-831DD22B90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39"/>
          <a:stretch/>
        </p:blipFill>
        <p:spPr bwMode="auto">
          <a:xfrm>
            <a:off x="1" y="-36392"/>
            <a:ext cx="12191999" cy="689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-42530"/>
            <a:ext cx="12192000" cy="69369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</a:t>
            </a:r>
            <a:r>
              <a:rPr lang="en-GB" sz="1200" dirty="0" err="1">
                <a:latin typeface="Univers" panose="020B0503020202020204" pitchFamily="34" charset="0"/>
              </a:rPr>
              <a:t>Bucherhallen</a:t>
            </a:r>
            <a:r>
              <a:rPr lang="en-GB" sz="1200" dirty="0">
                <a:latin typeface="Univers" panose="020B0503020202020204" pitchFamily="34" charset="0"/>
              </a:rPr>
              <a:t> Hamburg, CC-BY 4.0: bit.ly/3xu6ZYK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A2ACF-C3CA-7D78-96B9-1EEBBCBA2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013" y="1120416"/>
            <a:ext cx="1292671" cy="12926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F7C5EF-06D6-FA27-8046-8290AE03061E}"/>
              </a:ext>
            </a:extLst>
          </p:cNvPr>
          <p:cNvSpPr/>
          <p:nvPr/>
        </p:nvSpPr>
        <p:spPr>
          <a:xfrm>
            <a:off x="2726508" y="1289697"/>
            <a:ext cx="793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Make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cities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human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settlements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inclusive,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safe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resilient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B1E924-CFD0-A9B9-6EDD-050F59344E9F}"/>
              </a:ext>
            </a:extLst>
          </p:cNvPr>
          <p:cNvSpPr/>
          <p:nvPr/>
        </p:nvSpPr>
        <p:spPr>
          <a:xfrm>
            <a:off x="1104814" y="2606919"/>
            <a:ext cx="1052521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Germany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Hamburg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City Library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plays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key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role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Refugee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Help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Forum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organising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largest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volunteer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language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acquisition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city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realing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around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40 000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participants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Those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taking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not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only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tools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and media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allowing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them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stay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touch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country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origin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but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also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start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connections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local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community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as vital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integration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3B7EE9-8305-47F8-76C9-9474DA13516E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E1E2D8C-5FFD-93E5-320C-6F2834AD8D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74D2369-5926-6EBB-6D15-D723B6A9F5F9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2B5277-BAC2-E3D1-7681-4C9E05E6E25E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4712E22-7699-C286-BA1B-27A86044B97E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921253F-9B88-9D72-D6ED-C58BF228EA68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66482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50238765-0391-940F-D665-C44BD15122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7" b="10774"/>
          <a:stretch/>
        </p:blipFill>
        <p:spPr>
          <a:xfrm>
            <a:off x="17601" y="0"/>
            <a:ext cx="12190474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8F33629-4480-6730-9DA6-A7427C036551}"/>
              </a:ext>
            </a:extLst>
          </p:cNvPr>
          <p:cNvSpPr/>
          <p:nvPr/>
        </p:nvSpPr>
        <p:spPr>
          <a:xfrm>
            <a:off x="-2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2B0E2-A39E-FA8D-996E-2DB5DAED3CD8}"/>
              </a:ext>
            </a:extLst>
          </p:cNvPr>
          <p:cNvSpPr txBox="1"/>
          <p:nvPr/>
        </p:nvSpPr>
        <p:spPr>
          <a:xfrm>
            <a:off x="3571876" y="504825"/>
            <a:ext cx="795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What is sustainability?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4D0FB-8B78-322F-E1A8-3432DFA0ECBF}"/>
              </a:ext>
            </a:extLst>
          </p:cNvPr>
          <p:cNvSpPr txBox="1"/>
          <p:nvPr/>
        </p:nvSpPr>
        <p:spPr>
          <a:xfrm>
            <a:off x="919168" y="1241572"/>
            <a:ext cx="1035366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b="1" dirty="0">
                <a:latin typeface="Univers" panose="020B0503020202020204" pitchFamily="34" charset="0"/>
              </a:rPr>
              <a:t>Information matters for sustainability because…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Access to information is a human right, and enables the delivery of other human rights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Equitable access to information addresses other divides which otherwise jeopardise sustainability – education, employment, democracy, culture – now and in future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Information is vital to support effective decision-making in favour of sustainability at all levels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6C8DC7-F03F-7CF1-3CD8-D566BA1A5046}"/>
              </a:ext>
            </a:extLst>
          </p:cNvPr>
          <p:cNvSpPr txBox="1"/>
          <p:nvPr/>
        </p:nvSpPr>
        <p:spPr>
          <a:xfrm>
            <a:off x="10202779" y="5899464"/>
            <a:ext cx="16315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b="0" i="0" u="none" strike="noStrike" dirty="0">
                <a:effectLst/>
                <a:latin typeface="Univers "/>
              </a:rPr>
              <a:t>Photo by COPROBI, CC-BY 4.0, bit.ly/3QHkfju</a:t>
            </a:r>
            <a:endParaRPr lang="en-GB" sz="1200" dirty="0">
              <a:latin typeface="Univers 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A9381F4-07C1-EF0C-C898-1F737C4ACDD1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752122-3EC9-5E1F-FB8A-BF43B80A6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52F606A-1990-8598-3BD7-19F5147B4807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083EB9-EC91-5355-5FD6-768D1AF45A47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6C3798D-EAB0-F09E-BE49-325BAA54A897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8CFB3BD-9DA4-F8A8-358A-DDAB88AA3B61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72567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hoto of ">
            <a:extLst>
              <a:ext uri="{FF2B5EF4-FFF2-40B4-BE49-F238E27FC236}">
                <a16:creationId xmlns:a16="http://schemas.microsoft.com/office/drawing/2014/main" id="{F0A37D61-8BEA-9A59-B857-1DC4CE1DAB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4" b="3545"/>
          <a:stretch/>
        </p:blipFill>
        <p:spPr bwMode="auto">
          <a:xfrm>
            <a:off x="0" y="-1"/>
            <a:ext cx="1218043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-11567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Stichting Lezen, CC-BY 4.0: bit.ly/3bMQxqS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BD8643-CBE9-4208-EE28-EEAE31D05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6" y="1031377"/>
            <a:ext cx="1280022" cy="12729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936135E-852D-31D9-E0EF-9DDB24FDCEAF}"/>
              </a:ext>
            </a:extLst>
          </p:cNvPr>
          <p:cNvSpPr/>
          <p:nvPr/>
        </p:nvSpPr>
        <p:spPr>
          <a:xfrm>
            <a:off x="2720347" y="1208594"/>
            <a:ext cx="793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Ensure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consumption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production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patterns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E1E9FD-4333-DAFF-DB65-4BF3B323A112}"/>
              </a:ext>
            </a:extLst>
          </p:cNvPr>
          <p:cNvSpPr/>
          <p:nvPr/>
        </p:nvSpPr>
        <p:spPr>
          <a:xfrm>
            <a:off x="1104814" y="2495246"/>
            <a:ext cx="1052521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Ukraine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Lviv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Children’s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wanted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tackle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region’s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environmental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issues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and so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launched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Garbage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Hero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project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It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offers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lessons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green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thinking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waste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reduction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using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creative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playful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techniques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encourages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participants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share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lessons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friends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70%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reported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that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their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families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’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recycling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habits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had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changed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demand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has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risen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eco-bags and eco-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books</a:t>
            </a:r>
            <a:endParaRPr lang="es-419" sz="26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C3CF50-AF36-BE69-80D4-F16817D62262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D1CD77E-5908-AF25-336A-2A2F6A140B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9AE0CCA-3A93-D1F8-AF94-47777D2CC037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B8E1B8-01FB-89E2-8BF5-BCFD5D71FBC7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7E9A8-C24A-3B10-2B49-836B0BA0FC14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423AF26-FDC0-46A7-CC5E-29D9B853C274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005617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hoto of Niños con “El sapo Chimarrufio” en la biblioteca del Colegio público Bilbao IED en Bogotá">
            <a:extLst>
              <a:ext uri="{FF2B5EF4-FFF2-40B4-BE49-F238E27FC236}">
                <a16:creationId xmlns:a16="http://schemas.microsoft.com/office/drawing/2014/main" id="{164EDE6D-0C83-A885-769B-048B15503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9" t="6054" r="479" b="14759"/>
          <a:stretch/>
        </p:blipFill>
        <p:spPr bwMode="auto">
          <a:xfrm>
            <a:off x="14165" y="24187"/>
            <a:ext cx="12119758" cy="683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58076" y="-202214"/>
            <a:ext cx="12111967" cy="706021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Library of the Bilbao district public school, CC-BY 4.0, bit.ly/3BJJY6r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1583D7-55F5-2FC5-3308-9D64B49DF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837" y="1134221"/>
            <a:ext cx="1265061" cy="12650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935F9B-2FDB-0A45-490A-2724FC0F6E6A}"/>
              </a:ext>
            </a:extLst>
          </p:cNvPr>
          <p:cNvSpPr/>
          <p:nvPr/>
        </p:nvSpPr>
        <p:spPr>
          <a:xfrm>
            <a:off x="2711203" y="1223983"/>
            <a:ext cx="79324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Take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urgent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action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combat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climate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change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its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impacts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094385-6B84-AD0E-5D0F-2DFE67E5C010}"/>
              </a:ext>
            </a:extLst>
          </p:cNvPr>
          <p:cNvSpPr/>
          <p:nvPr/>
        </p:nvSpPr>
        <p:spPr>
          <a:xfrm>
            <a:off x="1104810" y="2801478"/>
            <a:ext cx="1052521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In Colombia,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Bilbao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district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public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school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has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worked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develop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environmental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 new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greener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space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designed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be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attractive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children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reduce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carbon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emissions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has led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noticeable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changes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attitudes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among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young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people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become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curriculum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district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dirty="0" err="1">
                <a:latin typeface="Univers" panose="020B0503020202020204" pitchFamily="34" charset="0"/>
                <a:cs typeface="Calibri" panose="020F0502020204030204" pitchFamily="34" charset="0"/>
              </a:rPr>
              <a:t>schools</a:t>
            </a:r>
            <a:r>
              <a:rPr lang="es-419" sz="26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DA48B0-2CFF-F1ED-C7B8-588D5C0CB95B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8AC320E-E2A5-F240-D454-0AF9CEE084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2CD03CB-6159-22B2-613D-87C6E8E4C858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4A6EF3-7A89-0163-35F2-EC2088316775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1633BB7-A3F1-3457-75E0-72E1849C27A9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C69AA0-CD5A-5BCC-7ED7-84E3D749A7EC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501092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hoto of &quot;Biblioteca Viajera&quot; de la FCD llegando a Puerto Velasco Ibarra, isla Floreana, con una iguana marina de fondo">
            <a:extLst>
              <a:ext uri="{FF2B5EF4-FFF2-40B4-BE49-F238E27FC236}">
                <a16:creationId xmlns:a16="http://schemas.microsoft.com/office/drawing/2014/main" id="{6C3C2396-2779-53C7-C616-8CF6F7ED5B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7" b="10245"/>
          <a:stretch/>
        </p:blipFill>
        <p:spPr bwMode="auto">
          <a:xfrm>
            <a:off x="0" y="-66744"/>
            <a:ext cx="12192000" cy="70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-89013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Edgardo </a:t>
            </a:r>
            <a:r>
              <a:rPr lang="en-GB" sz="1200" dirty="0" err="1">
                <a:latin typeface="Univers" panose="020B0503020202020204" pitchFamily="34" charset="0"/>
              </a:rPr>
              <a:t>Civallero</a:t>
            </a:r>
            <a:r>
              <a:rPr lang="en-GB" sz="1200" dirty="0">
                <a:latin typeface="Univers" panose="020B0503020202020204" pitchFamily="34" charset="0"/>
              </a:rPr>
              <a:t>, CC-BY 4.0: bit.ly/3eVUi2s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51C0BC-058A-1645-AF1E-BF6A95780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126617"/>
            <a:ext cx="1104444" cy="11044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B1FBAAC-A4A3-315F-CD5A-9E4FC5F99FD8}"/>
              </a:ext>
            </a:extLst>
          </p:cNvPr>
          <p:cNvSpPr/>
          <p:nvPr/>
        </p:nvSpPr>
        <p:spPr>
          <a:xfrm>
            <a:off x="2711203" y="1223983"/>
            <a:ext cx="82745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Conserve and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sustianably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use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oceans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, seas and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maritime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resources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6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6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endParaRPr lang="es-419" sz="26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859F21-74F5-8F92-4CCF-226356D5261B}"/>
              </a:ext>
            </a:extLst>
          </p:cNvPr>
          <p:cNvSpPr/>
          <p:nvPr/>
        </p:nvSpPr>
        <p:spPr>
          <a:xfrm>
            <a:off x="1104814" y="2602745"/>
            <a:ext cx="105252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In Ecuador,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Charles Darwin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Foundation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Galapagos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Islands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established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travelling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order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serve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learners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wider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communities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both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cultural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content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scientific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materials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aim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participation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understanding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conserve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Islands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’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unique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nature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including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seas.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has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been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warmly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received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beneficiaries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who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previously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had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few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materials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conservation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38CC9C-F45F-D43F-7AB2-479ED70317DA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140E778-BE31-C99C-5CAE-2D6767CBA2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F0F3B-5FCC-3997-5158-06B9E0574CBF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F344FB-1545-4D2D-3188-AA4C58D8165C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80FB4F-5795-1DA5-4344-68F49EDA27AB}"/>
              </a:ext>
            </a:extLst>
          </p:cNvPr>
          <p:cNvCxnSpPr>
            <a:cxnSpLocks/>
          </p:cNvCxnSpPr>
          <p:nvPr/>
        </p:nvCxnSpPr>
        <p:spPr>
          <a:xfrm>
            <a:off x="561975" y="-228600"/>
            <a:ext cx="0" cy="67532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7A60EF4-BCDC-5518-BE2D-51677FDA0FDB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14235747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hoto of Un grupo de bibliotecarios y miembros de la comunidad con bolsas de basura recogidas de la playa en Caldera">
            <a:extLst>
              <a:ext uri="{FF2B5EF4-FFF2-40B4-BE49-F238E27FC236}">
                <a16:creationId xmlns:a16="http://schemas.microsoft.com/office/drawing/2014/main" id="{F179A61D-FB25-5868-7D91-6F0825F4A5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11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COPROBI, CC-BY 4.0: bit.ly/3QMPIAK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CB98B1-5760-D667-F561-9743DC9B8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931" y="1223983"/>
            <a:ext cx="1251759" cy="124480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FF0F70E-E871-7F45-5975-8C31A08B1EA1}"/>
              </a:ext>
            </a:extLst>
          </p:cNvPr>
          <p:cNvSpPr/>
          <p:nvPr/>
        </p:nvSpPr>
        <p:spPr>
          <a:xfrm>
            <a:off x="2711203" y="1079605"/>
            <a:ext cx="79324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Protect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restore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use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terrestrial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ecosystems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sustainably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manage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forests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combat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desertification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halt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reverse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land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degradation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halt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biodiversity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loss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9E50A1-59B1-046B-48F5-3862FE3FA8B4}"/>
              </a:ext>
            </a:extLst>
          </p:cNvPr>
          <p:cNvSpPr/>
          <p:nvPr/>
        </p:nvSpPr>
        <p:spPr>
          <a:xfrm>
            <a:off x="1123931" y="2742189"/>
            <a:ext cx="1052521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In Costa Rica,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Association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Librarians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(COPROBI) responded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new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government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recommendations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improving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environment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developing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its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Social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Responsibility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included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efforts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collect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garbage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beaches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well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plant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native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trees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park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improvement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project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efforts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provided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 Good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wider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community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partners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become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COPROBI’s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core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work</a:t>
            </a:r>
            <a:endParaRPr lang="es-419" sz="23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4E3AD3-D26C-164D-0E52-C4E3E4077F24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7EF1A0E-837F-9A09-B3A3-5256C4EFC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3654F7A-CC77-C189-D40F-301F59E1F488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4DD57C-7C26-966D-41DB-22FAC3E034FC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0C95F6-4C7E-B5F2-EE4D-C2CB4CF1934F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25FFF96-E2E1-7E32-0608-0F246D6090FE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11321844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hoto of ">
            <a:extLst>
              <a:ext uri="{FF2B5EF4-FFF2-40B4-BE49-F238E27FC236}">
                <a16:creationId xmlns:a16="http://schemas.microsoft.com/office/drawing/2014/main" id="{2D2BE79D-C5D9-EEA6-5F12-A662FCCA71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43520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Gert Jan van Heyningen, CC-BY 4.0: bit.ly/3eTdyxv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704B67-7D78-F37B-8EBC-FC770B7D9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260863"/>
            <a:ext cx="1160418" cy="11669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BD57BE-3F85-61FF-5D28-C4BE06A9CA19}"/>
              </a:ext>
            </a:extLst>
          </p:cNvPr>
          <p:cNvSpPr/>
          <p:nvPr/>
        </p:nvSpPr>
        <p:spPr>
          <a:xfrm>
            <a:off x="2726508" y="1059502"/>
            <a:ext cx="79324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Promote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peaceful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inclusive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societies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provide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justice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effective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accountable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inclusive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institutions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levels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3E8F6A-06C2-3A24-93D0-265F55F2FEDB}"/>
              </a:ext>
            </a:extLst>
          </p:cNvPr>
          <p:cNvSpPr/>
          <p:nvPr/>
        </p:nvSpPr>
        <p:spPr>
          <a:xfrm>
            <a:off x="1104814" y="2759888"/>
            <a:ext cx="1052521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Netherlands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equipping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citizens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digital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needed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eGovernment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services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around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quarter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population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still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not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fully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able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services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online,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“Library and Basic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”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has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seen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over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120 000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people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trained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over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three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years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and 25 000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assisted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online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tax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declarations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Beneficiaries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been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very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happy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receive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this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thorugh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local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institutions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such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74769F0-307B-D1D8-B28F-07C25BCF9A10}"/>
              </a:ext>
            </a:extLst>
          </p:cNvPr>
          <p:cNvCxnSpPr/>
          <p:nvPr/>
        </p:nvCxnSpPr>
        <p:spPr>
          <a:xfrm>
            <a:off x="561975" y="504825"/>
            <a:ext cx="0" cy="6019800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CA082E2-1DC8-97AD-16AE-B66F04AE3CDA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6474E47-7751-35F2-0128-17E5266E7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849F291-A110-ADCD-347F-73F5AD3C255C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9811C4-E29E-4336-CBF3-FE4A631FCDD2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FD24232-DD7C-4F89-814F-575B4BFE2A0B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1ABFD0B-B5D0-5729-0F31-E0223341425D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1205822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hoto of ">
            <a:extLst>
              <a:ext uri="{FF2B5EF4-FFF2-40B4-BE49-F238E27FC236}">
                <a16:creationId xmlns:a16="http://schemas.microsoft.com/office/drawing/2014/main" id="{2CBFB8E5-6E20-19F3-EB8E-F0FFF38CB0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09"/>
          <a:stretch/>
        </p:blipFill>
        <p:spPr bwMode="auto">
          <a:xfrm>
            <a:off x="0" y="2286"/>
            <a:ext cx="12265984" cy="685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CA90F0-3AE2-6E90-22C9-EE8474BB19D5}"/>
              </a:ext>
            </a:extLst>
          </p:cNvPr>
          <p:cNvSpPr/>
          <p:nvPr/>
        </p:nvSpPr>
        <p:spPr>
          <a:xfrm>
            <a:off x="0" y="-3288"/>
            <a:ext cx="12265984" cy="685571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E7439-31D9-5350-D019-D43B64E72338}"/>
              </a:ext>
            </a:extLst>
          </p:cNvPr>
          <p:cNvSpPr txBox="1"/>
          <p:nvPr/>
        </p:nvSpPr>
        <p:spPr>
          <a:xfrm>
            <a:off x="9250556" y="617862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Toronto Public Library, CC-BY 4.0: bit.ly/3BkhBKL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7C5EC1-66F3-6143-A9E8-0DF7D6571897}"/>
              </a:ext>
            </a:extLst>
          </p:cNvPr>
          <p:cNvSpPr/>
          <p:nvPr/>
        </p:nvSpPr>
        <p:spPr>
          <a:xfrm>
            <a:off x="1914023" y="504825"/>
            <a:ext cx="9557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</a:pP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How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are Libraries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already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delivering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on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 Condensed" panose="020B0506020202050204" pitchFamily="34" charset="0"/>
                <a:cs typeface="Calibri" panose="020F0502020204030204" pitchFamily="34" charset="0"/>
              </a:rPr>
              <a:t>SDGs</a:t>
            </a:r>
            <a:r>
              <a:rPr lang="es-419" sz="2400" b="1" dirty="0">
                <a:latin typeface="Univers Condensed" panose="020B050602020205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CB15DD-93AA-1EEC-0744-D945DBEC4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245" y="1096983"/>
            <a:ext cx="1193586" cy="12003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07A417-020B-40BD-20D2-624999C6ECF4}"/>
              </a:ext>
            </a:extLst>
          </p:cNvPr>
          <p:cNvSpPr/>
          <p:nvPr/>
        </p:nvSpPr>
        <p:spPr>
          <a:xfrm>
            <a:off x="2711203" y="1096983"/>
            <a:ext cx="793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Strengthen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Means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implementation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revitalise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Global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Partnership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4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b="1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endParaRPr lang="es-419" sz="2400" b="1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8832DA-8668-015A-43F6-0A6853A3DF5F}"/>
              </a:ext>
            </a:extLst>
          </p:cNvPr>
          <p:cNvSpPr/>
          <p:nvPr/>
        </p:nvSpPr>
        <p:spPr>
          <a:xfrm>
            <a:off x="1104814" y="2478578"/>
            <a:ext cx="1052521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In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Canada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Toronto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Public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collaborated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other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government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order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welcome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Syrian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refugees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As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#WelcomeRefugees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programme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library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offered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pre-arrival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ongoing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post-settlement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services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Much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taken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place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Settlement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Partnerships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which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enbaled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barrier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-free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outreach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training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better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. Beneficiaries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highlighted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important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have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been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developing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language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other</a:t>
            </a:r>
            <a:r>
              <a:rPr lang="es-419" sz="23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300" dirty="0" err="1">
                <a:latin typeface="Univers" panose="020B0503020202020204" pitchFamily="34" charset="0"/>
                <a:cs typeface="Calibri" panose="020F0502020204030204" pitchFamily="34" charset="0"/>
              </a:rPr>
              <a:t>skills</a:t>
            </a:r>
            <a:endParaRPr lang="es-419" sz="23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BCFC781-0229-0CCA-EE70-DCB45049D5F8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6C147C3-985F-BE8A-83ED-613B3DE137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277108-E901-AFCC-D9DB-8DAE4C8192E8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CC9026-DF91-05F7-C6F6-039007985929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1309945-81D4-0451-9365-C4465B8F74BF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1E8FD2D-FC10-5CC9-74B3-94B24B7FEE31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6083294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1076325" y="697330"/>
            <a:ext cx="8524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Univers Condensed" panose="020B0506020202050204" pitchFamily="34" charset="0"/>
              </a:rPr>
              <a:t>How is IFLA working with the SDGs?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510EA9-125D-3CBB-39E1-6AA97F1E20E2}"/>
              </a:ext>
            </a:extLst>
          </p:cNvPr>
          <p:cNvSpPr/>
          <p:nvPr/>
        </p:nvSpPr>
        <p:spPr>
          <a:xfrm>
            <a:off x="1076325" y="1776830"/>
            <a:ext cx="955738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Engaging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High-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Level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Political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Forum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and Regional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Fora</a:t>
            </a:r>
            <a:endParaRPr lang="es-419" sz="32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Supporting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engagement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National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endParaRPr lang="es-419" sz="32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Producing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sharing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articles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and Research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Getting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involved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dirty="0">
                <a:latin typeface="Univers" panose="020B0503020202020204" pitchFamily="34" charset="0"/>
                <a:cs typeface="Calibri" panose="020F0502020204030204" pitchFamily="34" charset="0"/>
              </a:rPr>
              <a:t> future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9486E8-F5A9-1DB9-5EA0-85EF5DC55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A280AB4-3E52-296C-73A2-C7167BA94ABF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43FC08-0FF0-680A-E5C4-DE655F6198DA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F03295-1A94-C818-93CE-A31782645FC8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9C2D4A3-94D8-E50A-2EEA-826F604B9BAF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9161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person, indoor, sitting&#10;&#10;Description automatically generated">
            <a:extLst>
              <a:ext uri="{FF2B5EF4-FFF2-40B4-BE49-F238E27FC236}">
                <a16:creationId xmlns:a16="http://schemas.microsoft.com/office/drawing/2014/main" id="{A2E49712-FCED-94D0-88B0-133EF58FF6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1" t="14450" r="291" b="10550"/>
          <a:stretch/>
        </p:blipFill>
        <p:spPr>
          <a:xfrm>
            <a:off x="-1270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A528FB9-0442-088D-7606-65E8BDAA527A}"/>
              </a:ext>
            </a:extLst>
          </p:cNvPr>
          <p:cNvSpPr/>
          <p:nvPr/>
        </p:nvSpPr>
        <p:spPr>
          <a:xfrm>
            <a:off x="1270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2840956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is IFLA working with the SDGs?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955E6C-9C9B-C067-AEEC-E18B68CCDCFB}"/>
              </a:ext>
            </a:extLst>
          </p:cNvPr>
          <p:cNvSpPr/>
          <p:nvPr/>
        </p:nvSpPr>
        <p:spPr>
          <a:xfrm>
            <a:off x="1047750" y="1211684"/>
            <a:ext cx="1011555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Engaging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at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High-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Level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Political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Forum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1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Key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event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SDG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year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preceded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five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regional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fora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Stocktaking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progress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presentation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VNRs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Unique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access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decision-makers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learn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and catch up on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key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debates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A5A7D9-7229-FF20-94E6-3BC6E4C0A537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64E58B7-4FE9-1B24-DF94-936236FEF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5040CDE-AE28-9BC0-546B-0C20A22E07C5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20E475-65CD-1380-89E9-A040F11FC2B8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C59D6C-563E-F5E7-79D5-C537238D11D3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B4CA4B0-0219-867D-5654-12DBD251A7B3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9664003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2840956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is IFLA working with the SDGs?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955E6C-9C9B-C067-AEEC-E18B68CCDCFB}"/>
              </a:ext>
            </a:extLst>
          </p:cNvPr>
          <p:cNvSpPr/>
          <p:nvPr/>
        </p:nvSpPr>
        <p:spPr>
          <a:xfrm>
            <a:off x="1206245" y="1124074"/>
            <a:ext cx="6671485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Supporting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National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Review</a:t>
            </a:r>
            <a:r>
              <a:rPr lang="es-419" sz="2800" b="1" dirty="0">
                <a:latin typeface="Univers" panose="020B0503020202020204" pitchFamily="34" charset="0"/>
                <a:cs typeface="Calibri" panose="020F0502020204030204" pitchFamily="34" charset="0"/>
              </a:rPr>
              <a:t> (VNR) </a:t>
            </a:r>
            <a:r>
              <a:rPr lang="es-419" sz="28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Engagement</a:t>
            </a:r>
            <a:endParaRPr lang="es-419" sz="28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VNRs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(and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Local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)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review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progress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identify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priorities</a:t>
            </a: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VNRs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should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all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stakeholders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including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!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35-40%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National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in 2021/22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mentioned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Chance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links in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government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, civil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society</a:t>
            </a: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IFLA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supports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members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getting</a:t>
            </a:r>
            <a:r>
              <a:rPr lang="es-419" sz="20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000" dirty="0" err="1">
                <a:latin typeface="Univers" panose="020B0503020202020204" pitchFamily="34" charset="0"/>
                <a:cs typeface="Calibri" panose="020F0502020204030204" pitchFamily="34" charset="0"/>
              </a:rPr>
              <a:t>involved</a:t>
            </a:r>
            <a:endParaRPr lang="es-419" sz="20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392F7F-3CB4-9740-9C16-E8D93F4B7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794" y="1318437"/>
            <a:ext cx="3314037" cy="4690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88230F-D0F8-5E43-BB5A-46EF2DC49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C3AEB3-6E9A-1961-9D46-59D540FF215D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7471D1-27E5-6531-AE41-8D84A404991B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F9F99B-B455-8A7B-54DC-44DD91A5D3B8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58C8604-57E4-6A19-304C-F85F1305171B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149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2840956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is IFLA working with the SDGs?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955E6C-9C9B-C067-AEEC-E18B68CCDCFB}"/>
              </a:ext>
            </a:extLst>
          </p:cNvPr>
          <p:cNvSpPr/>
          <p:nvPr/>
        </p:nvSpPr>
        <p:spPr>
          <a:xfrm>
            <a:off x="1038226" y="1002881"/>
            <a:ext cx="561775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Producing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sharing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articles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research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1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IFLA produces blogs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articles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strengthen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evidence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base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and Access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Report</a:t>
            </a:r>
            <a:endParaRPr lang="es-419" sz="24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SDG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Stories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our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Map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World, Library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Stat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Week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Series!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1EB85E8-FD16-3225-2B03-44B51F07C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982" y="1853135"/>
            <a:ext cx="5314827" cy="31517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C88CFD-98CF-F84B-893C-89F29DB09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9A2EA3D-4934-FA22-8843-4CCF024D672B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B29777-46A8-5421-8263-6B7417A87267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E335A6-4C24-9DF8-D1A5-F24934C4619C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AA6F870-C6DD-67B6-0D30-EAD35B15330C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46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wo people looking at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610DA4EF-A5BA-ED68-0254-DACC92AA21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2" b="109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A66240-462C-EC19-9617-65DB05203797}"/>
              </a:ext>
            </a:extLst>
          </p:cNvPr>
          <p:cNvSpPr/>
          <p:nvPr/>
        </p:nvSpPr>
        <p:spPr>
          <a:xfrm>
            <a:off x="-2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2B0E2-A39E-FA8D-996E-2DB5DAED3CD8}"/>
              </a:ext>
            </a:extLst>
          </p:cNvPr>
          <p:cNvSpPr txBox="1"/>
          <p:nvPr/>
        </p:nvSpPr>
        <p:spPr>
          <a:xfrm>
            <a:off x="3571876" y="504825"/>
            <a:ext cx="795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What is sustainability?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4D0FB-8B78-322F-E1A8-3432DFA0ECBF}"/>
              </a:ext>
            </a:extLst>
          </p:cNvPr>
          <p:cNvSpPr txBox="1"/>
          <p:nvPr/>
        </p:nvSpPr>
        <p:spPr>
          <a:xfrm>
            <a:off x="952501" y="1357085"/>
            <a:ext cx="978217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b="1" dirty="0">
                <a:latin typeface="Univers" panose="020B0503020202020204" pitchFamily="34" charset="0"/>
              </a:rPr>
              <a:t>But for this, access must be meaningful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Connectivity: internet access is a must, if not everything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Equality: economic, social and other divides can undermine people’s ability to access and use information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Skills: people need these to use information effectively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Rights: people must be free to access, apply, create and share information freely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88B47F-59E8-D93D-5D90-166411A35C42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394654A-8D94-9246-3E90-44C25E455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B0CCFAF-C4C6-2B2C-B58E-7D1E0AAAD884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B73868-97EF-6676-AA81-7842C685AA1F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1490583-9D86-591C-C934-57140155B16B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87E7A9-26DD-8A25-6CCD-10135249B10C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24970305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2840956" y="504825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is IFLA working with the SDGs?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955E6C-9C9B-C067-AEEC-E18B68CCDCFB}"/>
              </a:ext>
            </a:extLst>
          </p:cNvPr>
          <p:cNvSpPr/>
          <p:nvPr/>
        </p:nvSpPr>
        <p:spPr>
          <a:xfrm>
            <a:off x="977200" y="1126156"/>
            <a:ext cx="7373234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Getting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involved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future</a:t>
            </a:r>
          </a:p>
          <a:p>
            <a:pPr>
              <a:spcAft>
                <a:spcPts val="1200"/>
              </a:spcAft>
            </a:pPr>
            <a:endParaRPr lang="es-419" sz="1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2030 Agenda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around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its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half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way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point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but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what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comes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next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already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engaging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work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around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Transforming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Education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integrity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ahead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key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2023 meetings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Cuture2030Goal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Campaign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calling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explicit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goal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4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400" dirty="0">
                <a:latin typeface="Univers" panose="020B0503020202020204" pitchFamily="34" charset="0"/>
                <a:cs typeface="Calibri" panose="020F0502020204030204" pitchFamily="34" charset="0"/>
              </a:rPr>
              <a:t> culture</a:t>
            </a:r>
          </a:p>
        </p:txBody>
      </p:sp>
      <p:pic>
        <p:nvPicPr>
          <p:cNvPr id="4" name="Picture 2" descr="Culture2030Goal | Culture 21">
            <a:extLst>
              <a:ext uri="{FF2B5EF4-FFF2-40B4-BE49-F238E27FC236}">
                <a16:creationId xmlns:a16="http://schemas.microsoft.com/office/drawing/2014/main" id="{77652933-7185-FC5E-1FB3-0ED5A0453C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1" t="12895" r="2664" b="23622"/>
          <a:stretch/>
        </p:blipFill>
        <p:spPr bwMode="auto">
          <a:xfrm>
            <a:off x="8500740" y="2105245"/>
            <a:ext cx="3129285" cy="313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7C741A-8B6D-BD47-C25A-EB2A3B32A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23B1A8-7496-A012-DCFD-86F3ED536FC9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56F2CE-086A-0A79-9015-926BB5C6EB69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1AF886-48CA-53E4-DD37-EE9C68E1A1F4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91F7D12-B2B0-7730-83B6-025401183D16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9989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1076325" y="883530"/>
            <a:ext cx="8524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Univers Condensed" panose="020B0506020202050204" pitchFamily="34" charset="0"/>
              </a:rPr>
              <a:t>How to get involved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76325" y="1782395"/>
            <a:ext cx="955738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Show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care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raise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awareness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Culture 2030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Goal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campaign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Get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involved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National and Local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Share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stories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Integrate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7D511B-D143-AC62-9A71-7F44D2FFA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EBA400C-02F3-0C0C-E812-4CB9EB34415A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0444A0-503F-E255-EC93-88B232B3F652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254F60-2C2C-2F4E-197F-977B0120DA79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8142A04-7CB0-236F-4FD5-460D5CD27758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16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3105150" y="385474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to get involved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47750" y="847139"/>
            <a:ext cx="597217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Show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you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care and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raise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awareness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Demonstrate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support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Share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materials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about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Start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SDG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book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club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UN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Information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Centres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0C6704-8336-CA8A-BD44-8661E292A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164" y="847139"/>
            <a:ext cx="3852086" cy="5495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365102-2FAB-990D-5F1D-7267051C1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AB8F59-1ACD-C39F-6093-27798DD89C3F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1264AB-3107-2893-17B2-235EEA701738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9B27D5F-E45D-27A6-9884-9F61C9074FDD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642AE94-0FA5-5B48-0181-D7C089461494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7770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3105150" y="385474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to get involved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57275" y="833566"/>
            <a:ext cx="597217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Engage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Culture 2030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Goal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Campaign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Coalition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international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cultural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networks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Promoting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integration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culture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SDG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implementation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…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Calling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explicit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goal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post-2030</a:t>
            </a:r>
          </a:p>
        </p:txBody>
      </p:sp>
      <p:pic>
        <p:nvPicPr>
          <p:cNvPr id="7" name="Picture 2" descr="Culture2030Goal | Culture 21">
            <a:extLst>
              <a:ext uri="{FF2B5EF4-FFF2-40B4-BE49-F238E27FC236}">
                <a16:creationId xmlns:a16="http://schemas.microsoft.com/office/drawing/2014/main" id="{2ECD3E8A-4B0C-E850-BF1E-AAB90AD9F3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1" t="12895" r="2664" b="23622"/>
          <a:stretch/>
        </p:blipFill>
        <p:spPr bwMode="auto">
          <a:xfrm>
            <a:off x="7241042" y="1326111"/>
            <a:ext cx="4055715" cy="406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37607A-B963-A78E-5FBC-A948AAAD9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7DC64AD-5E7D-3D7E-461C-36B1076B5979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5AAAD-BD63-BCD9-866A-F88C6843CE0D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E26223-978F-8CE5-73A1-993BA8E92F55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FE1036D-C953-9F31-E5F2-DD4AF4F51672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097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rom Agenda to Action: The Implementation of the UN SDGs in Helsinki 2019 (Voluntary  Local Review) | City2City">
            <a:extLst>
              <a:ext uri="{FF2B5EF4-FFF2-40B4-BE49-F238E27FC236}">
                <a16:creationId xmlns:a16="http://schemas.microsoft.com/office/drawing/2014/main" id="{B7173537-3E80-5716-E6AE-8969076AB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1" y="-1"/>
            <a:ext cx="4819650" cy="69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57275" y="833566"/>
            <a:ext cx="597217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Get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involved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in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Voluntary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National/Local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supposed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take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stakeholder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input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into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account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Opportunity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work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different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range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partners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Around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60%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local and 35%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of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national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reviews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mention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libraries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6A5D6A-0679-21BD-7C51-F79D43A0CF9D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6B3C87-42CE-A97C-8C48-5571D5C4F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34FB0D-051F-CCE9-F221-26BD0F769C02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46F908-E495-5838-CEC3-5B1288868272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429A17A-BA54-8B4D-C920-5E4C899BAED9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A905C62-FA2C-356B-D9AE-66D6D55C8249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38094694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3105150" y="385474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to get involved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57275" y="643066"/>
            <a:ext cx="59721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Share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your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stories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E1082C-D501-0C6B-737D-C97476F3D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6" y="1392539"/>
            <a:ext cx="8941710" cy="387884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872E40A-B432-DD87-44F6-373810DAE66B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FC02050-E491-8DF2-5EA3-F85A25C75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DB6047-3333-18F1-5EDA-D2C573E5A562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F88CD5-0A92-928A-F81B-F24C0839842A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60B12B5-BDD3-CC74-DE24-2BAEE548EFE3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213525B-F990-6CE6-C183-09056EB8BD2F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14128005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E60F26AC-D140-2961-B52A-5758FE224E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2"/>
          <a:stretch/>
        </p:blipFill>
        <p:spPr>
          <a:xfrm>
            <a:off x="-1" y="0"/>
            <a:ext cx="12189091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A82D0BC-AA37-65CB-5B77-18621A5D7756}"/>
              </a:ext>
            </a:extLst>
          </p:cNvPr>
          <p:cNvSpPr/>
          <p:nvPr/>
        </p:nvSpPr>
        <p:spPr>
          <a:xfrm>
            <a:off x="-1" y="-89013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642E1E-F62E-D3D2-DBB9-C3A6B85D9D3A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3105150" y="385474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How to get involved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38225" y="1433514"/>
            <a:ext cx="935355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Integrate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into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your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own</a:t>
            </a:r>
            <a:r>
              <a:rPr lang="es-419" sz="3200" b="1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3200" b="1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endParaRPr lang="es-419" sz="3200" b="1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s-419" sz="12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Use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them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as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structure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think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through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make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difference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and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what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more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you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can do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Define targets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goals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based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on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can be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collective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individual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activities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E9E96-775E-EC93-3B6F-C8EF7B0C2A17}"/>
              </a:ext>
            </a:extLst>
          </p:cNvPr>
          <p:cNvSpPr txBox="1"/>
          <p:nvPr/>
        </p:nvSpPr>
        <p:spPr>
          <a:xfrm>
            <a:off x="8912354" y="5886151"/>
            <a:ext cx="29588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latin typeface="Univers "/>
              </a:rPr>
              <a:t>Photo: Library of Congress, Argentina, CC-BY 4.0, bit.ly/3Drqyok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9616979-EA6B-B364-04B1-304B02CA17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E965AC1-6493-60E3-8A39-4B308478B210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F72C8C-9A77-6332-0139-79B812AEE5A6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C2063D-1F93-23D4-C68B-A704056C3D02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782FA9F-F997-60D3-CDD4-7F0F2C0EFDD5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4178947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ky, outdoor, building&#10;&#10;Description automatically generated">
            <a:extLst>
              <a:ext uri="{FF2B5EF4-FFF2-40B4-BE49-F238E27FC236}">
                <a16:creationId xmlns:a16="http://schemas.microsoft.com/office/drawing/2014/main" id="{E728BDDC-D7A1-E4FD-1B06-DA16B3C3BE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" t="1269" r="219" b="23895"/>
          <a:stretch/>
        </p:blipFill>
        <p:spPr>
          <a:xfrm>
            <a:off x="-26737" y="0"/>
            <a:ext cx="12218737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91555BB-2CA3-5719-91AE-C47CB860D0FC}"/>
              </a:ext>
            </a:extLst>
          </p:cNvPr>
          <p:cNvSpPr/>
          <p:nvPr/>
        </p:nvSpPr>
        <p:spPr>
          <a:xfrm>
            <a:off x="-1" y="-89013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47E13-D2C6-123A-0950-2DFB801B0FA6}"/>
              </a:ext>
            </a:extLst>
          </p:cNvPr>
          <p:cNvSpPr txBox="1"/>
          <p:nvPr/>
        </p:nvSpPr>
        <p:spPr>
          <a:xfrm>
            <a:off x="1076325" y="504825"/>
            <a:ext cx="8524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Univers Condensed" panose="020B0506020202050204" pitchFamily="34" charset="0"/>
              </a:rPr>
              <a:t>Questions for the future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FFEE3E-6872-5453-462A-CD5B7DB60644}"/>
              </a:ext>
            </a:extLst>
          </p:cNvPr>
          <p:cNvSpPr/>
          <p:nvPr/>
        </p:nvSpPr>
        <p:spPr>
          <a:xfrm>
            <a:off x="1076325" y="1603008"/>
            <a:ext cx="1032509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do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make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more central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Library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,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rather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than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just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labelling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our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activities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after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event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build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stronger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partnerships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with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the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SDGs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can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become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more central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SDG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planning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How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to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mobilise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evidence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for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sustainable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development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What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  <a:r>
              <a:rPr lang="es-419" sz="2800" dirty="0" err="1">
                <a:latin typeface="Univers" panose="020B0503020202020204" pitchFamily="34" charset="0"/>
                <a:cs typeface="Calibri" panose="020F0502020204030204" pitchFamily="34" charset="0"/>
              </a:rPr>
              <a:t>happens</a:t>
            </a:r>
            <a:r>
              <a:rPr lang="es-419" sz="2800" dirty="0">
                <a:latin typeface="Univers" panose="020B0503020202020204" pitchFamily="34" charset="0"/>
                <a:cs typeface="Calibri" panose="020F0502020204030204" pitchFamily="34" charset="0"/>
              </a:rPr>
              <a:t> post-2030?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419" sz="2800" dirty="0"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A44162-4D0B-016A-6143-8B661B4B1372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98576B-5857-0D7A-52BE-AB7BB94E1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ADEA177-277C-3E37-6DFA-CC8A03F4F994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0B613A-AADD-B028-FAE2-2401932A0C36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95C4624-D986-6065-60C6-59A30D14AD2D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34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hoto of ">
            <a:extLst>
              <a:ext uri="{FF2B5EF4-FFF2-40B4-BE49-F238E27FC236}">
                <a16:creationId xmlns:a16="http://schemas.microsoft.com/office/drawing/2014/main" id="{975518AE-B6C3-252D-0523-A38630E06A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43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61146D8-49BC-A3C3-229C-D3F015F7FE2C}"/>
              </a:ext>
            </a:extLst>
          </p:cNvPr>
          <p:cNvSpPr/>
          <p:nvPr/>
        </p:nvSpPr>
        <p:spPr>
          <a:xfrm>
            <a:off x="-2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2B0E2-A39E-FA8D-996E-2DB5DAED3CD8}"/>
              </a:ext>
            </a:extLst>
          </p:cNvPr>
          <p:cNvSpPr txBox="1"/>
          <p:nvPr/>
        </p:nvSpPr>
        <p:spPr>
          <a:xfrm>
            <a:off x="3571876" y="504825"/>
            <a:ext cx="795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What is sustainability?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4D0FB-8B78-322F-E1A8-3432DFA0ECBF}"/>
              </a:ext>
            </a:extLst>
          </p:cNvPr>
          <p:cNvSpPr txBox="1"/>
          <p:nvPr/>
        </p:nvSpPr>
        <p:spPr>
          <a:xfrm>
            <a:off x="904876" y="1276350"/>
            <a:ext cx="97821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600" b="1" dirty="0">
                <a:latin typeface="Univers" panose="020B0503020202020204" pitchFamily="34" charset="0"/>
              </a:rPr>
              <a:t>Libraries promote sustainability…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… in our communities: </a:t>
            </a:r>
            <a:r>
              <a:rPr lang="en-GB" sz="2800" i="1" dirty="0">
                <a:latin typeface="Univers" panose="020B0503020202020204" pitchFamily="34" charset="0"/>
              </a:rPr>
              <a:t>how can we promote inclusive development today and in the future?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.. in our profession: </a:t>
            </a:r>
            <a:r>
              <a:rPr lang="en-GB" sz="2800" i="1" dirty="0">
                <a:latin typeface="Univers" panose="020B0503020202020204" pitchFamily="34" charset="0"/>
              </a:rPr>
              <a:t>how can we be strong and inclusive today and tomorrow?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Univers" panose="020B0503020202020204" pitchFamily="34" charset="0"/>
              </a:rPr>
              <a:t>… in our professional organisations: </a:t>
            </a:r>
            <a:r>
              <a:rPr lang="en-GB" sz="2800" i="1" dirty="0">
                <a:latin typeface="Univers" panose="020B0503020202020204" pitchFamily="34" charset="0"/>
              </a:rPr>
              <a:t>how can we both deliver now and be ready for what is to come?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F17B6F-86B7-9B89-A70C-45898CCAF849}"/>
              </a:ext>
            </a:extLst>
          </p:cNvPr>
          <p:cNvSpPr txBox="1"/>
          <p:nvPr/>
        </p:nvSpPr>
        <p:spPr>
          <a:xfrm>
            <a:off x="8920872" y="5993702"/>
            <a:ext cx="2709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UCC, CC-BY 4.0: https://bit.ly/3rhJPzL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A0AD52-539C-35DB-29EF-96DED6DD4386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DE9FFC2-0713-8A34-B91D-7CAF3EB46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D9BAE27-790F-EDA6-1AF9-2E85FA338409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5D007C-A2CA-DAA3-7F1C-B685AD9E599F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C9AB617-F68A-EBD1-DB39-9E4A1E180860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41BF71-C73F-E2BA-7736-344E192F95C1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3817167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1076325" y="504825"/>
            <a:ext cx="8524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076325" y="1572802"/>
            <a:ext cx="62579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dirty="0">
                <a:latin typeface="Univers" panose="020B0503020202020204" pitchFamily="34" charset="0"/>
              </a:rPr>
              <a:t>Transforming Our World: the 2030 Agenda for Sustainable Development, agreed in 2015</a:t>
            </a:r>
          </a:p>
          <a:p>
            <a:pPr>
              <a:spcAft>
                <a:spcPts val="1200"/>
              </a:spcAft>
            </a:pPr>
            <a:endParaRPr lang="en-GB" sz="1100" dirty="0">
              <a:latin typeface="Univers" panose="020B0503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600" dirty="0">
                <a:latin typeface="Univers" panose="020B0503020202020204" pitchFamily="34" charset="0"/>
              </a:rPr>
              <a:t>Includes: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Sustainable Development Goals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Resource mobilisation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latin typeface="Univers" panose="020B0503020202020204" pitchFamily="34" charset="0"/>
              </a:rPr>
              <a:t>Follow-up mechanisms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Univers" panose="020B0503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FA1A3B-14CE-A0A6-72C7-0029F6370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49" y="1412796"/>
            <a:ext cx="3668419" cy="4505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1F1CF6-AE23-CFDA-B3B5-AC8F6272C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A027462-384C-817D-23EA-B80A090AABDD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F47E17-D4BB-1485-9CB8-6EF6F90F7C81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005229-C1A0-DB05-5CB7-2EBF2A4D3F61}"/>
              </a:ext>
            </a:extLst>
          </p:cNvPr>
          <p:cNvCxnSpPr>
            <a:cxnSpLocks/>
          </p:cNvCxnSpPr>
          <p:nvPr/>
        </p:nvCxnSpPr>
        <p:spPr>
          <a:xfrm>
            <a:off x="561975" y="0"/>
            <a:ext cx="0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E850E50-2003-5126-F537-0B0EA89C091E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84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16AD457-98BF-D767-9D2A-6D81DB62D0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7" b="1412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E36B5D-DE79-D0C4-FED2-F2F984A99AE9}"/>
              </a:ext>
            </a:extLst>
          </p:cNvPr>
          <p:cNvSpPr/>
          <p:nvPr/>
        </p:nvSpPr>
        <p:spPr>
          <a:xfrm>
            <a:off x="0" y="0"/>
            <a:ext cx="12192000" cy="70360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3071811" y="527469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552574" y="2720445"/>
            <a:ext cx="3352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7200" b="1" dirty="0">
                <a:latin typeface="Univers" panose="020B0503020202020204" pitchFamily="34" charset="0"/>
              </a:rPr>
              <a:t>5 “P”s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D0FFEF-5826-10DA-3A25-7731307594D6}"/>
              </a:ext>
            </a:extLst>
          </p:cNvPr>
          <p:cNvSpPr txBox="1"/>
          <p:nvPr/>
        </p:nvSpPr>
        <p:spPr>
          <a:xfrm>
            <a:off x="5895974" y="1459230"/>
            <a:ext cx="461010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4400" dirty="0">
                <a:latin typeface="Univers" panose="020B0503020202020204" pitchFamily="34" charset="0"/>
              </a:rPr>
              <a:t>People</a:t>
            </a:r>
          </a:p>
          <a:p>
            <a:pPr>
              <a:spcAft>
                <a:spcPts val="1200"/>
              </a:spcAft>
            </a:pPr>
            <a:r>
              <a:rPr lang="en-GB" sz="4400" dirty="0">
                <a:latin typeface="Univers" panose="020B0503020202020204" pitchFamily="34" charset="0"/>
              </a:rPr>
              <a:t>Planet Prosperity</a:t>
            </a:r>
          </a:p>
          <a:p>
            <a:pPr>
              <a:spcAft>
                <a:spcPts val="1200"/>
              </a:spcAft>
            </a:pPr>
            <a:r>
              <a:rPr lang="en-GB" sz="4400" dirty="0">
                <a:latin typeface="Univers" panose="020B0503020202020204" pitchFamily="34" charset="0"/>
              </a:rPr>
              <a:t>Peace</a:t>
            </a:r>
          </a:p>
          <a:p>
            <a:pPr>
              <a:spcAft>
                <a:spcPts val="1200"/>
              </a:spcAft>
            </a:pPr>
            <a:r>
              <a:rPr lang="en-GB" sz="4400" dirty="0">
                <a:latin typeface="Univers" panose="020B0503020202020204" pitchFamily="34" charset="0"/>
              </a:rPr>
              <a:t>Partnership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115BA7-08F8-F449-6E66-3C8D482C2FD6}"/>
              </a:ext>
            </a:extLst>
          </p:cNvPr>
          <p:cNvSpPr/>
          <p:nvPr/>
        </p:nvSpPr>
        <p:spPr>
          <a:xfrm>
            <a:off x="567625" y="5521017"/>
            <a:ext cx="3839086" cy="100244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CBA39E-38FA-C62F-7134-F4F24DA95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5" y="5576434"/>
            <a:ext cx="997462" cy="9089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C4334B4-9ADB-A120-4953-3B177F479E04}"/>
              </a:ext>
            </a:extLst>
          </p:cNvPr>
          <p:cNvSpPr txBox="1"/>
          <p:nvPr/>
        </p:nvSpPr>
        <p:spPr>
          <a:xfrm>
            <a:off x="1565087" y="5612825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3ACFA-7AC9-1D67-E687-FAD4D5971041}"/>
              </a:ext>
            </a:extLst>
          </p:cNvPr>
          <p:cNvSpPr/>
          <p:nvPr/>
        </p:nvSpPr>
        <p:spPr>
          <a:xfrm>
            <a:off x="1549211" y="5521017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72FDC69-8B96-AFA7-5205-CD9572965E08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4EB68A2-807A-13CE-CB31-D3AC31A0381E}"/>
              </a:ext>
            </a:extLst>
          </p:cNvPr>
          <p:cNvSpPr txBox="1"/>
          <p:nvPr/>
        </p:nvSpPr>
        <p:spPr>
          <a:xfrm>
            <a:off x="1583883" y="56398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</p:spTree>
    <p:extLst>
      <p:ext uri="{BB962C8B-B14F-4D97-AF65-F5344CB8AC3E}">
        <p14:creationId xmlns:p14="http://schemas.microsoft.com/office/powerpoint/2010/main" val="403360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3071811" y="527469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104900" y="2067964"/>
            <a:ext cx="625792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4400" b="1" dirty="0">
                <a:latin typeface="Univers" panose="020B0503020202020204" pitchFamily="34" charset="0"/>
              </a:rPr>
              <a:t>17 </a:t>
            </a:r>
            <a:r>
              <a:rPr lang="en-GB" sz="3600" dirty="0">
                <a:latin typeface="Univers" panose="020B0503020202020204" pitchFamily="34" charset="0"/>
              </a:rPr>
              <a:t>Goals</a:t>
            </a:r>
          </a:p>
          <a:p>
            <a:pPr>
              <a:spcAft>
                <a:spcPts val="1200"/>
              </a:spcAft>
            </a:pPr>
            <a:r>
              <a:rPr lang="en-GB" sz="4400" b="1" dirty="0">
                <a:latin typeface="Univers" panose="020B0503020202020204" pitchFamily="34" charset="0"/>
              </a:rPr>
              <a:t>169</a:t>
            </a:r>
            <a:r>
              <a:rPr lang="en-GB" sz="4400" dirty="0">
                <a:latin typeface="Univers" panose="020B0503020202020204" pitchFamily="34" charset="0"/>
              </a:rPr>
              <a:t> </a:t>
            </a:r>
            <a:r>
              <a:rPr lang="en-GB" sz="3600" dirty="0">
                <a:latin typeface="Univers" panose="020B0503020202020204" pitchFamily="34" charset="0"/>
              </a:rPr>
              <a:t>Targets</a:t>
            </a:r>
          </a:p>
          <a:p>
            <a:pPr>
              <a:spcAft>
                <a:spcPts val="1200"/>
              </a:spcAft>
            </a:pPr>
            <a:r>
              <a:rPr lang="en-GB" sz="4400" b="1" dirty="0">
                <a:latin typeface="Univers" panose="020B0503020202020204" pitchFamily="34" charset="0"/>
              </a:rPr>
              <a:t>232</a:t>
            </a:r>
            <a:r>
              <a:rPr lang="en-GB" sz="3600" dirty="0">
                <a:latin typeface="Univers" panose="020B0503020202020204" pitchFamily="34" charset="0"/>
              </a:rPr>
              <a:t> Indicators</a:t>
            </a:r>
          </a:p>
        </p:txBody>
      </p:sp>
      <p:pic>
        <p:nvPicPr>
          <p:cNvPr id="6" name="Picture 2" descr="Sustainable Development Goals - Corporate sustainability - Onze organisatie  - PwC">
            <a:extLst>
              <a:ext uri="{FF2B5EF4-FFF2-40B4-BE49-F238E27FC236}">
                <a16:creationId xmlns:a16="http://schemas.microsoft.com/office/drawing/2014/main" id="{973BFA41-3735-8EAB-4099-925015E77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63" y="1376325"/>
            <a:ext cx="6633098" cy="41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074429-4B58-EA95-A83D-7AC21D056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F32BE0-333C-597E-6223-1E21D950C82D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6287EC-1B3D-923E-C22E-85C5CB8A56B3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6E29C96-6C2A-8B1D-89A3-635516258637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CA6FD1B-A872-2317-C3B9-4B0DB8707426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790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D0093A-E61A-3017-B1C3-1176334AF5AC}"/>
              </a:ext>
            </a:extLst>
          </p:cNvPr>
          <p:cNvSpPr txBox="1"/>
          <p:nvPr/>
        </p:nvSpPr>
        <p:spPr>
          <a:xfrm>
            <a:off x="3071811" y="527469"/>
            <a:ext cx="85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latin typeface="Univers Condensed" panose="020B0506020202050204" pitchFamily="34" charset="0"/>
              </a:rPr>
              <a:t>The UN Sustainable Development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69CB6-7C9A-1B71-BE6A-C4A749823330}"/>
              </a:ext>
            </a:extLst>
          </p:cNvPr>
          <p:cNvSpPr txBox="1"/>
          <p:nvPr/>
        </p:nvSpPr>
        <p:spPr>
          <a:xfrm>
            <a:off x="1041985" y="1298733"/>
            <a:ext cx="62579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b="1" dirty="0">
                <a:latin typeface="Univers "/>
              </a:rPr>
              <a:t>SDG16</a:t>
            </a:r>
            <a:r>
              <a:rPr lang="en-GB" sz="2400" dirty="0">
                <a:latin typeface="Univers "/>
              </a:rPr>
              <a:t>: </a:t>
            </a:r>
            <a:r>
              <a:rPr lang="en-US" sz="2400" b="0" i="0" dirty="0">
                <a:effectLst/>
                <a:latin typeface="Univers "/>
              </a:rPr>
              <a:t>Promote peaceful and inclusive societies for sustainable development, provide access to justice for all and build effective, accountable and inclusive institutions at all levels</a:t>
            </a:r>
          </a:p>
          <a:p>
            <a:pPr>
              <a:spcAft>
                <a:spcPts val="1200"/>
              </a:spcAft>
            </a:pPr>
            <a:endParaRPr lang="en-GB" sz="1200" dirty="0">
              <a:latin typeface="Univers "/>
            </a:endParaRPr>
          </a:p>
          <a:p>
            <a:pPr>
              <a:spcAft>
                <a:spcPts val="1200"/>
              </a:spcAft>
            </a:pPr>
            <a:r>
              <a:rPr lang="en-GB" sz="2400" b="1" dirty="0">
                <a:latin typeface="Univers "/>
              </a:rPr>
              <a:t>Target 16.10</a:t>
            </a:r>
            <a:r>
              <a:rPr lang="en-GB" sz="2400" dirty="0">
                <a:latin typeface="Univers "/>
              </a:rPr>
              <a:t>: </a:t>
            </a:r>
            <a:r>
              <a:rPr lang="en-US" sz="2400" dirty="0">
                <a:latin typeface="Univers "/>
              </a:rPr>
              <a:t>Ensure public access to information and protect fundamental freedoms, in accordance with national legislation and international agreements</a:t>
            </a:r>
            <a:endParaRPr lang="en-GB" sz="2400" dirty="0">
              <a:latin typeface="Univers "/>
            </a:endParaRPr>
          </a:p>
          <a:p>
            <a:pPr>
              <a:spcAft>
                <a:spcPts val="1200"/>
              </a:spcAft>
            </a:pPr>
            <a:endParaRPr lang="en-GB" sz="2400" dirty="0">
              <a:latin typeface="Univers "/>
            </a:endParaRPr>
          </a:p>
        </p:txBody>
      </p:sp>
      <p:pic>
        <p:nvPicPr>
          <p:cNvPr id="2050" name="Picture 2" descr="Indicator 16.10.2 - Goal -">
            <a:extLst>
              <a:ext uri="{FF2B5EF4-FFF2-40B4-BE49-F238E27FC236}">
                <a16:creationId xmlns:a16="http://schemas.microsoft.com/office/drawing/2014/main" id="{04DF118B-1235-2EF6-08FD-9FE7E6DE7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790" y="1766887"/>
            <a:ext cx="3324225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90139C-B313-B2F7-7FE5-0573CB98D1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0" y="5577595"/>
            <a:ext cx="997462" cy="9089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3E5197A-5AF4-5EDC-28CD-BB508D65D8DC}"/>
              </a:ext>
            </a:extLst>
          </p:cNvPr>
          <p:cNvSpPr/>
          <p:nvPr/>
        </p:nvSpPr>
        <p:spPr>
          <a:xfrm>
            <a:off x="1542796" y="5522178"/>
            <a:ext cx="2857500" cy="1002447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516A8F-EF25-3F78-DED4-2F3D89801F98}"/>
              </a:ext>
            </a:extLst>
          </p:cNvPr>
          <p:cNvSpPr txBox="1"/>
          <p:nvPr/>
        </p:nvSpPr>
        <p:spPr>
          <a:xfrm>
            <a:off x="1558672" y="5613986"/>
            <a:ext cx="2958841" cy="836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Libraries, Sustainability and the UN Sustainable Development Goals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A1B5FF-D951-ACEB-4D2D-F0D261708657}"/>
              </a:ext>
            </a:extLst>
          </p:cNvPr>
          <p:cNvCxnSpPr>
            <a:cxnSpLocks/>
          </p:cNvCxnSpPr>
          <p:nvPr/>
        </p:nvCxnSpPr>
        <p:spPr>
          <a:xfrm>
            <a:off x="561210" y="0"/>
            <a:ext cx="765" cy="6524625"/>
          </a:xfrm>
          <a:prstGeom prst="line">
            <a:avLst/>
          </a:prstGeom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3514A37-5261-B3CD-2F4D-CCF2A0BB0671}"/>
              </a:ext>
            </a:extLst>
          </p:cNvPr>
          <p:cNvSpPr/>
          <p:nvPr/>
        </p:nvSpPr>
        <p:spPr>
          <a:xfrm>
            <a:off x="561210" y="5522178"/>
            <a:ext cx="3839086" cy="1002447"/>
          </a:xfrm>
          <a:prstGeom prst="rect">
            <a:avLst/>
          </a:prstGeom>
          <a:noFill/>
          <a:ln w="3810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413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3777</Words>
  <Application>Microsoft Office PowerPoint</Application>
  <PresentationFormat>Widescreen</PresentationFormat>
  <Paragraphs>306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Arial</vt:lpstr>
      <vt:lpstr>Calibri</vt:lpstr>
      <vt:lpstr>Calibri Light</vt:lpstr>
      <vt:lpstr>Century Gothic</vt:lpstr>
      <vt:lpstr>Univers</vt:lpstr>
      <vt:lpstr>Univers </vt:lpstr>
      <vt:lpstr>Univers Condensed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lastModifiedBy>Stephen Wyber</cp:lastModifiedBy>
  <cp:revision>10</cp:revision>
  <dcterms:created xsi:type="dcterms:W3CDTF">2022-09-14T15:03:37Z</dcterms:created>
  <dcterms:modified xsi:type="dcterms:W3CDTF">2022-09-15T21:18:19Z</dcterms:modified>
</cp:coreProperties>
</file>