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8"/>
  </p:notesMasterIdLst>
  <p:sldIdLst>
    <p:sldId id="256" r:id="rId5"/>
    <p:sldId id="1072" r:id="rId6"/>
    <p:sldId id="1157" r:id="rId7"/>
    <p:sldId id="1158" r:id="rId8"/>
    <p:sldId id="1159" r:id="rId9"/>
    <p:sldId id="1160" r:id="rId10"/>
    <p:sldId id="1161" r:id="rId11"/>
    <p:sldId id="1162" r:id="rId12"/>
    <p:sldId id="1163" r:id="rId13"/>
    <p:sldId id="1164" r:id="rId14"/>
    <p:sldId id="1165" r:id="rId15"/>
    <p:sldId id="1177" r:id="rId16"/>
    <p:sldId id="1166" r:id="rId17"/>
    <p:sldId id="1167" r:id="rId18"/>
    <p:sldId id="1168" r:id="rId19"/>
    <p:sldId id="1169" r:id="rId20"/>
    <p:sldId id="1174" r:id="rId21"/>
    <p:sldId id="1113" r:id="rId22"/>
    <p:sldId id="1126" r:id="rId23"/>
    <p:sldId id="1156" r:id="rId24"/>
    <p:sldId id="1176" r:id="rId25"/>
    <p:sldId id="1073" r:id="rId26"/>
    <p:sldId id="1074" r:id="rId27"/>
    <p:sldId id="1075" r:id="rId28"/>
    <p:sldId id="1076" r:id="rId29"/>
    <p:sldId id="1077" r:id="rId30"/>
    <p:sldId id="1078" r:id="rId31"/>
    <p:sldId id="1079" r:id="rId32"/>
    <p:sldId id="1080" r:id="rId33"/>
    <p:sldId id="1081" r:id="rId34"/>
    <p:sldId id="1082" r:id="rId35"/>
    <p:sldId id="1083" r:id="rId36"/>
    <p:sldId id="1084" r:id="rId37"/>
    <p:sldId id="1085" r:id="rId38"/>
    <p:sldId id="1086" r:id="rId39"/>
    <p:sldId id="1087" r:id="rId40"/>
    <p:sldId id="1088" r:id="rId41"/>
    <p:sldId id="1089" r:id="rId42"/>
    <p:sldId id="1090" r:id="rId43"/>
    <p:sldId id="1091" r:id="rId44"/>
    <p:sldId id="1092" r:id="rId45"/>
    <p:sldId id="1093" r:id="rId46"/>
    <p:sldId id="1094" r:id="rId47"/>
    <p:sldId id="1095" r:id="rId48"/>
    <p:sldId id="1096" r:id="rId49"/>
    <p:sldId id="1097" r:id="rId50"/>
    <p:sldId id="1098" r:id="rId51"/>
    <p:sldId id="1099" r:id="rId52"/>
    <p:sldId id="1101" r:id="rId53"/>
    <p:sldId id="1100" r:id="rId54"/>
    <p:sldId id="1175" r:id="rId55"/>
    <p:sldId id="1155" r:id="rId56"/>
    <p:sldId id="1171"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86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D3FFA2-E44D-459E-B0F1-46A283649AD9}" type="datetimeFigureOut">
              <a:rPr lang="en-GB" smtClean="0"/>
              <a:t>2022-11-16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029E98-DAA9-4A91-85C8-A4B2C44A37C3}" type="slidenum">
              <a:rPr lang="en-GB" smtClean="0"/>
              <a:t>‹#›</a:t>
            </a:fld>
            <a:endParaRPr lang="en-GB"/>
          </a:p>
        </p:txBody>
      </p:sp>
    </p:spTree>
    <p:extLst>
      <p:ext uri="{BB962C8B-B14F-4D97-AF65-F5344CB8AC3E}">
        <p14:creationId xmlns:p14="http://schemas.microsoft.com/office/powerpoint/2010/main" val="274768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FB5C62-0F82-4B1E-9FB1-A1CA8418411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2764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8A61E-1A9F-88AC-A4A0-FF9CA1918D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CF7FC6F-A7B4-01E7-6409-4C0DD29ACD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7428102-335E-AA55-ADCF-E16BA41169CA}"/>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5" name="Footer Placeholder 4">
            <a:extLst>
              <a:ext uri="{FF2B5EF4-FFF2-40B4-BE49-F238E27FC236}">
                <a16:creationId xmlns:a16="http://schemas.microsoft.com/office/drawing/2014/main" id="{25182601-FABB-C38A-2ECD-7B55FC5116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CA427A-35EB-774C-8EE6-D6D2E20713B7}"/>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3160465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E85AF-5F5E-9F32-F286-A7F406E75F4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DBAA458-5E65-BA95-4B7D-FDBEE1766D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9BCBDF-6716-7CCC-BB8D-616AB055726D}"/>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5" name="Footer Placeholder 4">
            <a:extLst>
              <a:ext uri="{FF2B5EF4-FFF2-40B4-BE49-F238E27FC236}">
                <a16:creationId xmlns:a16="http://schemas.microsoft.com/office/drawing/2014/main" id="{2E27962C-C032-9947-12E5-5512E8601E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B058DF-F690-DB22-76B3-71E70AD5EDA6}"/>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1679294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BE191A-F95F-77E0-2810-9884C9E4B5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E84755D-B8B5-5027-2DF2-32A060F527B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9ACEC7-60BE-B349-AAA3-4363C24F6ED1}"/>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5" name="Footer Placeholder 4">
            <a:extLst>
              <a:ext uri="{FF2B5EF4-FFF2-40B4-BE49-F238E27FC236}">
                <a16:creationId xmlns:a16="http://schemas.microsoft.com/office/drawing/2014/main" id="{13EF17F3-D03B-5E58-B16C-2C64405346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9B0EB6-C2FD-EC3B-FED8-5B3E7671CD1F}"/>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2191442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291A7-F12D-1BD3-5D26-552397EC43C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7FD40-1DFC-638F-F5B8-3AE9A38636A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EDCBFD-8379-5E9C-007C-D87D6F70443A}"/>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5" name="Footer Placeholder 4">
            <a:extLst>
              <a:ext uri="{FF2B5EF4-FFF2-40B4-BE49-F238E27FC236}">
                <a16:creationId xmlns:a16="http://schemas.microsoft.com/office/drawing/2014/main" id="{9211C88E-3DD9-D51D-FA55-0108C0E9A8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2E7354-60C8-646B-BC88-4950F458183A}"/>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2387191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5F597-6140-0F04-8D10-73A38DE046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E4C16BA-AB40-935C-CF09-4A126CC24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27AB7F-1113-092D-2ECC-86BDE55ECA23}"/>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5" name="Footer Placeholder 4">
            <a:extLst>
              <a:ext uri="{FF2B5EF4-FFF2-40B4-BE49-F238E27FC236}">
                <a16:creationId xmlns:a16="http://schemas.microsoft.com/office/drawing/2014/main" id="{EFF40968-FA41-4A72-6D2D-6FF2581031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A0748B-24B7-D594-8CC6-388FAC8C9121}"/>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2238127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ED6B5-6815-A0C4-D334-581DBE22900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CA18493-83AF-F5B3-D419-2188D3DFDA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18F396F-3B2B-2173-7C97-8034260D6D2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99AC3F1-A26B-8490-34F6-CD5D7EAAC364}"/>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6" name="Footer Placeholder 5">
            <a:extLst>
              <a:ext uri="{FF2B5EF4-FFF2-40B4-BE49-F238E27FC236}">
                <a16:creationId xmlns:a16="http://schemas.microsoft.com/office/drawing/2014/main" id="{097ECA50-4E15-75A0-8F2F-F4742750AFF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4CBDF1B-3D2B-4556-0C9F-0E231AC368F4}"/>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3625281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F3649-AEF3-73B5-559D-E295E33A57D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E1D326-56DA-CB1F-720D-D5D1008F91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848BA9-DE10-B85A-A2DE-1834C7CACD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CCC980F-7EB9-7A78-12A7-76C2675A14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989B9F-B7FB-1E05-EE17-11CC51EBC4A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84C95AE-719B-6859-4356-CB0D62A6DF71}"/>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8" name="Footer Placeholder 7">
            <a:extLst>
              <a:ext uri="{FF2B5EF4-FFF2-40B4-BE49-F238E27FC236}">
                <a16:creationId xmlns:a16="http://schemas.microsoft.com/office/drawing/2014/main" id="{4BEB5B62-A4D4-8EFC-5280-6F09A6DAD57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5808C31-D0FF-8B7D-8260-25F934483557}"/>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125923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B9BCF-BF2F-D272-EFEA-B9076D33127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EDE93A2-A3BB-A6C0-3C16-CC41E36A1423}"/>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4" name="Footer Placeholder 3">
            <a:extLst>
              <a:ext uri="{FF2B5EF4-FFF2-40B4-BE49-F238E27FC236}">
                <a16:creationId xmlns:a16="http://schemas.microsoft.com/office/drawing/2014/main" id="{4BDF6E27-3C83-572F-9449-3EC93CD9F1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B97F731-33C1-0C67-F15A-5ACA98484964}"/>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1295253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BDC3C8-FC68-6CE9-B08B-7FD70DEC6B2F}"/>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3" name="Footer Placeholder 2">
            <a:extLst>
              <a:ext uri="{FF2B5EF4-FFF2-40B4-BE49-F238E27FC236}">
                <a16:creationId xmlns:a16="http://schemas.microsoft.com/office/drawing/2014/main" id="{14D215D6-5AFB-4FF1-1551-6B8F3EFBCF3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6E71F39-EEDD-BCCE-DB3D-7C024EFC2EFC}"/>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515266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894A1-F01F-45BA-3F09-401F622814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C0FD398-6B87-6376-8F69-67AEE196F2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132A8FC-2EAD-71D3-D97D-9CA8F0959B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6F2115-3AAF-0D8F-9B72-BB681F17D228}"/>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6" name="Footer Placeholder 5">
            <a:extLst>
              <a:ext uri="{FF2B5EF4-FFF2-40B4-BE49-F238E27FC236}">
                <a16:creationId xmlns:a16="http://schemas.microsoft.com/office/drawing/2014/main" id="{C4334426-466F-328C-7695-EBEF9818383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FC7A34F-4E2F-CC90-B3CE-2B38F79FF3BD}"/>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415117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8B16E-C063-7526-FD14-E9FA93C755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E6EA385-AAE4-AE8F-B3B8-0A51792DAD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3576B24-DDFD-0031-92F3-6748E5359E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A394A5-A9A8-1F3E-F7D2-5A79A517F867}"/>
              </a:ext>
            </a:extLst>
          </p:cNvPr>
          <p:cNvSpPr>
            <a:spLocks noGrp="1"/>
          </p:cNvSpPr>
          <p:nvPr>
            <p:ph type="dt" sz="half" idx="10"/>
          </p:nvPr>
        </p:nvSpPr>
        <p:spPr/>
        <p:txBody>
          <a:bodyPr/>
          <a:lstStyle/>
          <a:p>
            <a:fld id="{61D24676-0665-47AF-B7B7-1AF6368D47E1}" type="datetimeFigureOut">
              <a:rPr lang="en-GB" smtClean="0"/>
              <a:t>2022-11-16</a:t>
            </a:fld>
            <a:endParaRPr lang="en-GB"/>
          </a:p>
        </p:txBody>
      </p:sp>
      <p:sp>
        <p:nvSpPr>
          <p:cNvPr id="6" name="Footer Placeholder 5">
            <a:extLst>
              <a:ext uri="{FF2B5EF4-FFF2-40B4-BE49-F238E27FC236}">
                <a16:creationId xmlns:a16="http://schemas.microsoft.com/office/drawing/2014/main" id="{61D520AE-0018-3F0E-470A-215600C5F8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F210B7-491A-36FA-98C3-EB4FEE21C7E9}"/>
              </a:ext>
            </a:extLst>
          </p:cNvPr>
          <p:cNvSpPr>
            <a:spLocks noGrp="1"/>
          </p:cNvSpPr>
          <p:nvPr>
            <p:ph type="sldNum" sz="quarter" idx="12"/>
          </p:nvPr>
        </p:nvSpPr>
        <p:spPr/>
        <p:txBody>
          <a:bodyPr/>
          <a:lstStyle/>
          <a:p>
            <a:fld id="{3E1FD45D-0E63-4CB5-9A14-555BAB6B119D}" type="slidenum">
              <a:rPr lang="en-GB" smtClean="0"/>
              <a:t>‹#›</a:t>
            </a:fld>
            <a:endParaRPr lang="en-GB"/>
          </a:p>
        </p:txBody>
      </p:sp>
    </p:spTree>
    <p:extLst>
      <p:ext uri="{BB962C8B-B14F-4D97-AF65-F5344CB8AC3E}">
        <p14:creationId xmlns:p14="http://schemas.microsoft.com/office/powerpoint/2010/main" val="862012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B6B35B-45CA-B2C7-695B-268ED26F16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6D14416-0CE0-301D-C589-E09B6CB0D4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C22C6E-A07E-1E2B-F214-B2DBC9CAF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D24676-0665-47AF-B7B7-1AF6368D47E1}" type="datetimeFigureOut">
              <a:rPr lang="en-GB" smtClean="0"/>
              <a:t>2022-11-16</a:t>
            </a:fld>
            <a:endParaRPr lang="en-GB"/>
          </a:p>
        </p:txBody>
      </p:sp>
      <p:sp>
        <p:nvSpPr>
          <p:cNvPr id="5" name="Footer Placeholder 4">
            <a:extLst>
              <a:ext uri="{FF2B5EF4-FFF2-40B4-BE49-F238E27FC236}">
                <a16:creationId xmlns:a16="http://schemas.microsoft.com/office/drawing/2014/main" id="{8E28F325-84A1-626D-640F-49530DD550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5B6D07D-6340-DB37-13DF-E329DEB1FA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FD45D-0E63-4CB5-9A14-555BAB6B119D}" type="slidenum">
              <a:rPr lang="en-GB" smtClean="0"/>
              <a:t>‹#›</a:t>
            </a:fld>
            <a:endParaRPr lang="en-GB"/>
          </a:p>
        </p:txBody>
      </p:sp>
    </p:spTree>
    <p:extLst>
      <p:ext uri="{BB962C8B-B14F-4D97-AF65-F5344CB8AC3E}">
        <p14:creationId xmlns:p14="http://schemas.microsoft.com/office/powerpoint/2010/main" val="197255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F3683-AE8A-8D2A-A849-389A7D5BAEB6}"/>
              </a:ext>
            </a:extLst>
          </p:cNvPr>
          <p:cNvSpPr>
            <a:spLocks noGrp="1"/>
          </p:cNvSpPr>
          <p:nvPr>
            <p:ph type="ctrTitle"/>
          </p:nvPr>
        </p:nvSpPr>
        <p:spPr/>
        <p:txBody>
          <a:bodyPr/>
          <a:lstStyle/>
          <a:p>
            <a:r>
              <a:rPr lang="en-GB" dirty="0"/>
              <a:t>fa</a:t>
            </a:r>
          </a:p>
        </p:txBody>
      </p:sp>
      <p:sp>
        <p:nvSpPr>
          <p:cNvPr id="3" name="Subtitle 2">
            <a:extLst>
              <a:ext uri="{FF2B5EF4-FFF2-40B4-BE49-F238E27FC236}">
                <a16:creationId xmlns:a16="http://schemas.microsoft.com/office/drawing/2014/main" id="{21F66AEA-FF1E-09EE-C534-4A8C318BBEFC}"/>
              </a:ext>
            </a:extLst>
          </p:cNvPr>
          <p:cNvSpPr>
            <a:spLocks noGrp="1"/>
          </p:cNvSpPr>
          <p:nvPr>
            <p:ph type="subTitle" idx="1"/>
          </p:nvPr>
        </p:nvSpPr>
        <p:spPr/>
        <p:txBody>
          <a:bodyPr/>
          <a:lstStyle/>
          <a:p>
            <a:endParaRPr lang="en-GB"/>
          </a:p>
        </p:txBody>
      </p:sp>
      <p:pic>
        <p:nvPicPr>
          <p:cNvPr id="5" name="Picture 4" descr="Background pattern&#10;&#10;Description automatically generated">
            <a:extLst>
              <a:ext uri="{FF2B5EF4-FFF2-40B4-BE49-F238E27FC236}">
                <a16:creationId xmlns:a16="http://schemas.microsoft.com/office/drawing/2014/main" id="{21A8E9AA-B2DE-B55B-5153-16D4CC3BBF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4" name="TextBox 3">
            <a:extLst>
              <a:ext uri="{FF2B5EF4-FFF2-40B4-BE49-F238E27FC236}">
                <a16:creationId xmlns:a16="http://schemas.microsoft.com/office/drawing/2014/main" id="{CF93F235-9674-9CD4-6336-7E4423DBF3F5}"/>
              </a:ext>
            </a:extLst>
          </p:cNvPr>
          <p:cNvSpPr txBox="1"/>
          <p:nvPr/>
        </p:nvSpPr>
        <p:spPr>
          <a:xfrm>
            <a:off x="3842657" y="1523999"/>
            <a:ext cx="7630885"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Calibri"/>
              </a:rPr>
              <a:t>Towards a stronger and more sustainable library field in Asia-Oceania</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36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Calibri"/>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Calibri"/>
              </a:rPr>
              <a:t>IFLA Workshop, Bangkok, Thailand</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Calibri"/>
              </a:rPr>
              <a:t>14-16 November 2022</a:t>
            </a:r>
          </a:p>
        </p:txBody>
      </p:sp>
    </p:spTree>
    <p:extLst>
      <p:ext uri="{BB962C8B-B14F-4D97-AF65-F5344CB8AC3E}">
        <p14:creationId xmlns:p14="http://schemas.microsoft.com/office/powerpoint/2010/main" val="3153846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4F4EBB9D-91AE-BD0D-8A03-7DCAB4519D6A}"/>
              </a:ext>
            </a:extLst>
          </p:cNvPr>
          <p:cNvSpPr/>
          <p:nvPr/>
        </p:nvSpPr>
        <p:spPr>
          <a:xfrm>
            <a:off x="-20548" y="-10274"/>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482F9C4C-4C9E-AF64-7D57-40B021D55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87" y="125197"/>
            <a:ext cx="2516234" cy="686461"/>
          </a:xfrm>
          <a:prstGeom prst="rect">
            <a:avLst/>
          </a:prstGeom>
        </p:spPr>
      </p:pic>
      <p:sp>
        <p:nvSpPr>
          <p:cNvPr id="3" name="Rectangle 2">
            <a:extLst>
              <a:ext uri="{FF2B5EF4-FFF2-40B4-BE49-F238E27FC236}">
                <a16:creationId xmlns:a16="http://schemas.microsoft.com/office/drawing/2014/main" id="{8F451A35-7CC9-A402-CDDA-365AC8EF65C1}"/>
              </a:ext>
            </a:extLst>
          </p:cNvPr>
          <p:cNvSpPr/>
          <p:nvPr/>
        </p:nvSpPr>
        <p:spPr>
          <a:xfrm>
            <a:off x="838200" y="1176783"/>
            <a:ext cx="10684042" cy="492442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GB" sz="4000" b="1" i="0" u="none" strike="noStrike" kern="1200" cap="none" spc="0" normalizeH="0" baseline="0" dirty="0">
                <a:ln>
                  <a:noFill/>
                </a:ln>
                <a:solidFill>
                  <a:schemeClr val="tx1">
                    <a:lumMod val="75000"/>
                    <a:lumOff val="25000"/>
                  </a:schemeClr>
                </a:solidFill>
                <a:effectLst/>
                <a:uLnTx/>
                <a:uFillTx/>
                <a:latin typeface="Univers Condensed"/>
                <a:cs typeface="Calibri"/>
              </a:rPr>
              <a:t>Example (but for deciding where to go for dinner)</a:t>
            </a:r>
            <a:endParaRPr lang="en-GB" sz="4000" b="1" i="0" u="none" strike="noStrike" kern="1200" cap="none" spc="0" normalizeH="0" baseline="0" dirty="0">
              <a:ln>
                <a:noFill/>
              </a:ln>
              <a:solidFill>
                <a:schemeClr val="tx1">
                  <a:lumMod val="75000"/>
                  <a:lumOff val="25000"/>
                </a:schemeClr>
              </a:solidFill>
              <a:effectLst/>
              <a:uLnTx/>
              <a:uFillTx/>
              <a:latin typeface="Univers Condensed"/>
              <a:cs typeface="Calibri"/>
            </a:endParaRPr>
          </a:p>
          <a:p>
            <a:pPr>
              <a:spcAft>
                <a:spcPts val="600"/>
              </a:spcAft>
              <a:defRPr/>
            </a:pPr>
            <a:r>
              <a:rPr lang="en-GB" sz="3200" b="1" dirty="0">
                <a:solidFill>
                  <a:schemeClr val="tx1">
                    <a:lumMod val="75000"/>
                    <a:lumOff val="25000"/>
                  </a:schemeClr>
                </a:solidFill>
                <a:latin typeface="Univers"/>
                <a:cs typeface="Calibri"/>
              </a:rPr>
              <a:t>1) What</a:t>
            </a:r>
            <a:r>
              <a:rPr kumimoji="0" lang="en-GB" sz="3200" b="1" i="0" u="none" strike="noStrike" kern="1200" cap="none" spc="0" normalizeH="0" baseline="0" dirty="0">
                <a:ln>
                  <a:noFill/>
                </a:ln>
                <a:solidFill>
                  <a:schemeClr val="tx1">
                    <a:lumMod val="75000"/>
                    <a:lumOff val="25000"/>
                  </a:schemeClr>
                </a:solidFill>
                <a:effectLst/>
                <a:uLnTx/>
                <a:uFillTx/>
                <a:latin typeface="Univers"/>
                <a:cs typeface="Calibri"/>
              </a:rPr>
              <a:t> matters for me (define my factors):</a:t>
            </a:r>
            <a:r>
              <a:rPr lang="en-GB" sz="3200" b="1" dirty="0">
                <a:solidFill>
                  <a:schemeClr val="tx1">
                    <a:lumMod val="75000"/>
                    <a:lumOff val="25000"/>
                  </a:schemeClr>
                </a:solidFill>
                <a:latin typeface="Univers"/>
                <a:cs typeface="Calibri"/>
              </a:rPr>
              <a:t> </a:t>
            </a:r>
            <a:endParaRPr lang="en-GB" sz="3200" i="0" u="none" strike="noStrike" kern="1200" cap="none" spc="0" normalizeH="0" baseline="0" dirty="0">
              <a:ln>
                <a:noFill/>
              </a:ln>
              <a:solidFill>
                <a:schemeClr val="tx1">
                  <a:lumMod val="75000"/>
                  <a:lumOff val="25000"/>
                </a:schemeClr>
              </a:solidFill>
              <a:effectLst/>
              <a:uLnTx/>
              <a:uFillTx/>
              <a:latin typeface="Univers" panose="020B0503020202020204" pitchFamily="34" charset="0"/>
              <a:cs typeface="Calibri" panose="020F0502020204030204" pitchFamily="34" charset="0"/>
            </a:endParaRP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Taste </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Quantity</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Atmosphere</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Price</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Service</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Can bring my dog</a:t>
            </a:r>
          </a:p>
        </p:txBody>
      </p:sp>
    </p:spTree>
    <p:extLst>
      <p:ext uri="{BB962C8B-B14F-4D97-AF65-F5344CB8AC3E}">
        <p14:creationId xmlns:p14="http://schemas.microsoft.com/office/powerpoint/2010/main" val="962650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4F4EBB9D-91AE-BD0D-8A03-7DCAB4519D6A}"/>
              </a:ext>
            </a:extLst>
          </p:cNvPr>
          <p:cNvSpPr/>
          <p:nvPr/>
        </p:nvSpPr>
        <p:spPr>
          <a:xfrm>
            <a:off x="-20548" y="-10274"/>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482F9C4C-4C9E-AF64-7D57-40B021D55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87" y="125197"/>
            <a:ext cx="2516234" cy="686461"/>
          </a:xfrm>
          <a:prstGeom prst="rect">
            <a:avLst/>
          </a:prstGeom>
        </p:spPr>
      </p:pic>
      <p:sp>
        <p:nvSpPr>
          <p:cNvPr id="3" name="Rectangle 2">
            <a:extLst>
              <a:ext uri="{FF2B5EF4-FFF2-40B4-BE49-F238E27FC236}">
                <a16:creationId xmlns:a16="http://schemas.microsoft.com/office/drawing/2014/main" id="{8F451A35-7CC9-A402-CDDA-365AC8EF65C1}"/>
              </a:ext>
            </a:extLst>
          </p:cNvPr>
          <p:cNvSpPr/>
          <p:nvPr/>
        </p:nvSpPr>
        <p:spPr>
          <a:xfrm>
            <a:off x="838200" y="1051586"/>
            <a:ext cx="10684042" cy="5416868"/>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GB" sz="40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Example (but for deciding where to go for dinner)</a:t>
            </a:r>
            <a:endParaRPr kumimoji="0" lang="en-GB" sz="4000" b="0"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endParaRPr>
          </a:p>
          <a:p>
            <a:pPr>
              <a:spcAft>
                <a:spcPts val="600"/>
              </a:spcAft>
              <a:defRPr/>
            </a:pPr>
            <a:r>
              <a:rPr kumimoji="0" lang="en-GB" sz="3200" b="1" i="0" u="none" strike="noStrike" kern="1200" cap="none" spc="0" normalizeH="0" baseline="0" dirty="0">
                <a:ln>
                  <a:noFill/>
                </a:ln>
                <a:solidFill>
                  <a:schemeClr val="tx1">
                    <a:lumMod val="75000"/>
                    <a:lumOff val="25000"/>
                  </a:schemeClr>
                </a:solidFill>
                <a:effectLst/>
                <a:uLnTx/>
                <a:uFillTx/>
                <a:latin typeface="Univers"/>
                <a:cs typeface="Calibri"/>
              </a:rPr>
              <a:t>2) Assign weightings</a:t>
            </a:r>
            <a:r>
              <a:rPr lang="en-GB" sz="3200" b="1" dirty="0">
                <a:solidFill>
                  <a:schemeClr val="tx1">
                    <a:lumMod val="75000"/>
                    <a:lumOff val="25000"/>
                  </a:schemeClr>
                </a:solidFill>
                <a:latin typeface="Univers"/>
                <a:cs typeface="Calibri"/>
              </a:rPr>
              <a:t>, i.e. how much they matter for me </a:t>
            </a:r>
            <a:r>
              <a:rPr kumimoji="0" lang="en-GB" sz="3200" b="1" i="0" u="none" strike="noStrike" kern="1200" cap="none" spc="0" normalizeH="0" baseline="0" dirty="0">
                <a:ln>
                  <a:noFill/>
                </a:ln>
                <a:solidFill>
                  <a:schemeClr val="tx1">
                    <a:lumMod val="75000"/>
                    <a:lumOff val="25000"/>
                  </a:schemeClr>
                </a:solidFill>
                <a:effectLst/>
                <a:uLnTx/>
                <a:uFillTx/>
                <a:latin typeface="Univers"/>
                <a:cs typeface="Calibri"/>
              </a:rPr>
              <a:t>(1 = not important, 5 = essential)</a:t>
            </a:r>
            <a:r>
              <a:rPr lang="en-GB" sz="3200" dirty="0">
                <a:solidFill>
                  <a:schemeClr val="tx1">
                    <a:lumMod val="75000"/>
                    <a:lumOff val="25000"/>
                  </a:schemeClr>
                </a:solidFill>
                <a:latin typeface="Univers"/>
                <a:cs typeface="Calibri"/>
              </a:rPr>
              <a:t> </a:t>
            </a:r>
            <a:endParaRPr lang="en-GB" sz="3200" b="0" i="0" u="none" strike="noStrike" kern="1200" cap="none" spc="0" normalizeH="0" baseline="0" dirty="0">
              <a:ln>
                <a:noFill/>
              </a:ln>
              <a:solidFill>
                <a:schemeClr val="tx1">
                  <a:lumMod val="75000"/>
                  <a:lumOff val="25000"/>
                </a:schemeClr>
              </a:solidFill>
              <a:effectLst/>
              <a:uLnTx/>
              <a:uFillTx/>
              <a:latin typeface="Univers" panose="020B0503020202020204" pitchFamily="34" charset="0"/>
              <a:cs typeface="Calibri" panose="020F0502020204030204" pitchFamily="34" charset="0"/>
            </a:endParaRP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Taste (4)</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Quantity (3)</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Atmosphere (2)</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Price (4)</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Service (2)</a:t>
            </a:r>
          </a:p>
          <a:p>
            <a:pPr marL="2343150" lvl="4" indent="-514350">
              <a:spcAft>
                <a:spcPts val="600"/>
              </a:spcAft>
              <a:buFontTx/>
              <a:buAutoNum type="arabicParenR"/>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Can bring my dog (5)</a:t>
            </a:r>
          </a:p>
        </p:txBody>
      </p:sp>
    </p:spTree>
    <p:extLst>
      <p:ext uri="{BB962C8B-B14F-4D97-AF65-F5344CB8AC3E}">
        <p14:creationId xmlns:p14="http://schemas.microsoft.com/office/powerpoint/2010/main" val="3697248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4F4EBB9D-91AE-BD0D-8A03-7DCAB4519D6A}"/>
              </a:ext>
            </a:extLst>
          </p:cNvPr>
          <p:cNvSpPr/>
          <p:nvPr/>
        </p:nvSpPr>
        <p:spPr>
          <a:xfrm>
            <a:off x="-20548" y="-10274"/>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482F9C4C-4C9E-AF64-7D57-40B021D55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87" y="125197"/>
            <a:ext cx="2516234" cy="686461"/>
          </a:xfrm>
          <a:prstGeom prst="rect">
            <a:avLst/>
          </a:prstGeom>
        </p:spPr>
      </p:pic>
      <p:pic>
        <p:nvPicPr>
          <p:cNvPr id="7" name="Picture 6" descr="A person taking a selfie with a dog&#10;&#10;Description automatically generated">
            <a:extLst>
              <a:ext uri="{FF2B5EF4-FFF2-40B4-BE49-F238E27FC236}">
                <a16:creationId xmlns:a16="http://schemas.microsoft.com/office/drawing/2014/main" id="{93158A20-1425-74B6-0C44-807702877F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2994" y="-10274"/>
            <a:ext cx="14114720" cy="6858000"/>
          </a:xfrm>
          <a:prstGeom prst="rect">
            <a:avLst/>
          </a:prstGeom>
        </p:spPr>
      </p:pic>
    </p:spTree>
    <p:extLst>
      <p:ext uri="{BB962C8B-B14F-4D97-AF65-F5344CB8AC3E}">
        <p14:creationId xmlns:p14="http://schemas.microsoft.com/office/powerpoint/2010/main" val="1584375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4F4EBB9D-91AE-BD0D-8A03-7DCAB4519D6A}"/>
              </a:ext>
            </a:extLst>
          </p:cNvPr>
          <p:cNvSpPr/>
          <p:nvPr/>
        </p:nvSpPr>
        <p:spPr>
          <a:xfrm>
            <a:off x="-20548" y="-10274"/>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482F9C4C-4C9E-AF64-7D57-40B021D55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87" y="125197"/>
            <a:ext cx="2516234" cy="686461"/>
          </a:xfrm>
          <a:prstGeom prst="rect">
            <a:avLst/>
          </a:prstGeom>
        </p:spPr>
      </p:pic>
      <p:sp>
        <p:nvSpPr>
          <p:cNvPr id="3" name="Rectangle 2">
            <a:extLst>
              <a:ext uri="{FF2B5EF4-FFF2-40B4-BE49-F238E27FC236}">
                <a16:creationId xmlns:a16="http://schemas.microsoft.com/office/drawing/2014/main" id="{8F451A35-7CC9-A402-CDDA-365AC8EF65C1}"/>
              </a:ext>
            </a:extLst>
          </p:cNvPr>
          <p:cNvSpPr/>
          <p:nvPr/>
        </p:nvSpPr>
        <p:spPr>
          <a:xfrm>
            <a:off x="753979" y="1051586"/>
            <a:ext cx="10684042" cy="150810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GB" sz="40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Example (but for deciding where to go for dinner)</a:t>
            </a:r>
            <a:endParaRPr kumimoji="0" lang="en-GB" sz="4000" b="0"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endParaRPr>
          </a:p>
          <a:p>
            <a:pPr>
              <a:spcAft>
                <a:spcPts val="600"/>
              </a:spcAft>
              <a:defRPr/>
            </a:pPr>
            <a:r>
              <a:rPr kumimoji="0" lang="en-GB" sz="3200" b="1" i="0" u="none" strike="noStrike" kern="1200" cap="none" spc="0" normalizeH="0" baseline="0" dirty="0">
                <a:ln>
                  <a:noFill/>
                </a:ln>
                <a:solidFill>
                  <a:schemeClr val="tx1">
                    <a:lumMod val="75000"/>
                    <a:lumOff val="25000"/>
                  </a:schemeClr>
                </a:solidFill>
                <a:effectLst/>
                <a:uLnTx/>
                <a:uFillTx/>
                <a:latin typeface="Univers"/>
                <a:cs typeface="Calibri"/>
              </a:rPr>
              <a:t>3) Rate restaurants A and B</a:t>
            </a:r>
            <a:r>
              <a:rPr lang="en-GB" sz="3200" b="1" dirty="0">
                <a:solidFill>
                  <a:schemeClr val="tx1">
                    <a:lumMod val="75000"/>
                    <a:lumOff val="25000"/>
                  </a:schemeClr>
                </a:solidFill>
                <a:latin typeface="Univers"/>
                <a:cs typeface="Calibri"/>
              </a:rPr>
              <a:t> on the factors</a:t>
            </a:r>
            <a:endParaRPr kumimoji="0" lang="en-GB" sz="3200" b="0" i="0" u="none" strike="noStrike" kern="1200" cap="none" spc="0" normalizeH="0" baseline="0" dirty="0">
              <a:ln>
                <a:noFill/>
              </a:ln>
              <a:solidFill>
                <a:schemeClr val="tx1">
                  <a:lumMod val="75000"/>
                  <a:lumOff val="25000"/>
                </a:schemeClr>
              </a:solidFill>
              <a:effectLst/>
              <a:uLnTx/>
              <a:uFillTx/>
              <a:latin typeface="Univers" panose="020B0503020202020204" pitchFamily="34" charset="0"/>
              <a:ea typeface="+mn-ea"/>
              <a:cs typeface="Calibri" panose="020F0502020204030204" pitchFamily="34" charset="0"/>
            </a:endParaRPr>
          </a:p>
        </p:txBody>
      </p:sp>
      <p:graphicFrame>
        <p:nvGraphicFramePr>
          <p:cNvPr id="7" name="Table 7">
            <a:extLst>
              <a:ext uri="{FF2B5EF4-FFF2-40B4-BE49-F238E27FC236}">
                <a16:creationId xmlns:a16="http://schemas.microsoft.com/office/drawing/2014/main" id="{E980510E-D8E9-934A-46D6-C9CF281D337C}"/>
              </a:ext>
            </a:extLst>
          </p:cNvPr>
          <p:cNvGraphicFramePr>
            <a:graphicFrameLocks noGrp="1"/>
          </p:cNvGraphicFramePr>
          <p:nvPr>
            <p:extLst>
              <p:ext uri="{D42A27DB-BD31-4B8C-83A1-F6EECF244321}">
                <p14:modId xmlns:p14="http://schemas.microsoft.com/office/powerpoint/2010/main" val="933038013"/>
              </p:ext>
            </p:extLst>
          </p:nvPr>
        </p:nvGraphicFramePr>
        <p:xfrm>
          <a:off x="753979" y="2708259"/>
          <a:ext cx="10278978" cy="4001172"/>
        </p:xfrm>
        <a:graphic>
          <a:graphicData uri="http://schemas.openxmlformats.org/drawingml/2006/table">
            <a:tbl>
              <a:tblPr firstRow="1" bandRow="1">
                <a:tableStyleId>{5C22544A-7EE6-4342-B048-85BDC9FD1C3A}</a:tableStyleId>
              </a:tblPr>
              <a:tblGrid>
                <a:gridCol w="3426326">
                  <a:extLst>
                    <a:ext uri="{9D8B030D-6E8A-4147-A177-3AD203B41FA5}">
                      <a16:colId xmlns:a16="http://schemas.microsoft.com/office/drawing/2014/main" val="148061651"/>
                    </a:ext>
                  </a:extLst>
                </a:gridCol>
                <a:gridCol w="3426326">
                  <a:extLst>
                    <a:ext uri="{9D8B030D-6E8A-4147-A177-3AD203B41FA5}">
                      <a16:colId xmlns:a16="http://schemas.microsoft.com/office/drawing/2014/main" val="2821724825"/>
                    </a:ext>
                  </a:extLst>
                </a:gridCol>
                <a:gridCol w="3426326">
                  <a:extLst>
                    <a:ext uri="{9D8B030D-6E8A-4147-A177-3AD203B41FA5}">
                      <a16:colId xmlns:a16="http://schemas.microsoft.com/office/drawing/2014/main" val="1255107628"/>
                    </a:ext>
                  </a:extLst>
                </a:gridCol>
              </a:tblGrid>
              <a:tr h="571596">
                <a:tc>
                  <a:txBody>
                    <a:bodyPr/>
                    <a:lstStyle/>
                    <a:p>
                      <a:pPr algn="r"/>
                      <a:r>
                        <a:rPr lang="en-GB" sz="2800" b="1">
                          <a:solidFill>
                            <a:schemeClr val="tx1">
                              <a:lumMod val="75000"/>
                              <a:lumOff val="25000"/>
                            </a:schemeClr>
                          </a:solidFill>
                          <a:latin typeface="Univers" panose="020B0503020202020204" pitchFamily="34" charset="0"/>
                        </a:rPr>
                        <a:t>Factor</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1" dirty="0">
                          <a:solidFill>
                            <a:schemeClr val="tx1">
                              <a:lumMod val="75000"/>
                              <a:lumOff val="25000"/>
                            </a:schemeClr>
                          </a:solidFill>
                          <a:latin typeface="Univers" panose="020B0503020202020204" pitchFamily="34" charset="0"/>
                        </a:rPr>
                        <a:t>Restaurant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1">
                          <a:solidFill>
                            <a:schemeClr val="tx1">
                              <a:lumMod val="75000"/>
                              <a:lumOff val="25000"/>
                            </a:schemeClr>
                          </a:solidFill>
                          <a:latin typeface="Univers" panose="020B0503020202020204" pitchFamily="34" charset="0"/>
                        </a:rPr>
                        <a:t>Restaurant B</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6095275"/>
                  </a:ext>
                </a:extLst>
              </a:tr>
              <a:tr h="571596">
                <a:tc>
                  <a:txBody>
                    <a:bodyPr/>
                    <a:lstStyle/>
                    <a:p>
                      <a:pPr algn="r"/>
                      <a:r>
                        <a:rPr lang="en-GB" sz="2800" b="1">
                          <a:solidFill>
                            <a:schemeClr val="tx1">
                              <a:lumMod val="75000"/>
                              <a:lumOff val="25000"/>
                            </a:schemeClr>
                          </a:solidFill>
                          <a:latin typeface="Univers" panose="020B0503020202020204" pitchFamily="34" charset="0"/>
                        </a:rPr>
                        <a:t>Taste</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2</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3896909"/>
                  </a:ext>
                </a:extLst>
              </a:tr>
              <a:tr h="571596">
                <a:tc>
                  <a:txBody>
                    <a:bodyPr/>
                    <a:lstStyle/>
                    <a:p>
                      <a:pPr algn="r"/>
                      <a:r>
                        <a:rPr lang="en-GB" sz="2800" b="1">
                          <a:solidFill>
                            <a:schemeClr val="tx1">
                              <a:lumMod val="75000"/>
                              <a:lumOff val="25000"/>
                            </a:schemeClr>
                          </a:solidFill>
                          <a:latin typeface="Univers" panose="020B0503020202020204" pitchFamily="34" charset="0"/>
                        </a:rPr>
                        <a:t>Quantity</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4</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526123"/>
                  </a:ext>
                </a:extLst>
              </a:tr>
              <a:tr h="571596">
                <a:tc>
                  <a:txBody>
                    <a:bodyPr/>
                    <a:lstStyle/>
                    <a:p>
                      <a:pPr algn="r"/>
                      <a:r>
                        <a:rPr lang="en-GB" sz="2800" b="1">
                          <a:solidFill>
                            <a:schemeClr val="tx1">
                              <a:lumMod val="75000"/>
                              <a:lumOff val="25000"/>
                            </a:schemeClr>
                          </a:solidFill>
                          <a:latin typeface="Univers" panose="020B0503020202020204" pitchFamily="34" charset="0"/>
                        </a:rPr>
                        <a:t>Atmosphere</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3</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4173107"/>
                  </a:ext>
                </a:extLst>
              </a:tr>
              <a:tr h="571596">
                <a:tc>
                  <a:txBody>
                    <a:bodyPr/>
                    <a:lstStyle/>
                    <a:p>
                      <a:pPr algn="r"/>
                      <a:r>
                        <a:rPr lang="en-GB" sz="2800" b="1">
                          <a:solidFill>
                            <a:schemeClr val="tx1">
                              <a:lumMod val="75000"/>
                              <a:lumOff val="25000"/>
                            </a:schemeClr>
                          </a:solidFill>
                          <a:latin typeface="Univers" panose="020B0503020202020204" pitchFamily="34" charset="0"/>
                        </a:rPr>
                        <a:t>Price</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4</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4314147"/>
                  </a:ext>
                </a:extLst>
              </a:tr>
              <a:tr h="571596">
                <a:tc>
                  <a:txBody>
                    <a:bodyPr/>
                    <a:lstStyle/>
                    <a:p>
                      <a:pPr algn="r"/>
                      <a:r>
                        <a:rPr lang="en-GB" sz="2800" b="1">
                          <a:solidFill>
                            <a:schemeClr val="tx1">
                              <a:lumMod val="75000"/>
                              <a:lumOff val="25000"/>
                            </a:schemeClr>
                          </a:solidFill>
                          <a:latin typeface="Univers" panose="020B0503020202020204" pitchFamily="34" charset="0"/>
                        </a:rPr>
                        <a:t>Service</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2</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3915971"/>
                  </a:ext>
                </a:extLst>
              </a:tr>
              <a:tr h="571596">
                <a:tc>
                  <a:txBody>
                    <a:bodyPr/>
                    <a:lstStyle/>
                    <a:p>
                      <a:pPr algn="r"/>
                      <a:r>
                        <a:rPr lang="en-GB" sz="2800" b="1">
                          <a:solidFill>
                            <a:schemeClr val="tx1">
                              <a:lumMod val="75000"/>
                              <a:lumOff val="25000"/>
                            </a:schemeClr>
                          </a:solidFill>
                          <a:latin typeface="Univers" panose="020B0503020202020204" pitchFamily="34" charset="0"/>
                        </a:rPr>
                        <a:t>Can bring the dog</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a:solidFill>
                            <a:schemeClr val="tx1">
                              <a:lumMod val="75000"/>
                              <a:lumOff val="25000"/>
                            </a:schemeClr>
                          </a:solidFill>
                          <a:latin typeface="Univers" panose="020B0503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0" dirty="0">
                          <a:solidFill>
                            <a:schemeClr val="tx1">
                              <a:lumMod val="75000"/>
                              <a:lumOff val="25000"/>
                            </a:schemeClr>
                          </a:solidFill>
                          <a:latin typeface="Univers" panose="020B0503020202020204" pitchFamily="34" charset="0"/>
                        </a:rPr>
                        <a:t>5</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82543754"/>
                  </a:ext>
                </a:extLst>
              </a:tr>
            </a:tbl>
          </a:graphicData>
        </a:graphic>
      </p:graphicFrame>
    </p:spTree>
    <p:extLst>
      <p:ext uri="{BB962C8B-B14F-4D97-AF65-F5344CB8AC3E}">
        <p14:creationId xmlns:p14="http://schemas.microsoft.com/office/powerpoint/2010/main" val="3612927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4F4EBB9D-91AE-BD0D-8A03-7DCAB4519D6A}"/>
              </a:ext>
            </a:extLst>
          </p:cNvPr>
          <p:cNvSpPr/>
          <p:nvPr/>
        </p:nvSpPr>
        <p:spPr>
          <a:xfrm>
            <a:off x="-20548" y="-10274"/>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482F9C4C-4C9E-AF64-7D57-40B021D55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87" y="125197"/>
            <a:ext cx="2516234" cy="686461"/>
          </a:xfrm>
          <a:prstGeom prst="rect">
            <a:avLst/>
          </a:prstGeom>
        </p:spPr>
      </p:pic>
      <p:sp>
        <p:nvSpPr>
          <p:cNvPr id="3" name="Rectangle 2">
            <a:extLst>
              <a:ext uri="{FF2B5EF4-FFF2-40B4-BE49-F238E27FC236}">
                <a16:creationId xmlns:a16="http://schemas.microsoft.com/office/drawing/2014/main" id="{8F451A35-7CC9-A402-CDDA-365AC8EF65C1}"/>
              </a:ext>
            </a:extLst>
          </p:cNvPr>
          <p:cNvSpPr/>
          <p:nvPr/>
        </p:nvSpPr>
        <p:spPr>
          <a:xfrm>
            <a:off x="753979" y="1051586"/>
            <a:ext cx="10684042" cy="138499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GB" sz="36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Example (but for deciding where to go for dinner)</a:t>
            </a:r>
            <a:endParaRPr kumimoji="0" lang="en-GB" sz="3600" b="0"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endParaRPr>
          </a:p>
          <a:p>
            <a:pPr>
              <a:spcAft>
                <a:spcPts val="600"/>
              </a:spcAft>
              <a:defRPr/>
            </a:pPr>
            <a:r>
              <a:rPr kumimoji="0" lang="en-GB" sz="2800" b="1" i="0" u="none" strike="noStrike" kern="1200" cap="none" spc="0" normalizeH="0" baseline="0" dirty="0">
                <a:ln>
                  <a:noFill/>
                </a:ln>
                <a:solidFill>
                  <a:schemeClr val="tx1">
                    <a:lumMod val="75000"/>
                    <a:lumOff val="25000"/>
                  </a:schemeClr>
                </a:solidFill>
                <a:effectLst/>
                <a:uLnTx/>
                <a:uFillTx/>
                <a:latin typeface="Univers"/>
                <a:cs typeface="Calibri"/>
              </a:rPr>
              <a:t>4) Apply your index</a:t>
            </a:r>
            <a:r>
              <a:rPr lang="en-GB" sz="2800" b="1" dirty="0">
                <a:solidFill>
                  <a:schemeClr val="tx1">
                    <a:lumMod val="75000"/>
                    <a:lumOff val="25000"/>
                  </a:schemeClr>
                </a:solidFill>
                <a:latin typeface="Univers"/>
                <a:cs typeface="Calibri"/>
              </a:rPr>
              <a:t>: score x weighting, and add these up </a:t>
            </a:r>
            <a:endParaRPr kumimoji="0" lang="en-GB" sz="2800" b="0" i="0" u="none" strike="noStrike" kern="1200" cap="none" spc="0" normalizeH="0" baseline="0" dirty="0">
              <a:ln>
                <a:noFill/>
              </a:ln>
              <a:solidFill>
                <a:schemeClr val="tx1">
                  <a:lumMod val="75000"/>
                  <a:lumOff val="25000"/>
                </a:schemeClr>
              </a:solidFill>
              <a:effectLst/>
              <a:uLnTx/>
              <a:uFillTx/>
              <a:latin typeface="Univers" panose="020B0503020202020204" pitchFamily="34" charset="0"/>
              <a:ea typeface="+mn-ea"/>
              <a:cs typeface="Calibri" panose="020F0502020204030204" pitchFamily="34" charset="0"/>
            </a:endParaRPr>
          </a:p>
        </p:txBody>
      </p:sp>
      <p:graphicFrame>
        <p:nvGraphicFramePr>
          <p:cNvPr id="7" name="Table 7">
            <a:extLst>
              <a:ext uri="{FF2B5EF4-FFF2-40B4-BE49-F238E27FC236}">
                <a16:creationId xmlns:a16="http://schemas.microsoft.com/office/drawing/2014/main" id="{E980510E-D8E9-934A-46D6-C9CF281D337C}"/>
              </a:ext>
            </a:extLst>
          </p:cNvPr>
          <p:cNvGraphicFramePr>
            <a:graphicFrameLocks noGrp="1"/>
          </p:cNvGraphicFramePr>
          <p:nvPr>
            <p:extLst>
              <p:ext uri="{D42A27DB-BD31-4B8C-83A1-F6EECF244321}">
                <p14:modId xmlns:p14="http://schemas.microsoft.com/office/powerpoint/2010/main" val="1697309193"/>
              </p:ext>
            </p:extLst>
          </p:nvPr>
        </p:nvGraphicFramePr>
        <p:xfrm>
          <a:off x="753979" y="2483671"/>
          <a:ext cx="10278978" cy="4231146"/>
        </p:xfrm>
        <a:graphic>
          <a:graphicData uri="http://schemas.openxmlformats.org/drawingml/2006/table">
            <a:tbl>
              <a:tblPr firstRow="1" bandRow="1">
                <a:tableStyleId>{5C22544A-7EE6-4342-B048-85BDC9FD1C3A}</a:tableStyleId>
              </a:tblPr>
              <a:tblGrid>
                <a:gridCol w="3426326">
                  <a:extLst>
                    <a:ext uri="{9D8B030D-6E8A-4147-A177-3AD203B41FA5}">
                      <a16:colId xmlns:a16="http://schemas.microsoft.com/office/drawing/2014/main" val="148061651"/>
                    </a:ext>
                  </a:extLst>
                </a:gridCol>
                <a:gridCol w="3426326">
                  <a:extLst>
                    <a:ext uri="{9D8B030D-6E8A-4147-A177-3AD203B41FA5}">
                      <a16:colId xmlns:a16="http://schemas.microsoft.com/office/drawing/2014/main" val="2821724825"/>
                    </a:ext>
                  </a:extLst>
                </a:gridCol>
                <a:gridCol w="3426326">
                  <a:extLst>
                    <a:ext uri="{9D8B030D-6E8A-4147-A177-3AD203B41FA5}">
                      <a16:colId xmlns:a16="http://schemas.microsoft.com/office/drawing/2014/main" val="1255107628"/>
                    </a:ext>
                  </a:extLst>
                </a:gridCol>
              </a:tblGrid>
              <a:tr h="481671">
                <a:tc>
                  <a:txBody>
                    <a:bodyPr/>
                    <a:lstStyle/>
                    <a:p>
                      <a:pPr algn="r"/>
                      <a:r>
                        <a:rPr lang="en-GB" sz="2400" b="1" dirty="0">
                          <a:solidFill>
                            <a:schemeClr val="tx1">
                              <a:lumMod val="75000"/>
                              <a:lumOff val="25000"/>
                            </a:schemeClr>
                          </a:solidFill>
                          <a:latin typeface="Univers" panose="020B0503020202020204" pitchFamily="34" charset="0"/>
                        </a:rPr>
                        <a:t>Factor</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1">
                          <a:solidFill>
                            <a:schemeClr val="tx1">
                              <a:lumMod val="75000"/>
                              <a:lumOff val="25000"/>
                            </a:schemeClr>
                          </a:solidFill>
                          <a:latin typeface="Univers" panose="020B0503020202020204" pitchFamily="34" charset="0"/>
                        </a:rPr>
                        <a:t>Restaurant A (score x weighting)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1">
                          <a:solidFill>
                            <a:schemeClr val="tx1">
                              <a:lumMod val="75000"/>
                              <a:lumOff val="25000"/>
                            </a:schemeClr>
                          </a:solidFill>
                          <a:latin typeface="Univers" panose="020B0503020202020204" pitchFamily="34" charset="0"/>
                        </a:rPr>
                        <a:t>Restaurant B (score x weighting)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6095275"/>
                  </a:ext>
                </a:extLst>
              </a:tr>
              <a:tr h="481671">
                <a:tc>
                  <a:txBody>
                    <a:bodyPr/>
                    <a:lstStyle/>
                    <a:p>
                      <a:pPr algn="r"/>
                      <a:r>
                        <a:rPr lang="en-GB" sz="2400" b="1">
                          <a:solidFill>
                            <a:schemeClr val="tx1">
                              <a:lumMod val="75000"/>
                              <a:lumOff val="25000"/>
                            </a:schemeClr>
                          </a:solidFill>
                          <a:latin typeface="Univers" panose="020B0503020202020204" pitchFamily="34" charset="0"/>
                        </a:rPr>
                        <a:t>Taste</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4 x 4 = 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2 x 4 = 8</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3896909"/>
                  </a:ext>
                </a:extLst>
              </a:tr>
              <a:tr h="481671">
                <a:tc>
                  <a:txBody>
                    <a:bodyPr/>
                    <a:lstStyle/>
                    <a:p>
                      <a:pPr algn="r"/>
                      <a:r>
                        <a:rPr lang="en-GB" sz="2400" b="1">
                          <a:solidFill>
                            <a:schemeClr val="tx1">
                              <a:lumMod val="75000"/>
                              <a:lumOff val="25000"/>
                            </a:schemeClr>
                          </a:solidFill>
                          <a:latin typeface="Univers" panose="020B0503020202020204" pitchFamily="34" charset="0"/>
                        </a:rPr>
                        <a:t>Quantity</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3 x 3 = 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4 x 3 = 12</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526123"/>
                  </a:ext>
                </a:extLst>
              </a:tr>
              <a:tr h="481671">
                <a:tc>
                  <a:txBody>
                    <a:bodyPr/>
                    <a:lstStyle/>
                    <a:p>
                      <a:pPr algn="r"/>
                      <a:r>
                        <a:rPr lang="en-GB" sz="2400" b="1">
                          <a:solidFill>
                            <a:schemeClr val="tx1">
                              <a:lumMod val="75000"/>
                              <a:lumOff val="25000"/>
                            </a:schemeClr>
                          </a:solidFill>
                          <a:latin typeface="Univers" panose="020B0503020202020204" pitchFamily="34" charset="0"/>
                        </a:rPr>
                        <a:t>Atmosphere</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3 x 2 =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3 x 2 = 6</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4173107"/>
                  </a:ext>
                </a:extLst>
              </a:tr>
              <a:tr h="481671">
                <a:tc>
                  <a:txBody>
                    <a:bodyPr/>
                    <a:lstStyle/>
                    <a:p>
                      <a:pPr algn="r"/>
                      <a:r>
                        <a:rPr lang="en-GB" sz="2400" b="1">
                          <a:solidFill>
                            <a:schemeClr val="tx1">
                              <a:lumMod val="75000"/>
                              <a:lumOff val="25000"/>
                            </a:schemeClr>
                          </a:solidFill>
                          <a:latin typeface="Univers" panose="020B0503020202020204" pitchFamily="34" charset="0"/>
                        </a:rPr>
                        <a:t>Price</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3 x 4 = 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4 x 4 = 16</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4314147"/>
                  </a:ext>
                </a:extLst>
              </a:tr>
              <a:tr h="481671">
                <a:tc>
                  <a:txBody>
                    <a:bodyPr/>
                    <a:lstStyle/>
                    <a:p>
                      <a:pPr algn="r"/>
                      <a:r>
                        <a:rPr lang="en-GB" sz="2400" b="1">
                          <a:solidFill>
                            <a:schemeClr val="tx1">
                              <a:lumMod val="75000"/>
                              <a:lumOff val="25000"/>
                            </a:schemeClr>
                          </a:solidFill>
                          <a:latin typeface="Univers" panose="020B0503020202020204" pitchFamily="34" charset="0"/>
                        </a:rPr>
                        <a:t>Service</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4 x 2 = 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2 x 2 = 4</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3915971"/>
                  </a:ext>
                </a:extLst>
              </a:tr>
              <a:tr h="481671">
                <a:tc>
                  <a:txBody>
                    <a:bodyPr/>
                    <a:lstStyle/>
                    <a:p>
                      <a:pPr algn="r"/>
                      <a:r>
                        <a:rPr lang="en-GB" sz="2400" b="1">
                          <a:solidFill>
                            <a:schemeClr val="tx1">
                              <a:lumMod val="75000"/>
                              <a:lumOff val="25000"/>
                            </a:schemeClr>
                          </a:solidFill>
                          <a:latin typeface="Univers" panose="020B0503020202020204" pitchFamily="34" charset="0"/>
                        </a:rPr>
                        <a:t>Can bring the dog</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1 x 5 =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a:solidFill>
                            <a:schemeClr val="tx1">
                              <a:lumMod val="75000"/>
                              <a:lumOff val="25000"/>
                            </a:schemeClr>
                          </a:solidFill>
                          <a:latin typeface="Univers" panose="020B0503020202020204" pitchFamily="34" charset="0"/>
                        </a:rPr>
                        <a:t>5 x 5 = 25</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82543754"/>
                  </a:ext>
                </a:extLst>
              </a:tr>
              <a:tr h="481671">
                <a:tc>
                  <a:txBody>
                    <a:bodyPr/>
                    <a:lstStyle/>
                    <a:p>
                      <a:pPr algn="r"/>
                      <a:r>
                        <a:rPr lang="en-GB" sz="2400" b="1">
                          <a:solidFill>
                            <a:schemeClr val="tx1">
                              <a:lumMod val="75000"/>
                              <a:lumOff val="25000"/>
                            </a:schemeClr>
                          </a:solidFill>
                          <a:latin typeface="Univers" panose="020B0503020202020204" pitchFamily="34" charset="0"/>
                        </a:rPr>
                        <a:t>TOTAL</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1" dirty="0">
                          <a:solidFill>
                            <a:schemeClr val="tx1">
                              <a:lumMod val="75000"/>
                              <a:lumOff val="25000"/>
                            </a:schemeClr>
                          </a:solidFill>
                          <a:latin typeface="Univers" panose="020B0503020202020204" pitchFamily="34" charset="0"/>
                        </a:rPr>
                        <a:t>56</a:t>
                      </a:r>
                      <a:endParaRPr lang="en-GB" sz="2400" b="1" dirty="0">
                        <a:solidFill>
                          <a:schemeClr val="tx1">
                            <a:lumMod val="75000"/>
                            <a:lumOff val="25000"/>
                          </a:schemeClr>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800" b="1" dirty="0">
                          <a:solidFill>
                            <a:schemeClr val="tx1">
                              <a:lumMod val="75000"/>
                              <a:lumOff val="25000"/>
                            </a:schemeClr>
                          </a:solidFill>
                          <a:latin typeface="Univers" panose="020B0503020202020204" pitchFamily="34" charset="0"/>
                        </a:rPr>
                        <a:t>71</a:t>
                      </a:r>
                      <a:endParaRPr lang="en-GB" sz="2400" b="1" dirty="0">
                        <a:solidFill>
                          <a:schemeClr val="tx1">
                            <a:lumMod val="75000"/>
                            <a:lumOff val="25000"/>
                          </a:schemeClr>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66245277"/>
                  </a:ext>
                </a:extLst>
              </a:tr>
            </a:tbl>
          </a:graphicData>
        </a:graphic>
      </p:graphicFrame>
    </p:spTree>
    <p:extLst>
      <p:ext uri="{BB962C8B-B14F-4D97-AF65-F5344CB8AC3E}">
        <p14:creationId xmlns:p14="http://schemas.microsoft.com/office/powerpoint/2010/main" val="3940487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4F4EBB9D-91AE-BD0D-8A03-7DCAB4519D6A}"/>
              </a:ext>
            </a:extLst>
          </p:cNvPr>
          <p:cNvSpPr/>
          <p:nvPr/>
        </p:nvSpPr>
        <p:spPr>
          <a:xfrm>
            <a:off x="-20548" y="-10274"/>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482F9C4C-4C9E-AF64-7D57-40B021D55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87" y="125197"/>
            <a:ext cx="2516234" cy="686461"/>
          </a:xfrm>
          <a:prstGeom prst="rect">
            <a:avLst/>
          </a:prstGeom>
        </p:spPr>
      </p:pic>
      <p:pic>
        <p:nvPicPr>
          <p:cNvPr id="8" name="Picture 7" descr="A picture containing dog, indoor, mammal, office&#10;&#10;Description automatically generated">
            <a:extLst>
              <a:ext uri="{FF2B5EF4-FFF2-40B4-BE49-F238E27FC236}">
                <a16:creationId xmlns:a16="http://schemas.microsoft.com/office/drawing/2014/main" id="{CFDF9531-8E9E-8B53-A979-C4AA54A6CEB4}"/>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365125"/>
            <a:ext cx="12192000" cy="9144000"/>
          </a:xfrm>
          <a:prstGeom prst="rect">
            <a:avLst/>
          </a:prstGeom>
        </p:spPr>
      </p:pic>
    </p:spTree>
    <p:extLst>
      <p:ext uri="{BB962C8B-B14F-4D97-AF65-F5344CB8AC3E}">
        <p14:creationId xmlns:p14="http://schemas.microsoft.com/office/powerpoint/2010/main" val="301459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4F4EBB9D-91AE-BD0D-8A03-7DCAB4519D6A}"/>
              </a:ext>
            </a:extLst>
          </p:cNvPr>
          <p:cNvSpPr/>
          <p:nvPr/>
        </p:nvSpPr>
        <p:spPr>
          <a:xfrm>
            <a:off x="-20548" y="-10274"/>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482F9C4C-4C9E-AF64-7D57-40B021D55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87" y="125197"/>
            <a:ext cx="2516234" cy="686461"/>
          </a:xfrm>
          <a:prstGeom prst="rect">
            <a:avLst/>
          </a:prstGeom>
        </p:spPr>
      </p:pic>
      <p:sp>
        <p:nvSpPr>
          <p:cNvPr id="3" name="Rectangle 2">
            <a:extLst>
              <a:ext uri="{FF2B5EF4-FFF2-40B4-BE49-F238E27FC236}">
                <a16:creationId xmlns:a16="http://schemas.microsoft.com/office/drawing/2014/main" id="{8F451A35-7CC9-A402-CDDA-365AC8EF65C1}"/>
              </a:ext>
            </a:extLst>
          </p:cNvPr>
          <p:cNvSpPr/>
          <p:nvPr/>
        </p:nvSpPr>
        <p:spPr>
          <a:xfrm>
            <a:off x="838200" y="1051586"/>
            <a:ext cx="10684042" cy="5001369"/>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44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EXERCISE: Define and apply a library sustainability index</a:t>
            </a: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800" b="0" i="0" u="none" strike="noStrike" kern="1200" cap="none" spc="0" normalizeH="0" baseline="0" dirty="0">
                <a:ln>
                  <a:noFill/>
                </a:ln>
                <a:effectLst/>
                <a:uLnTx/>
                <a:uFillTx/>
                <a:latin typeface="Univers"/>
                <a:cs typeface="Calibri"/>
              </a:rPr>
              <a:t>Brainstorm the ingredients of sustainability</a:t>
            </a:r>
            <a:endParaRPr lang="en-GB" sz="2800" b="0" i="0" u="none" strike="noStrike" kern="1200" cap="none" spc="0" normalizeH="0" baseline="0" dirty="0">
              <a:ln>
                <a:noFill/>
              </a:ln>
              <a:effectLst/>
              <a:uLnTx/>
              <a:uFillTx/>
              <a:latin typeface="Univers"/>
              <a:cs typeface="Calibri"/>
            </a:endParaRP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800" b="0" i="0" u="none" strike="noStrike" kern="1200" cap="none" spc="0" normalizeH="0" baseline="0" dirty="0">
                <a:ln>
                  <a:noFill/>
                </a:ln>
                <a:effectLst/>
                <a:uLnTx/>
                <a:uFillTx/>
                <a:latin typeface="Univers"/>
                <a:cs typeface="Calibri"/>
              </a:rPr>
              <a:t>Combine your ideas to get to 4-8 in total</a:t>
            </a:r>
            <a:endParaRPr lang="en-GB" sz="2800" b="0" i="0" u="none" strike="noStrike" kern="1200" cap="none" spc="0" normalizeH="0" baseline="0" dirty="0">
              <a:ln>
                <a:noFill/>
              </a:ln>
              <a:effectLst/>
              <a:uLnTx/>
              <a:uFillTx/>
              <a:latin typeface="Univers"/>
              <a:cs typeface="Calibri"/>
            </a:endParaRP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800" b="0" i="0" u="none" strike="noStrike" kern="1200" cap="none" spc="0" normalizeH="0" baseline="0" dirty="0">
                <a:ln>
                  <a:noFill/>
                </a:ln>
                <a:effectLst/>
                <a:uLnTx/>
                <a:uFillTx/>
                <a:latin typeface="Univers"/>
                <a:cs typeface="Calibri"/>
              </a:rPr>
              <a:t>Assign weightings of 1-5 to these factors</a:t>
            </a:r>
            <a:endParaRPr lang="en-GB" sz="2800" b="0" i="0" u="none" strike="noStrike" kern="1200" cap="none" spc="0" normalizeH="0" baseline="0" dirty="0">
              <a:ln>
                <a:noFill/>
              </a:ln>
              <a:effectLst/>
              <a:uLnTx/>
              <a:uFillTx/>
              <a:latin typeface="Univers"/>
              <a:cs typeface="Calibri"/>
            </a:endParaRP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800" b="0" i="0" u="none" strike="noStrike" kern="1200" cap="none" spc="0" normalizeH="0" baseline="0" dirty="0">
                <a:ln>
                  <a:noFill/>
                </a:ln>
                <a:effectLst/>
                <a:uLnTx/>
                <a:uFillTx/>
                <a:latin typeface="Univers"/>
                <a:cs typeface="Calibri"/>
              </a:rPr>
              <a:t>Score your national field, and the region on each factor (1-5), and multiply by the weightings</a:t>
            </a:r>
            <a:endParaRPr lang="en-GB" sz="2800" b="0" i="0" u="none" strike="noStrike" kern="1200" cap="none" spc="0" normalizeH="0" baseline="0" dirty="0">
              <a:ln>
                <a:noFill/>
              </a:ln>
              <a:effectLst/>
              <a:uLnTx/>
              <a:uFillTx/>
              <a:latin typeface="Univers"/>
              <a:cs typeface="Calibri"/>
            </a:endParaRP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800" b="0" i="0" u="none" strike="noStrike" kern="1200" cap="none" spc="0" normalizeH="0" baseline="0" dirty="0">
                <a:ln>
                  <a:noFill/>
                </a:ln>
                <a:effectLst/>
                <a:uLnTx/>
                <a:uFillTx/>
                <a:latin typeface="Univers"/>
                <a:cs typeface="Calibri"/>
              </a:rPr>
              <a:t>Discuss your findings and what they mean</a:t>
            </a:r>
          </a:p>
          <a:p>
            <a:pPr marL="571500" indent="-571500">
              <a:spcAft>
                <a:spcPts val="600"/>
              </a:spcAft>
              <a:buFont typeface="Arial" panose="020B0604020202020204" pitchFamily="34" charset="0"/>
              <a:buChar char="•"/>
              <a:defRPr/>
            </a:pPr>
            <a:r>
              <a:rPr lang="en-GB" sz="2800" dirty="0">
                <a:latin typeface="Univers"/>
                <a:cs typeface="Calibri"/>
              </a:rPr>
              <a:t>Use the sheets handed out to you!</a:t>
            </a:r>
          </a:p>
        </p:txBody>
      </p:sp>
      <p:pic>
        <p:nvPicPr>
          <p:cNvPr id="7" name="Picture 6">
            <a:extLst>
              <a:ext uri="{FF2B5EF4-FFF2-40B4-BE49-F238E27FC236}">
                <a16:creationId xmlns:a16="http://schemas.microsoft.com/office/drawing/2014/main" id="{14BB5685-933F-C470-515C-731ECF41FB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01955" y="5068357"/>
            <a:ext cx="1483283" cy="1483283"/>
          </a:xfrm>
          <a:prstGeom prst="rect">
            <a:avLst/>
          </a:prstGeom>
        </p:spPr>
      </p:pic>
    </p:spTree>
    <p:extLst>
      <p:ext uri="{BB962C8B-B14F-4D97-AF65-F5344CB8AC3E}">
        <p14:creationId xmlns:p14="http://schemas.microsoft.com/office/powerpoint/2010/main" val="1014302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a:extLst>
              <a:ext uri="{FF2B5EF4-FFF2-40B4-BE49-F238E27FC236}">
                <a16:creationId xmlns:a16="http://schemas.microsoft.com/office/drawing/2014/main" id="{8F451A35-7CC9-A402-CDDA-365AC8EF65C1}"/>
              </a:ext>
            </a:extLst>
          </p:cNvPr>
          <p:cNvSpPr/>
          <p:nvPr/>
        </p:nvSpPr>
        <p:spPr>
          <a:xfrm>
            <a:off x="1109579" y="2411413"/>
            <a:ext cx="3876842" cy="175432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5400" b="1" i="0" u="none" strike="noStrike" kern="1200" cap="none" spc="0" normalizeH="0" baseline="0" dirty="0">
                <a:ln>
                  <a:noFill/>
                </a:ln>
                <a:solidFill>
                  <a:prstClr val="black">
                    <a:lumMod val="75000"/>
                    <a:lumOff val="25000"/>
                  </a:prstClr>
                </a:solidFill>
                <a:effectLst/>
                <a:uLnTx/>
                <a:uFillTx/>
                <a:latin typeface="Univers Condensed" panose="020B0506020202050204" pitchFamily="34" charset="0"/>
                <a:ea typeface="+mn-ea"/>
                <a:cs typeface="Calibri" panose="020F0502020204030204" pitchFamily="34" charset="0"/>
              </a:rPr>
              <a:t>Share your findings!</a:t>
            </a:r>
            <a:endParaRPr kumimoji="0" lang="en-GB" sz="4000" b="0" i="0" u="none" strike="noStrike" kern="1200" cap="none" spc="0" normalizeH="0" baseline="0" dirty="0">
              <a:ln>
                <a:noFill/>
              </a:ln>
              <a:solidFill>
                <a:prstClr val="black">
                  <a:lumMod val="75000"/>
                  <a:lumOff val="25000"/>
                </a:prstClr>
              </a:solidFill>
              <a:effectLst/>
              <a:uLnTx/>
              <a:uFillTx/>
              <a:latin typeface="Univers" panose="020B0503020202020204" pitchFamily="34" charset="0"/>
              <a:ea typeface="+mn-ea"/>
              <a:cs typeface="Calibri" panose="020F0502020204030204" pitchFamily="34" charset="0"/>
            </a:endParaRPr>
          </a:p>
        </p:txBody>
      </p:sp>
      <p:pic>
        <p:nvPicPr>
          <p:cNvPr id="6" name="Picture 5" descr="A close-up of a light bulb&#10;&#10;Description automatically generated with medium confidence">
            <a:extLst>
              <a:ext uri="{FF2B5EF4-FFF2-40B4-BE49-F238E27FC236}">
                <a16:creationId xmlns:a16="http://schemas.microsoft.com/office/drawing/2014/main" id="{0CEF9841-D053-A3B7-654C-B6B2C0ACA097}"/>
              </a:ext>
            </a:extLst>
          </p:cNvPr>
          <p:cNvPicPr>
            <a:picLocks noChangeAspect="1"/>
          </p:cNvPicPr>
          <p:nvPr/>
        </p:nvPicPr>
        <p:blipFill rotWithShape="1">
          <a:blip r:embed="rId3">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7" name="TextBox 6">
            <a:extLst>
              <a:ext uri="{FF2B5EF4-FFF2-40B4-BE49-F238E27FC236}">
                <a16:creationId xmlns:a16="http://schemas.microsoft.com/office/drawing/2014/main" id="{B8755A6B-3664-2106-76D4-60040E8313AF}"/>
              </a:ext>
            </a:extLst>
          </p:cNvPr>
          <p:cNvSpPr txBox="1"/>
          <p:nvPr/>
        </p:nvSpPr>
        <p:spPr>
          <a:xfrm>
            <a:off x="6248400" y="6051501"/>
            <a:ext cx="2273300"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Matt Botsford on </a:t>
            </a:r>
            <a:r>
              <a:rPr kumimoji="0" lang="en-GB" sz="110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unsplash.com/photos/OKLqGsCT8qs</a:t>
            </a:r>
          </a:p>
        </p:txBody>
      </p:sp>
    </p:spTree>
    <p:extLst>
      <p:ext uri="{BB962C8B-B14F-4D97-AF65-F5344CB8AC3E}">
        <p14:creationId xmlns:p14="http://schemas.microsoft.com/office/powerpoint/2010/main" val="2675078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TextBox 2">
            <a:extLst>
              <a:ext uri="{FF2B5EF4-FFF2-40B4-BE49-F238E27FC236}">
                <a16:creationId xmlns:a16="http://schemas.microsoft.com/office/drawing/2014/main" id="{34C27579-2273-E07C-A5A1-1BBC2D140A5D}"/>
              </a:ext>
            </a:extLst>
          </p:cNvPr>
          <p:cNvSpPr txBox="1"/>
          <p:nvPr/>
        </p:nvSpPr>
        <p:spPr>
          <a:xfrm>
            <a:off x="1120696" y="2750849"/>
            <a:ext cx="8860971"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1" i="0" u="none" strike="noStrike" kern="1200" cap="none" spc="0" normalizeH="0" baseline="0" noProof="0">
                <a:ln>
                  <a:noFill/>
                </a:ln>
                <a:solidFill>
                  <a:schemeClr val="tx1">
                    <a:lumMod val="75000"/>
                    <a:lumOff val="25000"/>
                  </a:schemeClr>
                </a:solidFill>
                <a:effectLst/>
                <a:uLnTx/>
                <a:uFillTx/>
                <a:latin typeface="Univers Condensed"/>
                <a:ea typeface="+mn-ea"/>
                <a:cs typeface="+mn-cs"/>
              </a:rPr>
              <a:t>Practicing Advocacy Skills</a:t>
            </a:r>
          </a:p>
        </p:txBody>
      </p:sp>
      <p:pic>
        <p:nvPicPr>
          <p:cNvPr id="6" name="Picture 5" descr="Icon&#10;&#10;Description automatically generated">
            <a:extLst>
              <a:ext uri="{FF2B5EF4-FFF2-40B4-BE49-F238E27FC236}">
                <a16:creationId xmlns:a16="http://schemas.microsoft.com/office/drawing/2014/main" id="{9F1308BB-720D-BB3D-9767-0035EA81BF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2245" y="4364217"/>
            <a:ext cx="1881555" cy="1881555"/>
          </a:xfrm>
          <a:prstGeom prst="rect">
            <a:avLst/>
          </a:prstGeom>
        </p:spPr>
      </p:pic>
    </p:spTree>
    <p:extLst>
      <p:ext uri="{BB962C8B-B14F-4D97-AF65-F5344CB8AC3E}">
        <p14:creationId xmlns:p14="http://schemas.microsoft.com/office/powerpoint/2010/main" val="1465565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Title 1">
            <a:extLst>
              <a:ext uri="{FF2B5EF4-FFF2-40B4-BE49-F238E27FC236}">
                <a16:creationId xmlns:a16="http://schemas.microsoft.com/office/drawing/2014/main" id="{E4D164F6-6FE5-4C40-8BB3-8B690545E254}"/>
              </a:ext>
            </a:extLst>
          </p:cNvPr>
          <p:cNvSpPr txBox="1">
            <a:spLocks/>
          </p:cNvSpPr>
          <p:nvPr/>
        </p:nvSpPr>
        <p:spPr>
          <a:xfrm>
            <a:off x="838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a:ln>
                  <a:noFill/>
                </a:ln>
                <a:solidFill>
                  <a:prstClr val="black">
                    <a:lumMod val="75000"/>
                    <a:lumOff val="25000"/>
                  </a:prstClr>
                </a:solidFill>
                <a:effectLst/>
                <a:uLnTx/>
                <a:uFillTx/>
                <a:latin typeface="Univers Condensed" panose="020B0506020202050204" pitchFamily="34" charset="0"/>
                <a:ea typeface="+mj-ea"/>
                <a:cs typeface="+mj-cs"/>
              </a:rPr>
              <a:t>Coffee Break</a:t>
            </a:r>
            <a:endParaRPr kumimoji="0" lang="es-AR" sz="6000" b="0" i="0" u="none" strike="noStrike" kern="1200" cap="none" spc="0" normalizeH="0" baseline="0" noProof="0">
              <a:ln>
                <a:noFill/>
              </a:ln>
              <a:solidFill>
                <a:prstClr val="black">
                  <a:lumMod val="75000"/>
                  <a:lumOff val="25000"/>
                </a:prstClr>
              </a:solidFill>
              <a:effectLst/>
              <a:uLnTx/>
              <a:uFillTx/>
              <a:latin typeface="Century Gothic" panose="020B0502020202020204" pitchFamily="34" charset="0"/>
              <a:ea typeface="+mj-ea"/>
              <a:cs typeface="+mj-cs"/>
            </a:endParaRPr>
          </a:p>
        </p:txBody>
      </p:sp>
      <p:pic>
        <p:nvPicPr>
          <p:cNvPr id="6" name="Picture 5" descr="A large pile of coffee beans&#10;&#10;Description automatically generated">
            <a:extLst>
              <a:ext uri="{FF2B5EF4-FFF2-40B4-BE49-F238E27FC236}">
                <a16:creationId xmlns:a16="http://schemas.microsoft.com/office/drawing/2014/main" id="{13837F6A-012F-20D0-7BE1-0644BEE75829}"/>
              </a:ext>
            </a:extLst>
          </p:cNvPr>
          <p:cNvPicPr>
            <a:picLocks noChangeAspect="1"/>
          </p:cNvPicPr>
          <p:nvPr/>
        </p:nvPicPr>
        <p:blipFill rotWithShape="1">
          <a:blip r:embed="rId3">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8" name="TextBox 7">
            <a:extLst>
              <a:ext uri="{FF2B5EF4-FFF2-40B4-BE49-F238E27FC236}">
                <a16:creationId xmlns:a16="http://schemas.microsoft.com/office/drawing/2014/main" id="{F474795F-9351-6C22-2451-C2834618F8BB}"/>
              </a:ext>
            </a:extLst>
          </p:cNvPr>
          <p:cNvSpPr txBox="1"/>
          <p:nvPr/>
        </p:nvSpPr>
        <p:spPr>
          <a:xfrm>
            <a:off x="3733800" y="5538768"/>
            <a:ext cx="2273300" cy="95410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by Mike Kenneally on </a:t>
            </a:r>
            <a:r>
              <a:rPr kumimoji="0" lang="en-GB" sz="140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Unsplash</a:t>
            </a:r>
            <a:r>
              <a:rPr kumimoji="0" lang="en-GB" sz="14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unsplash.com/photos/TD4DBagg2wE</a:t>
            </a:r>
          </a:p>
        </p:txBody>
      </p:sp>
    </p:spTree>
    <p:extLst>
      <p:ext uri="{BB962C8B-B14F-4D97-AF65-F5344CB8AC3E}">
        <p14:creationId xmlns:p14="http://schemas.microsoft.com/office/powerpoint/2010/main" val="906935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TextBox 2">
            <a:extLst>
              <a:ext uri="{FF2B5EF4-FFF2-40B4-BE49-F238E27FC236}">
                <a16:creationId xmlns:a16="http://schemas.microsoft.com/office/drawing/2014/main" id="{34C27579-2273-E07C-A5A1-1BBC2D140A5D}"/>
              </a:ext>
            </a:extLst>
          </p:cNvPr>
          <p:cNvSpPr txBox="1"/>
          <p:nvPr/>
        </p:nvSpPr>
        <p:spPr>
          <a:xfrm>
            <a:off x="838200" y="2055813"/>
            <a:ext cx="9473688"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66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Welcome back!</a:t>
            </a:r>
          </a:p>
        </p:txBody>
      </p:sp>
    </p:spTree>
    <p:extLst>
      <p:ext uri="{BB962C8B-B14F-4D97-AF65-F5344CB8AC3E}">
        <p14:creationId xmlns:p14="http://schemas.microsoft.com/office/powerpoint/2010/main" val="4251475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TextBox 2">
            <a:extLst>
              <a:ext uri="{FF2B5EF4-FFF2-40B4-BE49-F238E27FC236}">
                <a16:creationId xmlns:a16="http://schemas.microsoft.com/office/drawing/2014/main" id="{34C27579-2273-E07C-A5A1-1BBC2D140A5D}"/>
              </a:ext>
            </a:extLst>
          </p:cNvPr>
          <p:cNvSpPr txBox="1"/>
          <p:nvPr/>
        </p:nvSpPr>
        <p:spPr>
          <a:xfrm>
            <a:off x="1038227" y="2055813"/>
            <a:ext cx="9473688"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60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From Priorities to Plans: Defining Impactful Actions</a:t>
            </a:r>
          </a:p>
        </p:txBody>
      </p:sp>
      <p:pic>
        <p:nvPicPr>
          <p:cNvPr id="6" name="Picture 5" descr="Icon&#10;&#10;Description automatically generated">
            <a:extLst>
              <a:ext uri="{FF2B5EF4-FFF2-40B4-BE49-F238E27FC236}">
                <a16:creationId xmlns:a16="http://schemas.microsoft.com/office/drawing/2014/main" id="{DD107CDE-C42D-5626-B6A4-EE3D8D68C8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6567" y="4359930"/>
            <a:ext cx="1938992" cy="1938992"/>
          </a:xfrm>
          <a:prstGeom prst="rect">
            <a:avLst/>
          </a:prstGeom>
        </p:spPr>
      </p:pic>
    </p:spTree>
    <p:extLst>
      <p:ext uri="{BB962C8B-B14F-4D97-AF65-F5344CB8AC3E}">
        <p14:creationId xmlns:p14="http://schemas.microsoft.com/office/powerpoint/2010/main" val="139038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a:extLst>
              <a:ext uri="{FF2B5EF4-FFF2-40B4-BE49-F238E27FC236}">
                <a16:creationId xmlns:a16="http://schemas.microsoft.com/office/drawing/2014/main" id="{8F451A35-7CC9-A402-CDDA-365AC8EF65C1}"/>
              </a:ext>
            </a:extLst>
          </p:cNvPr>
          <p:cNvSpPr/>
          <p:nvPr/>
        </p:nvSpPr>
        <p:spPr>
          <a:xfrm>
            <a:off x="936171" y="2510272"/>
            <a:ext cx="10324814" cy="1569660"/>
          </a:xfrm>
          <a:prstGeom prst="rect">
            <a:avLst/>
          </a:prstGeom>
        </p:spPr>
        <p:txBody>
          <a:bodyPr wrap="square" lIns="91440" tIns="45720" rIns="91440" bIns="45720" anchor="t">
            <a:spAutoFit/>
          </a:bodyPr>
          <a:lstStyle/>
          <a:p>
            <a:pPr>
              <a:spcAft>
                <a:spcPts val="1200"/>
              </a:spcAft>
              <a:defRPr/>
            </a:pPr>
            <a:r>
              <a:rPr lang="en-GB" sz="3200" b="1" dirty="0">
                <a:solidFill>
                  <a:schemeClr val="tx1">
                    <a:lumMod val="75000"/>
                    <a:lumOff val="25000"/>
                  </a:schemeClr>
                </a:solidFill>
                <a:latin typeface="Univers Condensed"/>
                <a:cs typeface="Calibri"/>
              </a:rPr>
              <a:t>Through your library sustainability indexes, you have an idea of where you may need to act in order to maximise library sustainability... now to define actions  </a:t>
            </a:r>
            <a:endParaRPr kumimoji="0" lang="en-GB" sz="3200" b="1" i="0" u="none" strike="noStrike" kern="1200" cap="none" spc="0" normalizeH="0" baseline="0" dirty="0">
              <a:ln>
                <a:noFill/>
              </a:ln>
              <a:solidFill>
                <a:schemeClr val="tx1">
                  <a:lumMod val="75000"/>
                  <a:lumOff val="25000"/>
                </a:schemeClr>
              </a:solidFill>
              <a:effectLst/>
              <a:uLnTx/>
              <a:uFillTx/>
              <a:latin typeface="Univers" panose="020B0503020202020204" pitchFamily="34" charset="0"/>
              <a:ea typeface="+mn-ea"/>
              <a:cs typeface="Calibri" panose="020F0502020204030204" pitchFamily="34" charset="0"/>
            </a:endParaRPr>
          </a:p>
        </p:txBody>
      </p:sp>
    </p:spTree>
    <p:extLst>
      <p:ext uri="{BB962C8B-B14F-4D97-AF65-F5344CB8AC3E}">
        <p14:creationId xmlns:p14="http://schemas.microsoft.com/office/powerpoint/2010/main" val="3196678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774699" y="1008710"/>
            <a:ext cx="106426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How to define an effective action</a:t>
            </a:r>
          </a:p>
        </p:txBody>
      </p:sp>
      <p:pic>
        <p:nvPicPr>
          <p:cNvPr id="7" name="Picture 6" descr="A close up of a card&#10;&#10;Description automatically generated">
            <a:extLst>
              <a:ext uri="{FF2B5EF4-FFF2-40B4-BE49-F238E27FC236}">
                <a16:creationId xmlns:a16="http://schemas.microsoft.com/office/drawing/2014/main" id="{2F5B8899-3E29-5585-2571-3597394CD1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9687" y="2055813"/>
            <a:ext cx="5632625" cy="3755084"/>
          </a:xfrm>
          <a:prstGeom prst="rect">
            <a:avLst/>
          </a:prstGeom>
        </p:spPr>
      </p:pic>
    </p:spTree>
    <p:extLst>
      <p:ext uri="{BB962C8B-B14F-4D97-AF65-F5344CB8AC3E}">
        <p14:creationId xmlns:p14="http://schemas.microsoft.com/office/powerpoint/2010/main" val="2603833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0366"/>
            <a:ext cx="10642600" cy="32316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S = Specific</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What action will you take?</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What are you trying to accomplish? Why?</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Who needs to be involved?</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Where and when does it need to happen?</a:t>
            </a:r>
            <a:endParaRPr kumimoji="0" lang="en-US" sz="32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
        <p:nvSpPr>
          <p:cNvPr id="7" name="Rectangle: Rounded Corners 6">
            <a:extLst>
              <a:ext uri="{FF2B5EF4-FFF2-40B4-BE49-F238E27FC236}">
                <a16:creationId xmlns:a16="http://schemas.microsoft.com/office/drawing/2014/main" id="{6A29A472-189C-B45B-3F46-47B9DEB78893}"/>
              </a:ext>
            </a:extLst>
          </p:cNvPr>
          <p:cNvSpPr/>
          <p:nvPr/>
        </p:nvSpPr>
        <p:spPr>
          <a:xfrm>
            <a:off x="9218195" y="841064"/>
            <a:ext cx="2261937" cy="5319883"/>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Develop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Coordinate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Manage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Support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Upgrade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Create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Implement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Produce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Provide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Maintain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Oversee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Plan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Evaluate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Engage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a:t>
            </a:r>
          </a:p>
        </p:txBody>
      </p:sp>
    </p:spTree>
    <p:extLst>
      <p:ext uri="{BB962C8B-B14F-4D97-AF65-F5344CB8AC3E}">
        <p14:creationId xmlns:p14="http://schemas.microsoft.com/office/powerpoint/2010/main" val="16817231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901210"/>
            <a:ext cx="10642600"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M = Measurable</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What does success of the action will look like?</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What data and evidence will measure the goal?</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How much? How well?</a:t>
            </a:r>
            <a:endParaRPr kumimoji="0" lang="en-US" sz="32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pic>
        <p:nvPicPr>
          <p:cNvPr id="8" name="Picture 7" descr="Icon&#10;&#10;Description automatically generated">
            <a:extLst>
              <a:ext uri="{FF2B5EF4-FFF2-40B4-BE49-F238E27FC236}">
                <a16:creationId xmlns:a16="http://schemas.microsoft.com/office/drawing/2014/main" id="{9707B032-E8FA-718C-8DC5-40373E8B49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2350" y="4697055"/>
            <a:ext cx="1471450" cy="1471450"/>
          </a:xfrm>
          <a:prstGeom prst="rect">
            <a:avLst/>
          </a:prstGeom>
        </p:spPr>
      </p:pic>
    </p:spTree>
    <p:extLst>
      <p:ext uri="{BB962C8B-B14F-4D97-AF65-F5344CB8AC3E}">
        <p14:creationId xmlns:p14="http://schemas.microsoft.com/office/powerpoint/2010/main" val="7431710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181939"/>
            <a:ext cx="10642600" cy="418576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A = Achievable</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Is it doable?</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Do you have the necessary skills, resources and tools?</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If not, how can you obtain them?</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Do you have the motivation to achieve the goal?</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Is the amount of effort required feasible with what the action will achieve?</a:t>
            </a:r>
            <a:endParaRPr kumimoji="0" lang="en-US" sz="32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pic>
        <p:nvPicPr>
          <p:cNvPr id="8" name="Picture 7" descr="Icon&#10;&#10;Description automatically generated">
            <a:extLst>
              <a:ext uri="{FF2B5EF4-FFF2-40B4-BE49-F238E27FC236}">
                <a16:creationId xmlns:a16="http://schemas.microsoft.com/office/drawing/2014/main" id="{B9EB7E07-2004-68D9-F4A1-79D6B00448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85456" y="5201035"/>
            <a:ext cx="1460005" cy="1460005"/>
          </a:xfrm>
          <a:prstGeom prst="rect">
            <a:avLst/>
          </a:prstGeom>
        </p:spPr>
      </p:pic>
    </p:spTree>
    <p:extLst>
      <p:ext uri="{BB962C8B-B14F-4D97-AF65-F5344CB8AC3E}">
        <p14:creationId xmlns:p14="http://schemas.microsoft.com/office/powerpoint/2010/main" val="3413879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701453"/>
            <a:ext cx="10642600" cy="26468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R = Relevant</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Who do you need to take this action now?</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How does your action align with other things you do?</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Why is result important for your community, library field?</a:t>
            </a:r>
            <a:endParaRPr kumimoji="0" lang="en-US" sz="32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pic>
        <p:nvPicPr>
          <p:cNvPr id="8" name="Picture 7" descr="Icon&#10;&#10;Description automatically generated">
            <a:extLst>
              <a:ext uri="{FF2B5EF4-FFF2-40B4-BE49-F238E27FC236}">
                <a16:creationId xmlns:a16="http://schemas.microsoft.com/office/drawing/2014/main" id="{792AF940-2B13-184B-3AE7-9E40ED8E1E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1601" y="4614042"/>
            <a:ext cx="1742199" cy="1742199"/>
          </a:xfrm>
          <a:prstGeom prst="rect">
            <a:avLst/>
          </a:prstGeom>
        </p:spPr>
      </p:pic>
    </p:spTree>
    <p:extLst>
      <p:ext uri="{BB962C8B-B14F-4D97-AF65-F5344CB8AC3E}">
        <p14:creationId xmlns:p14="http://schemas.microsoft.com/office/powerpoint/2010/main" val="6628986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701453"/>
            <a:ext cx="10642600" cy="307776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T = Time-bound</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What is the timeframe for accomplishing the goal of the action?</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What are the deadlines and milestones?</a:t>
            </a:r>
          </a:p>
          <a:p>
            <a:pPr marL="571500" marR="0" lvl="0" indent="-5715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Is it realistic?</a:t>
            </a:r>
            <a:endParaRPr kumimoji="0" lang="en-US" sz="32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pic>
        <p:nvPicPr>
          <p:cNvPr id="8" name="Picture 7" descr="Circle&#10;&#10;Description automatically generated with medium confidence">
            <a:extLst>
              <a:ext uri="{FF2B5EF4-FFF2-40B4-BE49-F238E27FC236}">
                <a16:creationId xmlns:a16="http://schemas.microsoft.com/office/drawing/2014/main" id="{E684625D-E29D-66F6-BDD9-8C1D8336BF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1352" y="4789983"/>
            <a:ext cx="1529361" cy="1529361"/>
          </a:xfrm>
          <a:prstGeom prst="rect">
            <a:avLst/>
          </a:prstGeom>
        </p:spPr>
      </p:pic>
    </p:spTree>
    <p:extLst>
      <p:ext uri="{BB962C8B-B14F-4D97-AF65-F5344CB8AC3E}">
        <p14:creationId xmlns:p14="http://schemas.microsoft.com/office/powerpoint/2010/main" val="921952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Example 1</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Initial statement:</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1" i="0" u="none" strike="noStrike" kern="1200" cap="none" spc="0" normalizeH="0" baseline="0" noProof="0" dirty="0">
                <a:ln>
                  <a:noFill/>
                </a:ln>
                <a:solidFill>
                  <a:schemeClr val="tx1">
                    <a:lumMod val="75000"/>
                    <a:lumOff val="25000"/>
                  </a:schemeClr>
                </a:solidFill>
                <a:effectLst/>
                <a:uLnTx/>
                <a:uFillTx/>
                <a:latin typeface="Univers" panose="020B0503020202020204" pitchFamily="34" charset="0"/>
                <a:ea typeface="+mn-ea"/>
                <a:cs typeface="+mn-cs"/>
              </a:rPr>
              <a:t>To produce a country profile for the Library Map of the World</a:t>
            </a:r>
            <a:endParaRPr kumimoji="0" lang="en-US" sz="3200" b="1" i="0" u="none" strike="noStrike" kern="1200" cap="none" spc="0" normalizeH="0" baseline="0" noProof="0" dirty="0">
              <a:ln>
                <a:noFill/>
              </a:ln>
              <a:solidFill>
                <a:schemeClr val="tx1">
                  <a:lumMod val="75000"/>
                  <a:lumOff val="25000"/>
                </a:schemeClr>
              </a:solidFill>
              <a:effectLst/>
              <a:uLnTx/>
              <a:uFillTx/>
              <a:latin typeface="Univers" panose="020B0503020202020204" pitchFamily="34" charset="0"/>
              <a:ea typeface="+mn-ea"/>
              <a:cs typeface="+mn-cs"/>
            </a:endParaRPr>
          </a:p>
        </p:txBody>
      </p:sp>
      <p:pic>
        <p:nvPicPr>
          <p:cNvPr id="8" name="Picture 7" descr="Icon&#10;&#10;Description automatically generated">
            <a:extLst>
              <a:ext uri="{FF2B5EF4-FFF2-40B4-BE49-F238E27FC236}">
                <a16:creationId xmlns:a16="http://schemas.microsoft.com/office/drawing/2014/main" id="{88D0C6CA-4F39-7B04-9B49-A70F1CF1BD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99534" y="4584167"/>
            <a:ext cx="1854266" cy="1854266"/>
          </a:xfrm>
          <a:prstGeom prst="rect">
            <a:avLst/>
          </a:prstGeom>
        </p:spPr>
      </p:pic>
    </p:spTree>
    <p:extLst>
      <p:ext uri="{BB962C8B-B14F-4D97-AF65-F5344CB8AC3E}">
        <p14:creationId xmlns:p14="http://schemas.microsoft.com/office/powerpoint/2010/main" val="31552449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3293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1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Specific</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There is no information on the Library Map website about the library environment in my country. I will work together with partners and volunteers to prepare and submit the content by the WLIC 2023</a:t>
            </a:r>
            <a:endParaRPr kumimoji="0" lang="en-US" sz="32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1305476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468C8510-0F81-9E47-93B0-8E48DF6BB6CD}"/>
              </a:ext>
            </a:extLst>
          </p:cNvPr>
          <p:cNvSpPr/>
          <p:nvPr/>
        </p:nvSpPr>
        <p:spPr>
          <a:xfrm>
            <a:off x="-20548" y="-10274"/>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34C27579-2273-E07C-A5A1-1BBC2D140A5D}"/>
              </a:ext>
            </a:extLst>
          </p:cNvPr>
          <p:cNvSpPr txBox="1"/>
          <p:nvPr/>
        </p:nvSpPr>
        <p:spPr>
          <a:xfrm>
            <a:off x="805543" y="1531258"/>
            <a:ext cx="10254342"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mn-cs"/>
              </a:rPr>
              <a:t>Reminder: Our Agenda (Day 2)</a:t>
            </a:r>
            <a:endParaRPr kumimoji="0" lang="en-GB" sz="54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mn-cs"/>
            </a:endParaRPr>
          </a:p>
        </p:txBody>
      </p:sp>
      <p:sp>
        <p:nvSpPr>
          <p:cNvPr id="2" name="TextBox 1">
            <a:extLst>
              <a:ext uri="{FF2B5EF4-FFF2-40B4-BE49-F238E27FC236}">
                <a16:creationId xmlns:a16="http://schemas.microsoft.com/office/drawing/2014/main" id="{14AA8D36-2AEB-429B-080B-D35E04FB5C2C}"/>
              </a:ext>
            </a:extLst>
          </p:cNvPr>
          <p:cNvSpPr txBox="1"/>
          <p:nvPr/>
        </p:nvSpPr>
        <p:spPr>
          <a:xfrm>
            <a:off x="805543" y="2427510"/>
            <a:ext cx="9459951"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marR="0" lvl="0" indent="-285750" algn="l" defTabSz="914400" rtl="0" eaLnBrk="1" fontAlgn="auto" latinLnBrk="0" hangingPunct="1">
              <a:lnSpc>
                <a:spcPct val="100000"/>
              </a:lnSpc>
              <a:spcBef>
                <a:spcPts val="0"/>
              </a:spcBef>
              <a:spcAft>
                <a:spcPts val="1200"/>
              </a:spcAft>
              <a:buClrTx/>
              <a:buSzTx/>
              <a:buFont typeface="Arial"/>
              <a:buChar char="•"/>
              <a:tabLst/>
              <a:defRPr/>
            </a:pPr>
            <a:r>
              <a:rPr kumimoji="0" lang="en-GB" sz="3200" b="0" i="0" u="none" strike="noStrike" kern="1200" cap="none" spc="0" normalizeH="0" baseline="0" noProof="0" dirty="0">
                <a:ln>
                  <a:noFill/>
                </a:ln>
                <a:solidFill>
                  <a:prstClr val="black"/>
                </a:solidFill>
                <a:effectLst/>
                <a:uLnTx/>
                <a:uFillTx/>
                <a:latin typeface="Univers"/>
                <a:ea typeface="Calibri"/>
                <a:cs typeface="Calibri"/>
              </a:rPr>
              <a:t>Reflections on the UN event</a:t>
            </a:r>
          </a:p>
          <a:p>
            <a:pPr marL="285750" marR="0" lvl="0" indent="-285750" algn="l" defTabSz="914400" rtl="0" eaLnBrk="1" fontAlgn="auto" latinLnBrk="0" hangingPunct="1">
              <a:lnSpc>
                <a:spcPct val="100000"/>
              </a:lnSpc>
              <a:spcBef>
                <a:spcPts val="0"/>
              </a:spcBef>
              <a:spcAft>
                <a:spcPts val="1200"/>
              </a:spcAft>
              <a:buClrTx/>
              <a:buSzTx/>
              <a:buFont typeface="Arial"/>
              <a:buChar char="•"/>
              <a:tabLst/>
              <a:defRPr/>
            </a:pPr>
            <a:r>
              <a:rPr kumimoji="0" lang="en-GB" sz="3200" b="0" i="0" u="none" strike="noStrike" kern="1200" cap="none" spc="0" normalizeH="0" baseline="0" noProof="0" dirty="0">
                <a:ln>
                  <a:noFill/>
                </a:ln>
                <a:solidFill>
                  <a:prstClr val="black"/>
                </a:solidFill>
                <a:effectLst/>
                <a:uLnTx/>
                <a:uFillTx/>
                <a:latin typeface="Univers"/>
                <a:ea typeface="Calibri"/>
                <a:cs typeface="Calibri"/>
              </a:rPr>
              <a:t>What do we need to do in our field to ensure sustainability?</a:t>
            </a:r>
          </a:p>
          <a:p>
            <a:pPr marL="285750" marR="0" lvl="0" indent="-285750" algn="l" defTabSz="914400" rtl="0" eaLnBrk="1" fontAlgn="auto" latinLnBrk="0" hangingPunct="1">
              <a:lnSpc>
                <a:spcPct val="100000"/>
              </a:lnSpc>
              <a:spcBef>
                <a:spcPts val="0"/>
              </a:spcBef>
              <a:spcAft>
                <a:spcPts val="1200"/>
              </a:spcAft>
              <a:buClrTx/>
              <a:buSzTx/>
              <a:buFont typeface="Arial"/>
              <a:buChar char="•"/>
              <a:tabLst/>
              <a:defRPr/>
            </a:pPr>
            <a:r>
              <a:rPr kumimoji="0" lang="en-GB" sz="3200" b="0" i="0" u="none" strike="noStrike" kern="1200" cap="none" spc="0" normalizeH="0" baseline="0" noProof="0" dirty="0">
                <a:ln>
                  <a:noFill/>
                </a:ln>
                <a:solidFill>
                  <a:prstClr val="black"/>
                </a:solidFill>
                <a:effectLst/>
                <a:uLnTx/>
                <a:uFillTx/>
                <a:latin typeface="Univers"/>
                <a:ea typeface="Calibri"/>
                <a:cs typeface="Calibri"/>
              </a:rPr>
              <a:t>From priorities to plans</a:t>
            </a:r>
          </a:p>
          <a:p>
            <a:pPr marL="285750" marR="0" lvl="0" indent="-285750" algn="l" defTabSz="914400" rtl="0" eaLnBrk="1" fontAlgn="auto" latinLnBrk="0" hangingPunct="1">
              <a:lnSpc>
                <a:spcPct val="100000"/>
              </a:lnSpc>
              <a:spcBef>
                <a:spcPts val="0"/>
              </a:spcBef>
              <a:spcAft>
                <a:spcPts val="1200"/>
              </a:spcAft>
              <a:buClrTx/>
              <a:buSzTx/>
              <a:buFont typeface="Arial"/>
              <a:buChar char="•"/>
              <a:tabLst/>
              <a:defRPr/>
            </a:pPr>
            <a:r>
              <a:rPr kumimoji="0" lang="en-GB" sz="3200" b="0" i="0" u="none" strike="noStrike" kern="1200" cap="none" spc="0" normalizeH="0" baseline="0" noProof="0" dirty="0">
                <a:ln>
                  <a:noFill/>
                </a:ln>
                <a:solidFill>
                  <a:prstClr val="black"/>
                </a:solidFill>
                <a:effectLst/>
                <a:uLnTx/>
                <a:uFillTx/>
                <a:latin typeface="Univers"/>
                <a:ea typeface="Calibri"/>
                <a:cs typeface="Calibri"/>
              </a:rPr>
              <a:t>Dinner</a:t>
            </a:r>
          </a:p>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Univers"/>
              <a:ea typeface="Calibri"/>
              <a:cs typeface="Calibri"/>
            </a:endParaRPr>
          </a:p>
        </p:txBody>
      </p:sp>
      <p:pic>
        <p:nvPicPr>
          <p:cNvPr id="7" name="Picture 6" descr="Text&#10;&#10;Description automatically generated">
            <a:extLst>
              <a:ext uri="{FF2B5EF4-FFF2-40B4-BE49-F238E27FC236}">
                <a16:creationId xmlns:a16="http://schemas.microsoft.com/office/drawing/2014/main" id="{264F7DA7-5D79-C25F-C5FD-6F1AFE4078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87" y="125197"/>
            <a:ext cx="2516234" cy="686461"/>
          </a:xfrm>
          <a:prstGeom prst="rect">
            <a:avLst/>
          </a:prstGeom>
        </p:spPr>
      </p:pic>
    </p:spTree>
    <p:extLst>
      <p:ext uri="{BB962C8B-B14F-4D97-AF65-F5344CB8AC3E}">
        <p14:creationId xmlns:p14="http://schemas.microsoft.com/office/powerpoint/2010/main" val="42908904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3293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1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Measurable</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Creating content is time consuming, so I want to make sure the content is used. It’d like to have at least 500 visitors to our country profile within 12 months after its launch, to make sure that people are more aware about libraries in my country.</a:t>
            </a:r>
            <a:endParaRPr kumimoji="0" lang="en-US" sz="32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947612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3293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1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Achievable</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Compiling content requires human resources, time and English language skills. I will set up a team of volunteers and students and will manage them to achieve milestones; and I will keep everyone motivated.</a:t>
            </a:r>
            <a:endParaRPr kumimoji="0" lang="en-US" sz="32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4646515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45858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1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Relevant</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The Library map is a hub of information about the library landscape in each country. It is important that my country is represented with up-to-date information, so that our achievements can be seen by stakeholders and inspire other librarians. This aligns with other actions we take to increase visibility of contribution of libraries to the sustainable development.</a:t>
            </a:r>
            <a:endParaRPr kumimoji="0" lang="en-US" sz="32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10819094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1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Time-bound</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In order to be able to submit the content by WLIC 2023, I need to set up a team as soon as possible and hold regular meetings to track progress. In addition, to achieve at least 500 user sessions in one year after launch, we need to think about a communications plan over the year following the launch of the country profile.</a:t>
            </a:r>
            <a:endParaRPr kumimoji="0" lang="en-US" sz="32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26498633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1130300" y="1370504"/>
            <a:ext cx="10642600" cy="45858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To make people more aware about our library field, we will produce the country profile containing comprehensive information. We will prepare content and make sure it is published by WLIC 2023, and through communications, achieves 500 visits within a year.</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1" i="0" u="none" strike="noStrike" kern="1200" cap="none" spc="0" normalizeH="0" baseline="0" noProof="0" dirty="0">
                <a:ln>
                  <a:noFill/>
                </a:ln>
                <a:solidFill>
                  <a:schemeClr val="tx1">
                    <a:lumMod val="75000"/>
                    <a:lumOff val="25000"/>
                  </a:schemeClr>
                </a:solidFill>
                <a:effectLst/>
                <a:uLnTx/>
                <a:uFillTx/>
                <a:latin typeface="Univers" panose="020B0503020202020204" pitchFamily="34" charset="0"/>
                <a:ea typeface="+mn-ea"/>
                <a:cs typeface="+mn-cs"/>
              </a:rPr>
              <a:t>What does success look like?</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Country Profile published by WLIC 2023</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500 visits to our country profile by the end of 2023</a:t>
            </a:r>
            <a:endParaRPr kumimoji="0" lang="en-US"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People will be more aware about our library field</a:t>
            </a:r>
          </a:p>
        </p:txBody>
      </p:sp>
      <p:sp>
        <p:nvSpPr>
          <p:cNvPr id="7" name="TextBox 6">
            <a:extLst>
              <a:ext uri="{FF2B5EF4-FFF2-40B4-BE49-F238E27FC236}">
                <a16:creationId xmlns:a16="http://schemas.microsoft.com/office/drawing/2014/main" id="{49DD0E9A-4BB7-35AD-2B10-A608F41CB3E9}"/>
              </a:ext>
            </a:extLst>
          </p:cNvPr>
          <p:cNvSpPr txBox="1"/>
          <p:nvPr/>
        </p:nvSpPr>
        <p:spPr>
          <a:xfrm>
            <a:off x="3354434" y="185147"/>
            <a:ext cx="106426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Example 1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SMART</a:t>
            </a: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action</a:t>
            </a:r>
          </a:p>
        </p:txBody>
      </p:sp>
    </p:spTree>
    <p:extLst>
      <p:ext uri="{BB962C8B-B14F-4D97-AF65-F5344CB8AC3E}">
        <p14:creationId xmlns:p14="http://schemas.microsoft.com/office/powerpoint/2010/main" val="34201444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30162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Example 2</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Initial statement:</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1" i="0" u="none" strike="noStrike" kern="1200" cap="none" spc="0" normalizeH="0" baseline="0" noProof="0" dirty="0">
                <a:ln>
                  <a:noFill/>
                </a:ln>
                <a:solidFill>
                  <a:schemeClr val="tx1">
                    <a:lumMod val="75000"/>
                    <a:lumOff val="25000"/>
                  </a:schemeClr>
                </a:solidFill>
                <a:effectLst/>
                <a:uLnTx/>
                <a:uFillTx/>
                <a:latin typeface="Univers" panose="020B0503020202020204" pitchFamily="34" charset="0"/>
                <a:ea typeface="+mn-ea"/>
                <a:cs typeface="+mn-cs"/>
              </a:rPr>
              <a:t>To engage with government in preparation of my country’s Voluntary National Review</a:t>
            </a:r>
            <a:endParaRPr kumimoji="0" lang="en-US" sz="3200" b="1" i="0" u="none" strike="noStrike" kern="1200" cap="none" spc="0" normalizeH="0" baseline="0" noProof="0" dirty="0">
              <a:ln>
                <a:noFill/>
              </a:ln>
              <a:solidFill>
                <a:schemeClr val="tx1">
                  <a:lumMod val="75000"/>
                  <a:lumOff val="25000"/>
                </a:schemeClr>
              </a:solidFill>
              <a:effectLst/>
              <a:uLnTx/>
              <a:uFillTx/>
              <a:latin typeface="Univers" panose="020B0503020202020204" pitchFamily="34" charset="0"/>
              <a:ea typeface="+mn-ea"/>
              <a:cs typeface="+mn-cs"/>
            </a:endParaRPr>
          </a:p>
        </p:txBody>
      </p:sp>
      <p:pic>
        <p:nvPicPr>
          <p:cNvPr id="8" name="Picture 7" descr="Icon&#10;&#10;Description automatically generated">
            <a:extLst>
              <a:ext uri="{FF2B5EF4-FFF2-40B4-BE49-F238E27FC236}">
                <a16:creationId xmlns:a16="http://schemas.microsoft.com/office/drawing/2014/main" id="{D757C903-02D2-EDE4-B837-325D8030E0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91145" y="4495346"/>
            <a:ext cx="1818290" cy="1818290"/>
          </a:xfrm>
          <a:prstGeom prst="rect">
            <a:avLst/>
          </a:prstGeom>
        </p:spPr>
      </p:pic>
    </p:spTree>
    <p:extLst>
      <p:ext uri="{BB962C8B-B14F-4D97-AF65-F5344CB8AC3E}">
        <p14:creationId xmlns:p14="http://schemas.microsoft.com/office/powerpoint/2010/main" val="3273675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47397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2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Specific</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The SDGs represent a commitment by governments to promote and report on policies which will favor stronger, fairer, more sustainable growth. We want to engage with government in the preparation of the Voluntary National Review; we want libraries to be mentioned in this report.</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This should lead to better recognition of libraries as key partners in delivering development.</a:t>
            </a:r>
            <a:endParaRPr kumimoji="0" lang="en-US" sz="32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9467623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37240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a:rPr>
              <a:t>SMART action – Example 2 – </a:t>
            </a:r>
            <a:r>
              <a:rPr kumimoji="0" lang="en-US" sz="4800" b="1" i="0" u="none" strike="noStrike" kern="1200" cap="none" spc="0" normalizeH="0" baseline="0" noProof="0" dirty="0">
                <a:ln>
                  <a:noFill/>
                </a:ln>
                <a:solidFill>
                  <a:srgbClr val="2F8662"/>
                </a:solidFill>
                <a:effectLst/>
                <a:uLnTx/>
                <a:uFillTx/>
                <a:latin typeface="Univers Condensed"/>
              </a:rPr>
              <a:t>Measurable</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defTabSz="457200">
              <a:spcAft>
                <a:spcPts val="1200"/>
              </a:spcAft>
              <a:defRPr/>
            </a:pPr>
            <a:r>
              <a:rPr kumimoji="0" lang="en-US" sz="2800" b="0" i="0" u="none" strike="noStrike" kern="1200" cap="none" spc="0" normalizeH="0" baseline="0" noProof="0" dirty="0">
                <a:ln>
                  <a:noFill/>
                </a:ln>
                <a:effectLst/>
                <a:uLnTx/>
                <a:uFillTx/>
                <a:latin typeface="Univers"/>
              </a:rPr>
              <a:t>I want to get libraries mentioned in the VNR at least once in </a:t>
            </a:r>
            <a:r>
              <a:rPr lang="en-US" sz="2800" dirty="0">
                <a:latin typeface="Univers"/>
              </a:rPr>
              <a:t>relation</a:t>
            </a:r>
            <a:r>
              <a:rPr kumimoji="0" lang="en-US" sz="2800" b="0" i="0" u="none" strike="noStrike" kern="1200" cap="none" spc="0" normalizeH="0" baseline="0" noProof="0" dirty="0">
                <a:ln>
                  <a:noFill/>
                </a:ln>
                <a:effectLst/>
                <a:uLnTx/>
                <a:uFillTx/>
                <a:latin typeface="Univers"/>
              </a:rPr>
              <a:t> to the SDGs. I want my association/library to be invited to at least one meeting, </a:t>
            </a:r>
            <a:r>
              <a:rPr lang="en-US" sz="2800" dirty="0">
                <a:latin typeface="Univers"/>
              </a:rPr>
              <a:t>and follow-up online, leading to both opportunities</a:t>
            </a:r>
            <a:r>
              <a:rPr kumimoji="0" lang="en-US" sz="2800" b="0" i="0" u="none" strike="noStrike" kern="1200" cap="none" spc="0" normalizeH="0" baseline="0" noProof="0" dirty="0">
                <a:ln>
                  <a:noFill/>
                </a:ln>
                <a:effectLst/>
                <a:uLnTx/>
                <a:uFillTx/>
                <a:latin typeface="Univers"/>
              </a:rPr>
              <a:t> to input </a:t>
            </a:r>
            <a:r>
              <a:rPr lang="en-US" sz="2800" dirty="0">
                <a:latin typeface="Univers"/>
              </a:rPr>
              <a:t>into</a:t>
            </a:r>
            <a:r>
              <a:rPr kumimoji="0" lang="en-US" sz="2800" b="0" i="0" u="none" strike="noStrike" kern="1200" cap="none" spc="0" normalizeH="0" baseline="0" noProof="0" dirty="0">
                <a:ln>
                  <a:noFill/>
                </a:ln>
                <a:effectLst/>
                <a:uLnTx/>
                <a:uFillTx/>
                <a:latin typeface="Univers"/>
              </a:rPr>
              <a:t> the creation of the official report and </a:t>
            </a:r>
            <a:r>
              <a:rPr lang="en-US" sz="2800" dirty="0">
                <a:latin typeface="Univers"/>
              </a:rPr>
              <a:t>improve</a:t>
            </a:r>
            <a:r>
              <a:rPr kumimoji="0" lang="en-US" sz="2800" b="0" i="0" u="none" strike="noStrike" kern="1200" cap="none" spc="0" normalizeH="0" baseline="0" noProof="0" dirty="0">
                <a:ln>
                  <a:noFill/>
                </a:ln>
                <a:effectLst/>
                <a:uLnTx/>
                <a:uFillTx/>
                <a:latin typeface="Univers"/>
              </a:rPr>
              <a:t> relationships with policy makers.</a:t>
            </a:r>
            <a:endParaRPr kumimoji="0" lang="en-US" sz="3200" b="1" i="0" u="none" strike="noStrike" kern="1200" cap="none" spc="0" normalizeH="0" baseline="0" noProof="0" dirty="0">
              <a:ln>
                <a:noFill/>
              </a:ln>
              <a:effectLst/>
              <a:uLnTx/>
              <a:uFillTx/>
              <a:latin typeface="Univers"/>
            </a:endParaRPr>
          </a:p>
        </p:txBody>
      </p:sp>
    </p:spTree>
    <p:extLst>
      <p:ext uri="{BB962C8B-B14F-4D97-AF65-F5344CB8AC3E}">
        <p14:creationId xmlns:p14="http://schemas.microsoft.com/office/powerpoint/2010/main" val="37626024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37240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2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Achievable</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Governments have engaged to work with all stakeholders, including civil society, to deliver on the SDGs, and libraries are usually seen as friendly. We can use submissions to VNRs, meetings with officials, and cooperation with local UN offices to go further.</a:t>
            </a:r>
            <a:endParaRPr kumimoji="0" lang="en-US" sz="32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39764234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37240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2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Relevant</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The SDGs as a whole are important because governments have committed to taking steps to deliver them, and to report on progress to their peers at the UN. Better recognition of libraries within this context could lead to libraries benefiting from new policies and laws in my country.</a:t>
            </a:r>
            <a:endParaRPr kumimoji="0" lang="en-US" sz="32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1995307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a:extLst>
              <a:ext uri="{FF2B5EF4-FFF2-40B4-BE49-F238E27FC236}">
                <a16:creationId xmlns:a16="http://schemas.microsoft.com/office/drawing/2014/main" id="{8F451A35-7CC9-A402-CDDA-365AC8EF65C1}"/>
              </a:ext>
            </a:extLst>
          </p:cNvPr>
          <p:cNvSpPr/>
          <p:nvPr/>
        </p:nvSpPr>
        <p:spPr>
          <a:xfrm>
            <a:off x="994611" y="2055813"/>
            <a:ext cx="10359189" cy="175432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54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Your takeaways from the event at the UN?</a:t>
            </a:r>
            <a:endParaRPr kumimoji="0" lang="en-GB" sz="4000" b="0" i="0" u="none" strike="noStrike" kern="1200" cap="none" spc="0" normalizeH="0" baseline="0" dirty="0">
              <a:ln>
                <a:noFill/>
              </a:ln>
              <a:solidFill>
                <a:schemeClr val="tx1">
                  <a:lumMod val="75000"/>
                  <a:lumOff val="25000"/>
                </a:schemeClr>
              </a:solidFill>
              <a:effectLst/>
              <a:uLnTx/>
              <a:uFillTx/>
              <a:latin typeface="Univers" panose="020B0503020202020204" pitchFamily="34" charset="0"/>
              <a:ea typeface="+mn-ea"/>
              <a:cs typeface="Calibri" panose="020F0502020204030204" pitchFamily="34" charset="0"/>
            </a:endParaRPr>
          </a:p>
        </p:txBody>
      </p:sp>
      <p:pic>
        <p:nvPicPr>
          <p:cNvPr id="6" name="Picture 5" descr="Icon&#10;&#10;Description automatically generated">
            <a:extLst>
              <a:ext uri="{FF2B5EF4-FFF2-40B4-BE49-F238E27FC236}">
                <a16:creationId xmlns:a16="http://schemas.microsoft.com/office/drawing/2014/main" id="{CE18F5F7-5EB5-BF97-C95A-BE606C74D5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4506" y="4049109"/>
            <a:ext cx="1912883" cy="1912883"/>
          </a:xfrm>
          <a:prstGeom prst="rect">
            <a:avLst/>
          </a:prstGeom>
        </p:spPr>
      </p:pic>
    </p:spTree>
    <p:extLst>
      <p:ext uri="{BB962C8B-B14F-4D97-AF65-F5344CB8AC3E}">
        <p14:creationId xmlns:p14="http://schemas.microsoft.com/office/powerpoint/2010/main" val="1119497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2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Time-bound</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We will need to act quickly to identify key contacts and opportunities by the end of the year, especially if we will undertake a VNR. We will respect the deadlines set by governments for contributions and consultation meetings in Spring 2023. We will be able to assess success once the report is published in July 2023.</a:t>
            </a:r>
            <a:endParaRPr kumimoji="0" lang="en-US" sz="32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22238657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1130300" y="1195424"/>
            <a:ext cx="10642600" cy="566308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We will look to get libraries recognized as key partners in delivering the SDGs, in order to help secure the laws and funding our institutions need to serve our communities better. We will identify key opportunities and contacts for engagement, as part of the VNR process, using the opportunities this offers to highlight what libraries can contribute within the time frame set by the process. We will aim to get libraries’ role recognized in the official report and be invited to continue to deepen our relationship.</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400" b="1" i="0" u="none" strike="noStrike" kern="1200" cap="none" spc="0" normalizeH="0" baseline="0" noProof="0" dirty="0">
                <a:ln>
                  <a:noFill/>
                </a:ln>
                <a:solidFill>
                  <a:schemeClr val="tx1">
                    <a:lumMod val="75000"/>
                    <a:lumOff val="25000"/>
                  </a:schemeClr>
                </a:solidFill>
                <a:effectLst/>
                <a:uLnTx/>
                <a:uFillTx/>
                <a:latin typeface="Univers" panose="020B0503020202020204" pitchFamily="34" charset="0"/>
                <a:ea typeface="+mn-ea"/>
                <a:cs typeface="+mn-cs"/>
              </a:rPr>
              <a:t>What does success look like?</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least one meeting held with officials</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Formal contributions made to consultations</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least one significant reference to libraries in the official report</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Greater recognition and support for libraries</a:t>
            </a:r>
          </a:p>
        </p:txBody>
      </p:sp>
      <p:sp>
        <p:nvSpPr>
          <p:cNvPr id="7" name="TextBox 6">
            <a:extLst>
              <a:ext uri="{FF2B5EF4-FFF2-40B4-BE49-F238E27FC236}">
                <a16:creationId xmlns:a16="http://schemas.microsoft.com/office/drawing/2014/main" id="{49DD0E9A-4BB7-35AD-2B10-A608F41CB3E9}"/>
              </a:ext>
            </a:extLst>
          </p:cNvPr>
          <p:cNvSpPr txBox="1"/>
          <p:nvPr/>
        </p:nvSpPr>
        <p:spPr>
          <a:xfrm>
            <a:off x="3354434" y="185147"/>
            <a:ext cx="106426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Example 2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SMART action</a:t>
            </a:r>
          </a:p>
        </p:txBody>
      </p:sp>
    </p:spTree>
    <p:extLst>
      <p:ext uri="{BB962C8B-B14F-4D97-AF65-F5344CB8AC3E}">
        <p14:creationId xmlns:p14="http://schemas.microsoft.com/office/powerpoint/2010/main" val="41554457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27084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Example 3</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Initial statement:</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3200" b="1" i="0" u="none" strike="noStrike" kern="1200" cap="none" spc="0" normalizeH="0" baseline="0" noProof="0" dirty="0">
                <a:ln>
                  <a:noFill/>
                </a:ln>
                <a:solidFill>
                  <a:schemeClr val="tx1">
                    <a:lumMod val="75000"/>
                    <a:lumOff val="25000"/>
                  </a:schemeClr>
                </a:solidFill>
                <a:effectLst/>
                <a:uLnTx/>
                <a:uFillTx/>
                <a:latin typeface="Univers" panose="020B0503020202020204" pitchFamily="34" charset="0"/>
                <a:ea typeface="+mn-ea"/>
                <a:cs typeface="+mn-cs"/>
              </a:rPr>
              <a:t>To provide advocacy training for librarians</a:t>
            </a:r>
            <a:endParaRPr kumimoji="0" lang="en-US" sz="3600" b="1" i="0" u="none" strike="noStrike" kern="1200" cap="none" spc="0" normalizeH="0" baseline="0" noProof="0" dirty="0">
              <a:ln>
                <a:noFill/>
              </a:ln>
              <a:solidFill>
                <a:schemeClr val="tx1">
                  <a:lumMod val="75000"/>
                  <a:lumOff val="25000"/>
                </a:schemeClr>
              </a:solidFill>
              <a:effectLst/>
              <a:uLnTx/>
              <a:uFillTx/>
              <a:latin typeface="Univers" panose="020B0503020202020204" pitchFamily="34" charset="0"/>
              <a:ea typeface="+mn-ea"/>
              <a:cs typeface="+mn-cs"/>
            </a:endParaRPr>
          </a:p>
        </p:txBody>
      </p:sp>
      <p:pic>
        <p:nvPicPr>
          <p:cNvPr id="7" name="Picture 6" descr="Icon&#10;&#10;Description automatically generated">
            <a:extLst>
              <a:ext uri="{FF2B5EF4-FFF2-40B4-BE49-F238E27FC236}">
                <a16:creationId xmlns:a16="http://schemas.microsoft.com/office/drawing/2014/main" id="{5CF65C5D-3844-78F1-2164-4D56B3577D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91145" y="4495346"/>
            <a:ext cx="1818290" cy="1818290"/>
          </a:xfrm>
          <a:prstGeom prst="rect">
            <a:avLst/>
          </a:prstGeom>
        </p:spPr>
      </p:pic>
    </p:spTree>
    <p:extLst>
      <p:ext uri="{BB962C8B-B14F-4D97-AF65-F5344CB8AC3E}">
        <p14:creationId xmlns:p14="http://schemas.microsoft.com/office/powerpoint/2010/main" val="14454085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45858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SMART action – Example 3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Specific</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We need more and better library advocates in our country, but not every librarian has the skills or confidence to do this. Therefore, within the next 6 months, we will translate and adapt IFLA’s “10-Minute Library Advocate” series, will compile them into a training pack, and will pilot it through training of 30 members of our association. This should increase advocacy skills of librarians.</a:t>
            </a:r>
            <a:endParaRPr kumimoji="0" lang="en-US" sz="32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31962365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195424"/>
            <a:ext cx="10642600" cy="523220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a:rPr>
              <a:t>SMART action – Example 3 – </a:t>
            </a:r>
            <a:r>
              <a:rPr kumimoji="0" lang="en-US" sz="4800" b="1" i="0" u="none" strike="noStrike" kern="1200" cap="none" spc="0" normalizeH="0" baseline="0" noProof="0" dirty="0">
                <a:ln>
                  <a:noFill/>
                </a:ln>
                <a:solidFill>
                  <a:srgbClr val="2F8662"/>
                </a:solidFill>
                <a:effectLst/>
                <a:uLnTx/>
                <a:uFillTx/>
                <a:latin typeface="Univers Condensed"/>
              </a:rPr>
              <a:t>Measurable</a:t>
            </a:r>
          </a:p>
          <a:p>
            <a:pPr marL="0" marR="0" lvl="0" indent="0" algn="l" defTabSz="457200" rtl="0" eaLnBrk="1" fontAlgn="auto" latinLnBrk="0" hangingPunct="1">
              <a:lnSpc>
                <a:spcPct val="100000"/>
              </a:lnSpc>
              <a:spcBef>
                <a:spcPts val="0"/>
              </a:spcBef>
              <a:spcAft>
                <a:spcPts val="1200"/>
              </a:spcAft>
              <a:buClrTx/>
              <a:buSzTx/>
              <a:buFontTx/>
              <a:buNone/>
              <a:tabLst/>
              <a:defRPr/>
            </a:pPr>
            <a:endParaRPr lang="en-US" sz="1100" b="0" i="0" u="none" strike="noStrike" kern="1200" cap="none" spc="0" normalizeH="0" baseline="0" noProof="0" dirty="0">
              <a:ln>
                <a:noFill/>
              </a:ln>
              <a:effectLst/>
              <a:uLnTx/>
              <a:uFillTx/>
              <a:latin typeface="Univers" panose="020B0503020202020204" pitchFamily="34" charset="0"/>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effectLst/>
                <a:uLnTx/>
                <a:uFillTx/>
                <a:latin typeface="Univers"/>
              </a:rPr>
              <a:t>Translation and adaptation of IFLA’s materials will be time consuming, so we want to make sure that more librarians are aware that it is published and available to be downloaded and used for self-learning. We will make the 30 trainees into ambassadors for the material in order to promote it to a total of 300 other librarians and library workers, who will each download a copy for their own use during the first year after the training. This should lead to an overall increase in advocacy skills in the library community.</a:t>
            </a:r>
            <a:endParaRPr kumimoji="0" lang="en-US" sz="3200" b="1" i="0" u="none" strike="noStrike" kern="1200" cap="none" spc="0" normalizeH="0" baseline="0" noProof="0" dirty="0">
              <a:ln>
                <a:noFill/>
              </a:ln>
              <a:effectLst/>
              <a:uLnTx/>
              <a:uFillTx/>
              <a:latin typeface="Univers"/>
            </a:endParaRPr>
          </a:p>
        </p:txBody>
      </p:sp>
    </p:spTree>
    <p:extLst>
      <p:ext uri="{BB962C8B-B14F-4D97-AF65-F5344CB8AC3E}">
        <p14:creationId xmlns:p14="http://schemas.microsoft.com/office/powerpoint/2010/main" val="22568850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43396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a:rPr>
              <a:t>SMART action – Example 3 – </a:t>
            </a:r>
            <a:r>
              <a:rPr kumimoji="0" lang="en-US" sz="4800" b="1" i="0" u="none" strike="noStrike" kern="1200" cap="none" spc="0" normalizeH="0" baseline="0" noProof="0" dirty="0">
                <a:ln>
                  <a:noFill/>
                </a:ln>
                <a:solidFill>
                  <a:srgbClr val="2F8662"/>
                </a:solidFill>
                <a:effectLst/>
                <a:uLnTx/>
                <a:uFillTx/>
                <a:latin typeface="Univers Condensed"/>
              </a:rPr>
              <a:t>Achievable</a:t>
            </a:r>
          </a:p>
          <a:p>
            <a:pPr marL="0" marR="0" lvl="0" indent="0" algn="l" defTabSz="457200" rtl="0" eaLnBrk="1" fontAlgn="auto" latinLnBrk="0" hangingPunct="1">
              <a:lnSpc>
                <a:spcPct val="100000"/>
              </a:lnSpc>
              <a:spcBef>
                <a:spcPts val="0"/>
              </a:spcBef>
              <a:spcAft>
                <a:spcPts val="1200"/>
              </a:spcAft>
              <a:buClrTx/>
              <a:buSzTx/>
              <a:buFontTx/>
              <a:buNone/>
              <a:tabLst/>
              <a:defRPr/>
            </a:pPr>
            <a:endParaRPr lang="en-US" sz="1200" b="0" i="0" u="none" strike="noStrike" kern="1200" cap="none" spc="0" normalizeH="0" baseline="0" noProof="0" dirty="0">
              <a:ln>
                <a:noFill/>
              </a:ln>
              <a:effectLst/>
              <a:uLnTx/>
              <a:uFillTx/>
              <a:latin typeface="Univers" panose="020B0503020202020204" pitchFamily="34" charset="0"/>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effectLst/>
                <a:uLnTx/>
                <a:uFillTx/>
                <a:latin typeface="Univers"/>
              </a:rPr>
              <a:t>We would need about 3 months for translation and adaptation, and we can conduct the pilot training of selected librarians in another 3 months. We will engage with the library schools, both in order to accelerate translation (by students as an assignment of their English class), and teachers can be engaged in piloting the material with librarians.</a:t>
            </a:r>
            <a:endParaRPr kumimoji="0" lang="en-US" sz="3200" b="1" i="0" u="none" strike="noStrike" kern="1200" cap="none" spc="0" normalizeH="0" baseline="0" noProof="0" dirty="0">
              <a:ln>
                <a:noFill/>
              </a:ln>
              <a:effectLst/>
              <a:uLnTx/>
              <a:uFillTx/>
              <a:latin typeface="Univers"/>
            </a:endParaRPr>
          </a:p>
        </p:txBody>
      </p:sp>
    </p:spTree>
    <p:extLst>
      <p:ext uri="{BB962C8B-B14F-4D97-AF65-F5344CB8AC3E}">
        <p14:creationId xmlns:p14="http://schemas.microsoft.com/office/powerpoint/2010/main" val="20922630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a:rPr>
              <a:t>SMART action – Example 3 – </a:t>
            </a:r>
            <a:r>
              <a:rPr kumimoji="0" lang="en-US" sz="4800" b="1" i="0" u="none" strike="noStrike" kern="1200" cap="none" spc="0" normalizeH="0" baseline="0" noProof="0" dirty="0">
                <a:ln>
                  <a:noFill/>
                </a:ln>
                <a:solidFill>
                  <a:srgbClr val="2F8662"/>
                </a:solidFill>
                <a:effectLst/>
                <a:uLnTx/>
                <a:uFillTx/>
                <a:latin typeface="Univers Condensed"/>
              </a:rPr>
              <a:t>Relevant</a:t>
            </a:r>
          </a:p>
          <a:p>
            <a:pPr marL="0" marR="0" lvl="0" indent="0" algn="l" defTabSz="457200" rtl="0" eaLnBrk="1" fontAlgn="auto" latinLnBrk="0" hangingPunct="1">
              <a:lnSpc>
                <a:spcPct val="100000"/>
              </a:lnSpc>
              <a:spcBef>
                <a:spcPts val="0"/>
              </a:spcBef>
              <a:spcAft>
                <a:spcPts val="1200"/>
              </a:spcAft>
              <a:buClrTx/>
              <a:buSzTx/>
              <a:buFontTx/>
              <a:buNone/>
              <a:tabLst/>
              <a:defRPr/>
            </a:pPr>
            <a:endParaRPr lang="en-US" sz="1200" b="0" i="0" u="none" strike="noStrike" kern="1200" cap="none" spc="0" normalizeH="0" baseline="0" noProof="0" dirty="0">
              <a:ln>
                <a:noFill/>
              </a:ln>
              <a:effectLst/>
              <a:uLnTx/>
              <a:uFillTx/>
              <a:latin typeface="Univers" panose="020B0503020202020204" pitchFamily="34" charset="0"/>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effectLst/>
                <a:uLnTx/>
                <a:uFillTx/>
                <a:latin typeface="Univers"/>
              </a:rPr>
              <a:t>Every librarian an advocate! It’s what we need to aim for. More and better advocates at all levels will help us to better demonstrate the value and contribution of libraries to our stakeholders.</a:t>
            </a:r>
            <a:endParaRPr kumimoji="0" lang="en-US" sz="3200" b="1" i="0" u="none" strike="noStrike" kern="1200" cap="none" spc="0" normalizeH="0" baseline="0" noProof="0" dirty="0">
              <a:ln>
                <a:noFill/>
              </a:ln>
              <a:effectLst/>
              <a:uLnTx/>
              <a:uFillTx/>
              <a:latin typeface="Univers"/>
            </a:endParaRPr>
          </a:p>
        </p:txBody>
      </p:sp>
    </p:spTree>
    <p:extLst>
      <p:ext uri="{BB962C8B-B14F-4D97-AF65-F5344CB8AC3E}">
        <p14:creationId xmlns:p14="http://schemas.microsoft.com/office/powerpoint/2010/main" val="39867439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68371"/>
            <a:ext cx="10642600" cy="477053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a:rPr>
              <a:t>SMART action – Example 3 – </a:t>
            </a:r>
            <a:r>
              <a:rPr kumimoji="0" lang="en-US" sz="4800" b="1" i="0" u="none" strike="noStrike" kern="1200" cap="none" spc="0" normalizeH="0" baseline="0" noProof="0" dirty="0">
                <a:ln>
                  <a:noFill/>
                </a:ln>
                <a:solidFill>
                  <a:srgbClr val="2F8662"/>
                </a:solidFill>
                <a:effectLst/>
                <a:uLnTx/>
                <a:uFillTx/>
                <a:latin typeface="Univers Condensed"/>
              </a:rPr>
              <a:t>Time-bound</a:t>
            </a:r>
          </a:p>
          <a:p>
            <a:pPr marL="0" marR="0" lvl="0" indent="0" algn="l" defTabSz="457200" rtl="0" eaLnBrk="1" fontAlgn="auto" latinLnBrk="0" hangingPunct="1">
              <a:lnSpc>
                <a:spcPct val="100000"/>
              </a:lnSpc>
              <a:spcBef>
                <a:spcPts val="0"/>
              </a:spcBef>
              <a:spcAft>
                <a:spcPts val="1200"/>
              </a:spcAft>
              <a:buClrTx/>
              <a:buSzTx/>
              <a:buFontTx/>
              <a:buNone/>
              <a:tabLst/>
              <a:defRPr/>
            </a:pPr>
            <a:endParaRPr lang="en-US" sz="1200" b="0" i="0" u="none" strike="noStrike" kern="1200" cap="none" spc="0" normalizeH="0" baseline="0" noProof="0" dirty="0">
              <a:ln>
                <a:noFill/>
              </a:ln>
              <a:effectLst/>
              <a:uLnTx/>
              <a:uFillTx/>
              <a:latin typeface="Univers" panose="020B0503020202020204" pitchFamily="34" charset="0"/>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effectLst/>
                <a:uLnTx/>
                <a:uFillTx/>
                <a:latin typeface="Univers"/>
              </a:rPr>
              <a:t>The timeframe of 6 months may sound ambitious, but we will be using “10-Minute Library Advocate” materials provided by IFLA. All we need to do is to translate and adapt it to the local context, e.g., adding local examples and resources. We will use time before the academic year to engage with the LIS school. After setting up a team, we will spend 3 months to translate/adapt the material and other 3 months to prepare for and deliver the pilot training.</a:t>
            </a:r>
            <a:endParaRPr kumimoji="0" lang="en-US" sz="3200" b="1" i="0" u="none" strike="noStrike" kern="1200" cap="none" spc="0" normalizeH="0" baseline="0" noProof="0" dirty="0">
              <a:ln>
                <a:noFill/>
              </a:ln>
              <a:effectLst/>
              <a:uLnTx/>
              <a:uFillTx/>
              <a:latin typeface="Univers"/>
            </a:endParaRPr>
          </a:p>
        </p:txBody>
      </p:sp>
    </p:spTree>
    <p:extLst>
      <p:ext uri="{BB962C8B-B14F-4D97-AF65-F5344CB8AC3E}">
        <p14:creationId xmlns:p14="http://schemas.microsoft.com/office/powerpoint/2010/main" val="42754312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1130300" y="1195424"/>
            <a:ext cx="10642600" cy="5509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4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We need more and better library advocates in our country, but not every librarian has sufficient advocacy skills. Therefore, within 6 months, we will translate and adapt IFLA’s “10-Minute Library Advocate” series and pilot it by training of 30 members of our association. These trainees will act as ambassadors and spread the word about this training material for self-learning to other 300 librarians in our country, which should ultimately lead to increased advocacy skills.</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400" b="1" i="0" u="none" strike="noStrike" kern="1200" cap="none" spc="0" normalizeH="0" baseline="0" noProof="0">
                <a:ln>
                  <a:noFill/>
                </a:ln>
                <a:solidFill>
                  <a:prstClr val="black"/>
                </a:solidFill>
                <a:effectLst/>
                <a:uLnTx/>
                <a:uFillTx/>
                <a:latin typeface="Univers" panose="020B0503020202020204" pitchFamily="34" charset="0"/>
                <a:ea typeface="+mn-ea"/>
                <a:cs typeface="+mn-cs"/>
              </a:rPr>
              <a:t>What does success look like?</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Translated and adapted advocacy training materials uploaded to our website by [month] 2023</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300 downloads within the next year after publication on website</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Increased advocacy skills among members of our association and other librarians</a:t>
            </a:r>
          </a:p>
        </p:txBody>
      </p:sp>
      <p:sp>
        <p:nvSpPr>
          <p:cNvPr id="7" name="TextBox 6">
            <a:extLst>
              <a:ext uri="{FF2B5EF4-FFF2-40B4-BE49-F238E27FC236}">
                <a16:creationId xmlns:a16="http://schemas.microsoft.com/office/drawing/2014/main" id="{49DD0E9A-4BB7-35AD-2B10-A608F41CB3E9}"/>
              </a:ext>
            </a:extLst>
          </p:cNvPr>
          <p:cNvSpPr txBox="1"/>
          <p:nvPr/>
        </p:nvSpPr>
        <p:spPr>
          <a:xfrm>
            <a:off x="3354434" y="185147"/>
            <a:ext cx="106426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Example 3 – </a:t>
            </a:r>
            <a:r>
              <a:rPr kumimoji="0" lang="en-US" sz="4800" b="1" i="0" u="none" strike="noStrike" kern="1200" cap="none" spc="0" normalizeH="0" baseline="0" noProof="0" dirty="0">
                <a:ln>
                  <a:noFill/>
                </a:ln>
                <a:solidFill>
                  <a:srgbClr val="2F8662"/>
                </a:solidFill>
                <a:effectLst/>
                <a:uLnTx/>
                <a:uFillTx/>
                <a:latin typeface="Univers Condensed" panose="020B0506020202050204" pitchFamily="34" charset="0"/>
                <a:ea typeface="+mn-ea"/>
                <a:cs typeface="+mn-cs"/>
              </a:rPr>
              <a:t>SMART action</a:t>
            </a:r>
          </a:p>
        </p:txBody>
      </p:sp>
    </p:spTree>
    <p:extLst>
      <p:ext uri="{BB962C8B-B14F-4D97-AF65-F5344CB8AC3E}">
        <p14:creationId xmlns:p14="http://schemas.microsoft.com/office/powerpoint/2010/main" val="13901199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423857"/>
            <a:ext cx="10642600" cy="569386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a:rPr>
              <a:t>EXERCISE: Define an Impactful National Action</a:t>
            </a:r>
          </a:p>
          <a:p>
            <a:pPr marL="0" marR="0" lvl="0" indent="0" algn="l" defTabSz="457200" rtl="0" eaLnBrk="1" fontAlgn="auto" latinLnBrk="0" hangingPunct="1">
              <a:lnSpc>
                <a:spcPct val="100000"/>
              </a:lnSpc>
              <a:spcBef>
                <a:spcPts val="0"/>
              </a:spcBef>
              <a:spcAft>
                <a:spcPts val="1200"/>
              </a:spcAft>
              <a:buClrTx/>
              <a:buSzTx/>
              <a:buFontTx/>
              <a:buNone/>
              <a:tabLst/>
              <a:defRPr/>
            </a:pPr>
            <a:endParaRPr lang="en-US" sz="1200" b="0" i="0" u="none" strike="noStrike" kern="1200" cap="none" spc="0" normalizeH="0" baseline="0" noProof="0" dirty="0">
              <a:ln>
                <a:noFill/>
              </a:ln>
              <a:effectLst/>
              <a:uLnTx/>
              <a:uFillTx/>
              <a:latin typeface="Univers" panose="020B0503020202020204" pitchFamily="34" charset="0"/>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effectLst/>
                <a:uLnTx/>
                <a:uFillTx/>
                <a:latin typeface="Univers"/>
              </a:rPr>
              <a:t>Individually – within a topic of advocacy or sustainability, reflect and identify </a:t>
            </a:r>
            <a:r>
              <a:rPr kumimoji="0" lang="en-US" sz="2800" b="1" i="0" u="none" strike="noStrike" kern="1200" cap="none" spc="0" normalizeH="0" baseline="0" noProof="0" dirty="0">
                <a:ln>
                  <a:noFill/>
                </a:ln>
                <a:solidFill>
                  <a:schemeClr val="tx1">
                    <a:lumMod val="75000"/>
                    <a:lumOff val="25000"/>
                  </a:schemeClr>
                </a:solidFill>
                <a:effectLst/>
                <a:uLnTx/>
                <a:uFillTx/>
                <a:latin typeface="Univers"/>
              </a:rPr>
              <a:t>one national action</a:t>
            </a:r>
            <a:r>
              <a:rPr kumimoji="0" lang="en-US" sz="2800" b="0" i="0" u="none" strike="noStrike" kern="1200" cap="none" spc="0" normalizeH="0" baseline="0" noProof="0" dirty="0">
                <a:ln>
                  <a:noFill/>
                </a:ln>
                <a:effectLst/>
                <a:uLnTx/>
                <a:uFillTx/>
                <a:latin typeface="Univers"/>
              </a:rPr>
              <a:t>:</a:t>
            </a:r>
            <a:endParaRPr lang="en-US" sz="2800" b="0" i="0" u="none" strike="noStrike" kern="1200" cap="none" spc="0" normalizeH="0" baseline="0" noProof="0" dirty="0">
              <a:ln>
                <a:noFill/>
              </a:ln>
              <a:effectLst/>
              <a:uLnTx/>
              <a:uFillTx/>
              <a:latin typeface="Univers"/>
            </a:endParaRP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effectLst/>
                <a:uLnTx/>
                <a:uFillTx/>
                <a:latin typeface="Univers"/>
              </a:rPr>
              <a:t>In your country, what would be the action with the biggest impact and the least amount of effort</a:t>
            </a:r>
            <a:endParaRPr lang="en-US" sz="2800" b="0" i="0" u="none" strike="noStrike" kern="1200" cap="none" spc="0" normalizeH="0" baseline="0" noProof="0" dirty="0">
              <a:ln>
                <a:noFill/>
              </a:ln>
              <a:effectLst/>
              <a:uLnTx/>
              <a:uFillTx/>
              <a:latin typeface="Univers"/>
            </a:endParaRP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effectLst/>
                <a:uLnTx/>
                <a:uFillTx/>
                <a:latin typeface="Univers"/>
              </a:rPr>
              <a:t>What would success look like?</a:t>
            </a:r>
            <a:endParaRPr lang="en-US" sz="2800" b="0" i="0" u="none" strike="noStrike" kern="1200" cap="none" spc="0" normalizeH="0" baseline="0" noProof="0" dirty="0">
              <a:ln>
                <a:noFill/>
              </a:ln>
              <a:effectLst/>
              <a:uLnTx/>
              <a:uFillTx/>
              <a:latin typeface="Univers"/>
            </a:endParaRP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pic>
        <p:nvPicPr>
          <p:cNvPr id="7" name="Picture 6" descr="Icon&#10;&#10;Description automatically generated">
            <a:extLst>
              <a:ext uri="{FF2B5EF4-FFF2-40B4-BE49-F238E27FC236}">
                <a16:creationId xmlns:a16="http://schemas.microsoft.com/office/drawing/2014/main" id="{04EAA3E3-0827-A329-079B-56EDBA0389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5785" y="5248721"/>
            <a:ext cx="1325563" cy="1325563"/>
          </a:xfrm>
          <a:prstGeom prst="rect">
            <a:avLst/>
          </a:prstGeom>
        </p:spPr>
      </p:pic>
    </p:spTree>
    <p:extLst>
      <p:ext uri="{BB962C8B-B14F-4D97-AF65-F5344CB8AC3E}">
        <p14:creationId xmlns:p14="http://schemas.microsoft.com/office/powerpoint/2010/main" val="2880168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a:extLst>
              <a:ext uri="{FF2B5EF4-FFF2-40B4-BE49-F238E27FC236}">
                <a16:creationId xmlns:a16="http://schemas.microsoft.com/office/drawing/2014/main" id="{8F451A35-7CC9-A402-CDDA-365AC8EF65C1}"/>
              </a:ext>
            </a:extLst>
          </p:cNvPr>
          <p:cNvSpPr/>
          <p:nvPr/>
        </p:nvSpPr>
        <p:spPr>
          <a:xfrm>
            <a:off x="838200" y="1862386"/>
            <a:ext cx="10359189" cy="193899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60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What do we need to do in our field to ensure sustainability?</a:t>
            </a:r>
            <a:endParaRPr kumimoji="0" lang="en-GB" sz="4400" b="0" i="0" u="none" strike="noStrike" kern="1200" cap="none" spc="0" normalizeH="0" baseline="0" dirty="0">
              <a:ln>
                <a:noFill/>
              </a:ln>
              <a:solidFill>
                <a:schemeClr val="tx1">
                  <a:lumMod val="75000"/>
                  <a:lumOff val="25000"/>
                </a:schemeClr>
              </a:solidFill>
              <a:effectLst/>
              <a:uLnTx/>
              <a:uFillTx/>
              <a:latin typeface="Univers" panose="020B0503020202020204" pitchFamily="34" charset="0"/>
              <a:ea typeface="+mn-ea"/>
              <a:cs typeface="Calibri" panose="020F0502020204030204" pitchFamily="34" charset="0"/>
            </a:endParaRPr>
          </a:p>
        </p:txBody>
      </p:sp>
      <p:pic>
        <p:nvPicPr>
          <p:cNvPr id="6" name="Picture 5" descr="Icon&#10;&#10;Description automatically generated">
            <a:extLst>
              <a:ext uri="{FF2B5EF4-FFF2-40B4-BE49-F238E27FC236}">
                <a16:creationId xmlns:a16="http://schemas.microsoft.com/office/drawing/2014/main" id="{2D37F9F8-EEC9-1A96-8E1C-BFC75B3671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1862" y="4522077"/>
            <a:ext cx="1765737" cy="1765737"/>
          </a:xfrm>
          <a:prstGeom prst="rect">
            <a:avLst/>
          </a:prstGeom>
        </p:spPr>
      </p:pic>
    </p:spTree>
    <p:extLst>
      <p:ext uri="{BB962C8B-B14F-4D97-AF65-F5344CB8AC3E}">
        <p14:creationId xmlns:p14="http://schemas.microsoft.com/office/powerpoint/2010/main" val="41867366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CB26E7AB-D1A0-4F9F-2B5A-DB37E72AAE5C}"/>
              </a:ext>
            </a:extLst>
          </p:cNvPr>
          <p:cNvSpPr/>
          <p:nvPr/>
        </p:nvSpPr>
        <p:spPr>
          <a:xfrm>
            <a:off x="-20548" y="10765"/>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5FACD00E-5FCC-FA74-F1C9-2D1A794EE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13" y="154603"/>
            <a:ext cx="2516234" cy="686461"/>
          </a:xfrm>
          <a:prstGeom prst="rect">
            <a:avLst/>
          </a:prstGeom>
        </p:spPr>
      </p:pic>
      <p:sp>
        <p:nvSpPr>
          <p:cNvPr id="3" name="TextBox 2">
            <a:extLst>
              <a:ext uri="{FF2B5EF4-FFF2-40B4-BE49-F238E27FC236}">
                <a16:creationId xmlns:a16="http://schemas.microsoft.com/office/drawing/2014/main" id="{34C27579-2273-E07C-A5A1-1BBC2D140A5D}"/>
              </a:ext>
            </a:extLst>
          </p:cNvPr>
          <p:cNvSpPr txBox="1"/>
          <p:nvPr/>
        </p:nvSpPr>
        <p:spPr>
          <a:xfrm>
            <a:off x="838200" y="1094932"/>
            <a:ext cx="10642600" cy="5509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800" b="1" i="0" u="none" strike="noStrike" kern="1200" cap="none" spc="0" normalizeH="0" baseline="0" noProof="0" dirty="0">
                <a:ln>
                  <a:noFill/>
                </a:ln>
                <a:solidFill>
                  <a:schemeClr val="tx1">
                    <a:lumMod val="75000"/>
                    <a:lumOff val="25000"/>
                  </a:schemeClr>
                </a:solidFill>
                <a:effectLst/>
                <a:uLnTx/>
                <a:uFillTx/>
                <a:latin typeface="Univers Condensed" panose="020B0506020202050204" pitchFamily="34" charset="0"/>
                <a:ea typeface="+mn-ea"/>
                <a:cs typeface="+mn-cs"/>
              </a:rPr>
              <a:t>EXERCISE: Define an Impactful Collaborative Action</a:t>
            </a:r>
          </a:p>
          <a:p>
            <a:pPr marL="0" marR="0" lvl="0" indent="0" algn="l" defTabSz="457200" rtl="0" eaLnBrk="1" fontAlgn="auto" latinLnBrk="0" hangingPunct="1">
              <a:lnSpc>
                <a:spcPct val="100000"/>
              </a:lnSpc>
              <a:spcBef>
                <a:spcPts val="0"/>
              </a:spcBef>
              <a:spcAft>
                <a:spcPts val="120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your table – within a topic of advocacy or sustainability, discuss and identify </a:t>
            </a:r>
            <a:r>
              <a:rPr kumimoji="0" lang="en-US" sz="2800" b="1" i="0" u="none" strike="noStrike" kern="1200" cap="none" spc="0" normalizeH="0" baseline="0" noProof="0" dirty="0">
                <a:ln>
                  <a:noFill/>
                </a:ln>
                <a:solidFill>
                  <a:schemeClr val="tx1">
                    <a:lumMod val="75000"/>
                    <a:lumOff val="25000"/>
                  </a:schemeClr>
                </a:solidFill>
                <a:effectLst/>
                <a:uLnTx/>
                <a:uFillTx/>
                <a:latin typeface="Univers" panose="020B0503020202020204" pitchFamily="34" charset="0"/>
                <a:ea typeface="+mn-ea"/>
                <a:cs typeface="+mn-cs"/>
              </a:rPr>
              <a:t>one collaborative strategic action</a:t>
            </a: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Can you make it </a:t>
            </a:r>
            <a:r>
              <a:rPr kumimoji="0" lang="en-US" sz="280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SMARTer</a:t>
            </a: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What would success look like?</a:t>
            </a: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457200" marR="0" lvl="0" indent="-4572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pic>
        <p:nvPicPr>
          <p:cNvPr id="7" name="Picture 6">
            <a:extLst>
              <a:ext uri="{FF2B5EF4-FFF2-40B4-BE49-F238E27FC236}">
                <a16:creationId xmlns:a16="http://schemas.microsoft.com/office/drawing/2014/main" id="{BEC0DEE4-7896-4C01-D45E-62C5D5F8A1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328" y="4629403"/>
            <a:ext cx="1863472" cy="1863472"/>
          </a:xfrm>
          <a:prstGeom prst="rect">
            <a:avLst/>
          </a:prstGeom>
        </p:spPr>
      </p:pic>
    </p:spTree>
    <p:extLst>
      <p:ext uri="{BB962C8B-B14F-4D97-AF65-F5344CB8AC3E}">
        <p14:creationId xmlns:p14="http://schemas.microsoft.com/office/powerpoint/2010/main" val="24447869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a:extLst>
              <a:ext uri="{FF2B5EF4-FFF2-40B4-BE49-F238E27FC236}">
                <a16:creationId xmlns:a16="http://schemas.microsoft.com/office/drawing/2014/main" id="{8F451A35-7CC9-A402-CDDA-365AC8EF65C1}"/>
              </a:ext>
            </a:extLst>
          </p:cNvPr>
          <p:cNvSpPr/>
          <p:nvPr/>
        </p:nvSpPr>
        <p:spPr>
          <a:xfrm>
            <a:off x="1109579" y="2411413"/>
            <a:ext cx="3876842" cy="175432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5400" b="1" i="0" u="none" strike="noStrike" kern="1200" cap="none" spc="0" normalizeH="0" baseline="0" dirty="0">
                <a:ln>
                  <a:noFill/>
                </a:ln>
                <a:solidFill>
                  <a:prstClr val="black">
                    <a:lumMod val="75000"/>
                    <a:lumOff val="25000"/>
                  </a:prstClr>
                </a:solidFill>
                <a:effectLst/>
                <a:uLnTx/>
                <a:uFillTx/>
                <a:latin typeface="Univers Condensed" panose="020B0506020202050204" pitchFamily="34" charset="0"/>
                <a:ea typeface="+mn-ea"/>
                <a:cs typeface="Calibri" panose="020F0502020204030204" pitchFamily="34" charset="0"/>
              </a:rPr>
              <a:t>Share your findings!</a:t>
            </a:r>
            <a:endParaRPr kumimoji="0" lang="en-GB" sz="4000" b="0" i="0" u="none" strike="noStrike" kern="1200" cap="none" spc="0" normalizeH="0" baseline="0" dirty="0">
              <a:ln>
                <a:noFill/>
              </a:ln>
              <a:solidFill>
                <a:prstClr val="black">
                  <a:lumMod val="75000"/>
                  <a:lumOff val="25000"/>
                </a:prstClr>
              </a:solidFill>
              <a:effectLst/>
              <a:uLnTx/>
              <a:uFillTx/>
              <a:latin typeface="Univers" panose="020B0503020202020204" pitchFamily="34" charset="0"/>
              <a:ea typeface="+mn-ea"/>
              <a:cs typeface="Calibri" panose="020F0502020204030204" pitchFamily="34" charset="0"/>
            </a:endParaRPr>
          </a:p>
        </p:txBody>
      </p:sp>
      <p:pic>
        <p:nvPicPr>
          <p:cNvPr id="6" name="Picture 5" descr="A close-up of a light bulb&#10;&#10;Description automatically generated with medium confidence">
            <a:extLst>
              <a:ext uri="{FF2B5EF4-FFF2-40B4-BE49-F238E27FC236}">
                <a16:creationId xmlns:a16="http://schemas.microsoft.com/office/drawing/2014/main" id="{0CEF9841-D053-A3B7-654C-B6B2C0ACA097}"/>
              </a:ext>
            </a:extLst>
          </p:cNvPr>
          <p:cNvPicPr>
            <a:picLocks noChangeAspect="1"/>
          </p:cNvPicPr>
          <p:nvPr/>
        </p:nvPicPr>
        <p:blipFill rotWithShape="1">
          <a:blip r:embed="rId3">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7" name="TextBox 6">
            <a:extLst>
              <a:ext uri="{FF2B5EF4-FFF2-40B4-BE49-F238E27FC236}">
                <a16:creationId xmlns:a16="http://schemas.microsoft.com/office/drawing/2014/main" id="{B8755A6B-3664-2106-76D4-60040E8313AF}"/>
              </a:ext>
            </a:extLst>
          </p:cNvPr>
          <p:cNvSpPr txBox="1"/>
          <p:nvPr/>
        </p:nvSpPr>
        <p:spPr>
          <a:xfrm>
            <a:off x="6248400" y="6051501"/>
            <a:ext cx="2273300"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Matt Botsford on </a:t>
            </a:r>
            <a:r>
              <a:rPr kumimoji="0" lang="en-GB" sz="110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unsplash.com/photos/OKLqGsCT8qs</a:t>
            </a:r>
          </a:p>
        </p:txBody>
      </p:sp>
    </p:spTree>
    <p:extLst>
      <p:ext uri="{BB962C8B-B14F-4D97-AF65-F5344CB8AC3E}">
        <p14:creationId xmlns:p14="http://schemas.microsoft.com/office/powerpoint/2010/main" val="37048628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a:extLst>
              <a:ext uri="{FF2B5EF4-FFF2-40B4-BE49-F238E27FC236}">
                <a16:creationId xmlns:a16="http://schemas.microsoft.com/office/drawing/2014/main" id="{8F451A35-7CC9-A402-CDDA-365AC8EF65C1}"/>
              </a:ext>
            </a:extLst>
          </p:cNvPr>
          <p:cNvSpPr/>
          <p:nvPr/>
        </p:nvSpPr>
        <p:spPr>
          <a:xfrm>
            <a:off x="1126958" y="2889349"/>
            <a:ext cx="10359189"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54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Thank you!</a:t>
            </a:r>
            <a:endParaRPr kumimoji="0" lang="en-GB" sz="4000" b="0" i="0" u="none" strike="noStrike" kern="1200" cap="none" spc="0" normalizeH="0" baseline="0" dirty="0">
              <a:ln>
                <a:noFill/>
              </a:ln>
              <a:solidFill>
                <a:schemeClr val="tx1">
                  <a:lumMod val="75000"/>
                  <a:lumOff val="25000"/>
                </a:schemeClr>
              </a:solidFill>
              <a:effectLst/>
              <a:uLnTx/>
              <a:uFillTx/>
              <a:latin typeface="Univers" panose="020B0503020202020204" pitchFamily="34" charset="0"/>
              <a:ea typeface="+mn-ea"/>
              <a:cs typeface="Calibri" panose="020F0502020204030204" pitchFamily="34" charset="0"/>
            </a:endParaRPr>
          </a:p>
        </p:txBody>
      </p:sp>
    </p:spTree>
    <p:extLst>
      <p:ext uri="{BB962C8B-B14F-4D97-AF65-F5344CB8AC3E}">
        <p14:creationId xmlns:p14="http://schemas.microsoft.com/office/powerpoint/2010/main" val="31820803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F3683-AE8A-8D2A-A849-389A7D5BAEB6}"/>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21F66AEA-FF1E-09EE-C534-4A8C318BBEFC}"/>
              </a:ext>
            </a:extLst>
          </p:cNvPr>
          <p:cNvSpPr>
            <a:spLocks noGrp="1"/>
          </p:cNvSpPr>
          <p:nvPr>
            <p:ph type="subTitle" idx="1"/>
          </p:nvPr>
        </p:nvSpPr>
        <p:spPr/>
        <p:txBody>
          <a:bodyPr/>
          <a:lstStyle/>
          <a:p>
            <a:endParaRPr lang="en-GB"/>
          </a:p>
        </p:txBody>
      </p:sp>
      <p:pic>
        <p:nvPicPr>
          <p:cNvPr id="5" name="Picture 4" descr="Background pattern&#10;&#10;Description automatically generated">
            <a:extLst>
              <a:ext uri="{FF2B5EF4-FFF2-40B4-BE49-F238E27FC236}">
                <a16:creationId xmlns:a16="http://schemas.microsoft.com/office/drawing/2014/main" id="{21A8E9AA-B2DE-B55B-5153-16D4CC3BBF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4" name="TextBox 3">
            <a:extLst>
              <a:ext uri="{FF2B5EF4-FFF2-40B4-BE49-F238E27FC236}">
                <a16:creationId xmlns:a16="http://schemas.microsoft.com/office/drawing/2014/main" id="{CF93F235-9674-9CD4-6336-7E4423DBF3F5}"/>
              </a:ext>
            </a:extLst>
          </p:cNvPr>
          <p:cNvSpPr txBox="1"/>
          <p:nvPr/>
        </p:nvSpPr>
        <p:spPr>
          <a:xfrm>
            <a:off x="3842657" y="1523999"/>
            <a:ext cx="7630885"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Calibri"/>
              </a:rPr>
              <a:t>Towards a stronger and more sustainable library field in Asia-Oceania</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36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Calibri"/>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Calibri"/>
              </a:rPr>
              <a:t>IFLA Workshop, Bangkok, Thailand</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chemeClr val="tx1">
                    <a:lumMod val="75000"/>
                    <a:lumOff val="25000"/>
                  </a:schemeClr>
                </a:solidFill>
                <a:effectLst/>
                <a:uLnTx/>
                <a:uFillTx/>
                <a:latin typeface="Univers Condensed"/>
                <a:ea typeface="+mn-ea"/>
                <a:cs typeface="Calibri"/>
              </a:rPr>
              <a:t>14-16 November 2022</a:t>
            </a:r>
          </a:p>
        </p:txBody>
      </p:sp>
    </p:spTree>
    <p:extLst>
      <p:ext uri="{BB962C8B-B14F-4D97-AF65-F5344CB8AC3E}">
        <p14:creationId xmlns:p14="http://schemas.microsoft.com/office/powerpoint/2010/main" val="1134882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a:extLst>
              <a:ext uri="{FF2B5EF4-FFF2-40B4-BE49-F238E27FC236}">
                <a16:creationId xmlns:a16="http://schemas.microsoft.com/office/drawing/2014/main" id="{8F451A35-7CC9-A402-CDDA-365AC8EF65C1}"/>
              </a:ext>
            </a:extLst>
          </p:cNvPr>
          <p:cNvSpPr/>
          <p:nvPr/>
        </p:nvSpPr>
        <p:spPr>
          <a:xfrm>
            <a:off x="838200" y="1690688"/>
            <a:ext cx="10515600" cy="280076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60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Barbara Lison</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48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IFLA President 2021-23</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48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“Libraries: Building a Sustainable Future”</a:t>
            </a:r>
            <a:endParaRPr kumimoji="0" lang="en-GB" sz="3600" b="0" i="0" u="none" strike="noStrike" kern="1200" cap="none" spc="0" normalizeH="0" baseline="0" dirty="0">
              <a:ln>
                <a:noFill/>
              </a:ln>
              <a:solidFill>
                <a:schemeClr val="tx1">
                  <a:lumMod val="75000"/>
                  <a:lumOff val="25000"/>
                </a:schemeClr>
              </a:solidFill>
              <a:effectLst/>
              <a:uLnTx/>
              <a:uFillTx/>
              <a:latin typeface="Univers" panose="020B0503020202020204" pitchFamily="34" charset="0"/>
              <a:ea typeface="+mn-ea"/>
              <a:cs typeface="Calibri" panose="020F0502020204030204" pitchFamily="34" charset="0"/>
            </a:endParaRPr>
          </a:p>
        </p:txBody>
      </p:sp>
    </p:spTree>
    <p:extLst>
      <p:ext uri="{BB962C8B-B14F-4D97-AF65-F5344CB8AC3E}">
        <p14:creationId xmlns:p14="http://schemas.microsoft.com/office/powerpoint/2010/main" val="869772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a:extLst>
              <a:ext uri="{FF2B5EF4-FFF2-40B4-BE49-F238E27FC236}">
                <a16:creationId xmlns:a16="http://schemas.microsoft.com/office/drawing/2014/main" id="{8F451A35-7CC9-A402-CDDA-365AC8EF65C1}"/>
              </a:ext>
            </a:extLst>
          </p:cNvPr>
          <p:cNvSpPr/>
          <p:nvPr/>
        </p:nvSpPr>
        <p:spPr>
          <a:xfrm>
            <a:off x="1446556" y="1842908"/>
            <a:ext cx="10359189" cy="243143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5400" b="1" i="0" u="none" strike="noStrike" kern="1200" cap="none" spc="0" normalizeH="0" baseline="0" dirty="0">
                <a:ln>
                  <a:noFill/>
                </a:ln>
                <a:solidFill>
                  <a:schemeClr val="tx1">
                    <a:lumMod val="75000"/>
                    <a:lumOff val="25000"/>
                  </a:schemeClr>
                </a:solidFill>
                <a:effectLst/>
                <a:uLnTx/>
                <a:uFillTx/>
                <a:latin typeface="Univers Condensed" panose="020B0506020202050204" pitchFamily="34" charset="0"/>
                <a:ea typeface="+mn-ea"/>
                <a:cs typeface="Calibri" panose="020F0502020204030204" pitchFamily="34" charset="0"/>
              </a:rPr>
              <a:t>Refresher</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44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Our definitions of library field sustainability from Day 1</a:t>
            </a:r>
            <a:endPar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endParaRPr>
          </a:p>
        </p:txBody>
      </p:sp>
    </p:spTree>
    <p:extLst>
      <p:ext uri="{BB962C8B-B14F-4D97-AF65-F5344CB8AC3E}">
        <p14:creationId xmlns:p14="http://schemas.microsoft.com/office/powerpoint/2010/main" val="340490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a:extLst>
              <a:ext uri="{FF2B5EF4-FFF2-40B4-BE49-F238E27FC236}">
                <a16:creationId xmlns:a16="http://schemas.microsoft.com/office/drawing/2014/main" id="{8F451A35-7CC9-A402-CDDA-365AC8EF65C1}"/>
              </a:ext>
            </a:extLst>
          </p:cNvPr>
          <p:cNvSpPr/>
          <p:nvPr/>
        </p:nvSpPr>
        <p:spPr>
          <a:xfrm>
            <a:off x="916405" y="2055813"/>
            <a:ext cx="10359189" cy="1754326"/>
          </a:xfrm>
          <a:prstGeom prst="rect">
            <a:avLst/>
          </a:prstGeom>
        </p:spPr>
        <p:txBody>
          <a:bodyPr wrap="square" lIns="91440" tIns="45720" rIns="91440" bIns="45720" anchor="t">
            <a:spAutoFit/>
          </a:bodyPr>
          <a:lstStyle/>
          <a:p>
            <a:pPr>
              <a:spcAft>
                <a:spcPts val="1200"/>
              </a:spcAft>
              <a:defRPr/>
            </a:pPr>
            <a:r>
              <a:rPr kumimoji="0" lang="en-GB" sz="5400" b="1" i="0" u="none" strike="noStrike" kern="1200" cap="none" spc="0" normalizeH="0" baseline="0" dirty="0">
                <a:ln>
                  <a:noFill/>
                </a:ln>
                <a:solidFill>
                  <a:schemeClr val="tx1">
                    <a:lumMod val="75000"/>
                    <a:lumOff val="25000"/>
                  </a:schemeClr>
                </a:solidFill>
                <a:effectLst/>
                <a:uLnTx/>
                <a:uFillTx/>
                <a:latin typeface="Univers Condensed"/>
                <a:cs typeface="Calibri"/>
              </a:rPr>
              <a:t>EXERCISE: Define and apply a library </a:t>
            </a:r>
            <a:r>
              <a:rPr lang="en-GB" sz="5400" b="1" dirty="0">
                <a:solidFill>
                  <a:schemeClr val="tx1">
                    <a:lumMod val="75000"/>
                    <a:lumOff val="25000"/>
                  </a:schemeClr>
                </a:solidFill>
                <a:latin typeface="Univers Condensed"/>
                <a:cs typeface="Calibri"/>
              </a:rPr>
              <a:t>field </a:t>
            </a:r>
            <a:r>
              <a:rPr kumimoji="0" lang="en-GB" sz="5400" b="1" i="0" u="none" strike="noStrike" kern="1200" cap="none" spc="0" normalizeH="0" baseline="0" dirty="0">
                <a:ln>
                  <a:noFill/>
                </a:ln>
                <a:solidFill>
                  <a:schemeClr val="tx1">
                    <a:lumMod val="75000"/>
                    <a:lumOff val="25000"/>
                  </a:schemeClr>
                </a:solidFill>
                <a:effectLst/>
                <a:uLnTx/>
                <a:uFillTx/>
                <a:latin typeface="Univers Condensed"/>
                <a:cs typeface="Calibri"/>
              </a:rPr>
              <a:t>sustainability index</a:t>
            </a:r>
          </a:p>
        </p:txBody>
      </p:sp>
      <p:pic>
        <p:nvPicPr>
          <p:cNvPr id="6" name="Picture 5" descr="Icon&#10;&#10;Description automatically generated">
            <a:extLst>
              <a:ext uri="{FF2B5EF4-FFF2-40B4-BE49-F238E27FC236}">
                <a16:creationId xmlns:a16="http://schemas.microsoft.com/office/drawing/2014/main" id="{388B8990-4102-47BA-5E31-2E81287E7D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6618" y="4175264"/>
            <a:ext cx="2038976" cy="2038976"/>
          </a:xfrm>
          <a:prstGeom prst="rect">
            <a:avLst/>
          </a:prstGeom>
        </p:spPr>
      </p:pic>
    </p:spTree>
    <p:extLst>
      <p:ext uri="{BB962C8B-B14F-4D97-AF65-F5344CB8AC3E}">
        <p14:creationId xmlns:p14="http://schemas.microsoft.com/office/powerpoint/2010/main" val="1850067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DCAD1-3529-D216-F8FB-88B884AA70EA}"/>
              </a:ext>
            </a:extLst>
          </p:cNvPr>
          <p:cNvSpPr>
            <a:spLocks noGrp="1"/>
          </p:cNvSpPr>
          <p:nvPr>
            <p:ph type="title"/>
          </p:nvPr>
        </p:nvSpPr>
        <p:spPr/>
        <p:txBody>
          <a:bodyPr/>
          <a:lstStyle/>
          <a:p>
            <a:endParaRPr lang="en-GB"/>
          </a:p>
        </p:txBody>
      </p:sp>
      <p:pic>
        <p:nvPicPr>
          <p:cNvPr id="5" name="Content Placeholder 4" descr="A picture containing background pattern&#10;&#10;Description automatically generated">
            <a:extLst>
              <a:ext uri="{FF2B5EF4-FFF2-40B4-BE49-F238E27FC236}">
                <a16:creationId xmlns:a16="http://schemas.microsoft.com/office/drawing/2014/main" id="{D75129D1-DC15-13A4-2A75-D5493CAA91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Rectangle 3">
            <a:extLst>
              <a:ext uri="{FF2B5EF4-FFF2-40B4-BE49-F238E27FC236}">
                <a16:creationId xmlns:a16="http://schemas.microsoft.com/office/drawing/2014/main" id="{4F4EBB9D-91AE-BD0D-8A03-7DCAB4519D6A}"/>
              </a:ext>
            </a:extLst>
          </p:cNvPr>
          <p:cNvSpPr/>
          <p:nvPr/>
        </p:nvSpPr>
        <p:spPr>
          <a:xfrm>
            <a:off x="-20548" y="-10274"/>
            <a:ext cx="12212548" cy="686827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10;&#10;Description automatically generated">
            <a:extLst>
              <a:ext uri="{FF2B5EF4-FFF2-40B4-BE49-F238E27FC236}">
                <a16:creationId xmlns:a16="http://schemas.microsoft.com/office/drawing/2014/main" id="{482F9C4C-4C9E-AF64-7D57-40B021D55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87" y="125197"/>
            <a:ext cx="2516234" cy="686461"/>
          </a:xfrm>
          <a:prstGeom prst="rect">
            <a:avLst/>
          </a:prstGeom>
        </p:spPr>
      </p:pic>
      <p:sp>
        <p:nvSpPr>
          <p:cNvPr id="3" name="Rectangle 2">
            <a:extLst>
              <a:ext uri="{FF2B5EF4-FFF2-40B4-BE49-F238E27FC236}">
                <a16:creationId xmlns:a16="http://schemas.microsoft.com/office/drawing/2014/main" id="{8F451A35-7CC9-A402-CDDA-365AC8EF65C1}"/>
              </a:ext>
            </a:extLst>
          </p:cNvPr>
          <p:cNvSpPr/>
          <p:nvPr/>
        </p:nvSpPr>
        <p:spPr>
          <a:xfrm>
            <a:off x="838200" y="936855"/>
            <a:ext cx="10684042" cy="4862870"/>
          </a:xfrm>
          <a:prstGeom prst="rect">
            <a:avLst/>
          </a:prstGeom>
        </p:spPr>
        <p:txBody>
          <a:bodyPr wrap="square" lIns="91440" tIns="45720" rIns="91440" bIns="45720" anchor="t">
            <a:spAutoFit/>
          </a:bodyPr>
          <a:lstStyle/>
          <a:p>
            <a:pPr>
              <a:spcAft>
                <a:spcPts val="1200"/>
              </a:spcAft>
              <a:defRPr/>
            </a:pPr>
            <a:r>
              <a:rPr kumimoji="0" lang="en-GB" sz="4400" b="1" i="0" u="none" strike="noStrike" kern="1200" cap="none" spc="0" normalizeH="0" baseline="0" dirty="0">
                <a:ln>
                  <a:noFill/>
                </a:ln>
                <a:solidFill>
                  <a:schemeClr val="tx1">
                    <a:lumMod val="75000"/>
                    <a:lumOff val="25000"/>
                  </a:schemeClr>
                </a:solidFill>
                <a:effectLst/>
                <a:uLnTx/>
                <a:uFillTx/>
                <a:latin typeface="Univers Condensed"/>
                <a:cs typeface="Calibri"/>
              </a:rPr>
              <a:t>EXERCISE: Define and apply a </a:t>
            </a:r>
            <a:r>
              <a:rPr lang="en-GB" sz="4400" b="1" dirty="0">
                <a:solidFill>
                  <a:schemeClr val="tx1">
                    <a:lumMod val="75000"/>
                    <a:lumOff val="25000"/>
                  </a:schemeClr>
                </a:solidFill>
                <a:latin typeface="Univers Condensed"/>
                <a:cs typeface="Calibri"/>
              </a:rPr>
              <a:t>library field </a:t>
            </a:r>
            <a:r>
              <a:rPr kumimoji="0" lang="en-GB" sz="4400" b="1" i="0" u="none" strike="noStrike" kern="1200" cap="none" spc="0" normalizeH="0" baseline="0" dirty="0">
                <a:ln>
                  <a:noFill/>
                </a:ln>
                <a:solidFill>
                  <a:schemeClr val="tx1">
                    <a:lumMod val="75000"/>
                    <a:lumOff val="25000"/>
                  </a:schemeClr>
                </a:solidFill>
                <a:effectLst/>
                <a:uLnTx/>
                <a:uFillTx/>
                <a:latin typeface="Univers Condensed"/>
                <a:cs typeface="Calibri"/>
              </a:rPr>
              <a:t>sustainability index</a:t>
            </a: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Brainstorm the factors of sustainability</a:t>
            </a: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Combine your ideas to get to 4-8 factors in total</a:t>
            </a: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Assign weightings of 1-5 to these factors</a:t>
            </a: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Score your national field, and the region on each factor (1-5), and multiply by the weightings</a:t>
            </a:r>
          </a:p>
          <a:p>
            <a:pPr marL="571500" marR="0" lvl="0" indent="-5715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3200" b="0" i="0" u="none" strike="noStrike" kern="1200" cap="none" spc="0" normalizeH="0" baseline="0" dirty="0">
                <a:ln>
                  <a:noFill/>
                </a:ln>
                <a:solidFill>
                  <a:prstClr val="black"/>
                </a:solidFill>
                <a:effectLst/>
                <a:uLnTx/>
                <a:uFillTx/>
                <a:latin typeface="Univers" panose="020B0503020202020204" pitchFamily="34" charset="0"/>
                <a:ea typeface="+mn-ea"/>
                <a:cs typeface="Calibri" panose="020F0502020204030204" pitchFamily="34" charset="0"/>
              </a:rPr>
              <a:t>Discuss your findings and what they mean</a:t>
            </a:r>
          </a:p>
        </p:txBody>
      </p:sp>
      <p:pic>
        <p:nvPicPr>
          <p:cNvPr id="7" name="Picture 6">
            <a:extLst>
              <a:ext uri="{FF2B5EF4-FFF2-40B4-BE49-F238E27FC236}">
                <a16:creationId xmlns:a16="http://schemas.microsoft.com/office/drawing/2014/main" id="{DE9DAFE5-7B42-8350-37FE-5D351E8DE2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01955" y="5068357"/>
            <a:ext cx="1483283" cy="1483283"/>
          </a:xfrm>
          <a:prstGeom prst="rect">
            <a:avLst/>
          </a:prstGeom>
        </p:spPr>
      </p:pic>
    </p:spTree>
    <p:extLst>
      <p:ext uri="{BB962C8B-B14F-4D97-AF65-F5344CB8AC3E}">
        <p14:creationId xmlns:p14="http://schemas.microsoft.com/office/powerpoint/2010/main" val="34596208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88a13e7-7144-49b6-a998-84218a86bcfc">
      <Terms xmlns="http://schemas.microsoft.com/office/infopath/2007/PartnerControls"/>
    </lcf76f155ced4ddcb4097134ff3c332f>
    <TaxCatchAll xmlns="2807e5d5-c161-43bc-b566-f7a11afa873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DCA7A53FA11684488D66726EAD408F2" ma:contentTypeVersion="11" ma:contentTypeDescription="Create a new document." ma:contentTypeScope="" ma:versionID="07d52322df13f5a83d49ec0dd9127463">
  <xsd:schema xmlns:xsd="http://www.w3.org/2001/XMLSchema" xmlns:xs="http://www.w3.org/2001/XMLSchema" xmlns:p="http://schemas.microsoft.com/office/2006/metadata/properties" xmlns:ns2="688a13e7-7144-49b6-a998-84218a86bcfc" xmlns:ns3="2807e5d5-c161-43bc-b566-f7a11afa873b" targetNamespace="http://schemas.microsoft.com/office/2006/metadata/properties" ma:root="true" ma:fieldsID="787929174d4f490a17c958c85d6e0149" ns2:_="" ns3:_="">
    <xsd:import namespace="688a13e7-7144-49b6-a998-84218a86bcfc"/>
    <xsd:import namespace="2807e5d5-c161-43bc-b566-f7a11afa873b"/>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3:SharedWithUsers" minOccurs="0"/>
                <xsd:element ref="ns3:SharedWithDetail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8a13e7-7144-49b6-a998-84218a86bc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8ad832d6-9c8b-4012-9c42-03f973017e44"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07e5d5-c161-43bc-b566-f7a11afa873b"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67247e19-cceb-4011-b2c0-558ec39277fd}" ma:internalName="TaxCatchAll" ma:showField="CatchAllData" ma:web="2807e5d5-c161-43bc-b566-f7a11afa873b">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558258-F9F9-4A84-8FA5-5A3612811CDB}">
  <ds:schemaRefs>
    <ds:schemaRef ds:uri="http://www.w3.org/XML/1998/namespace"/>
    <ds:schemaRef ds:uri="2807e5d5-c161-43bc-b566-f7a11afa873b"/>
    <ds:schemaRef ds:uri="688a13e7-7144-49b6-a998-84218a86bcfc"/>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http://schemas.microsoft.com/office/infopath/2007/PartnerControls"/>
    <ds:schemaRef ds:uri="http://purl.org/dc/dcmitype/"/>
    <ds:schemaRef ds:uri="http://purl.org/dc/terms/"/>
  </ds:schemaRefs>
</ds:datastoreItem>
</file>

<file path=customXml/itemProps2.xml><?xml version="1.0" encoding="utf-8"?>
<ds:datastoreItem xmlns:ds="http://schemas.openxmlformats.org/officeDocument/2006/customXml" ds:itemID="{91CF59D9-F373-45C2-AE59-7F1AD52D23A1}">
  <ds:schemaRefs>
    <ds:schemaRef ds:uri="http://schemas.microsoft.com/sharepoint/v3/contenttype/forms"/>
  </ds:schemaRefs>
</ds:datastoreItem>
</file>

<file path=customXml/itemProps3.xml><?xml version="1.0" encoding="utf-8"?>
<ds:datastoreItem xmlns:ds="http://schemas.openxmlformats.org/officeDocument/2006/customXml" ds:itemID="{D6EC0497-6BE3-4A84-A964-9684C1C6E7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8a13e7-7144-49b6-a998-84218a86bcfc"/>
    <ds:schemaRef ds:uri="2807e5d5-c161-43bc-b566-f7a11afa87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952</TotalTime>
  <Words>2278</Words>
  <Application>Microsoft Office PowerPoint</Application>
  <PresentationFormat>Widescreen</PresentationFormat>
  <Paragraphs>238</Paragraphs>
  <Slides>53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53</vt:i4>
      </vt:variant>
    </vt:vector>
  </HeadingPairs>
  <TitlesOfParts>
    <vt:vector size="60" baseType="lpstr">
      <vt:lpstr>Arial</vt:lpstr>
      <vt:lpstr>Calibri</vt:lpstr>
      <vt:lpstr>Calibri Light</vt:lpstr>
      <vt:lpstr>Century Gothic</vt:lpstr>
      <vt:lpstr>Univers</vt:lpstr>
      <vt:lpstr>Univers Condensed</vt:lpstr>
      <vt:lpstr>Office Theme</vt:lpstr>
      <vt:lpstr>fa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 Paberza</dc:creator>
  <cp:lastModifiedBy>Stephen Wyber</cp:lastModifiedBy>
  <cp:revision>3</cp:revision>
  <dcterms:created xsi:type="dcterms:W3CDTF">2022-11-13T11:42:20Z</dcterms:created>
  <dcterms:modified xsi:type="dcterms:W3CDTF">2022-11-16T02:37:34Z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0x010100FDCA7A53FA11684488D66726EAD408F2</vt:lpwstr>
  </property>
  <property fmtid="{D5CDD505-2E9C-101B-9397-08002B2CF9AE}" pid="3" name="MediaServiceImageTags">
    <vt:lpwstr/>
  </property>
</Properties>
</file>